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71" r:id="rId9"/>
    <p:sldId id="276" r:id="rId10"/>
    <p:sldId id="273" r:id="rId11"/>
    <p:sldId id="280" r:id="rId12"/>
  </p:sldIdLst>
  <p:sldSz cx="9144000" cy="6858000" type="screen4x3"/>
  <p:notesSz cx="7010400" cy="9372600"/>
  <p:defaultTextStyle>
    <a:defPPr>
      <a:defRPr lang="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2" autoAdjust="0"/>
    <p:restoredTop sz="94660"/>
  </p:normalViewPr>
  <p:slideViewPr>
    <p:cSldViewPr>
      <p:cViewPr varScale="1">
        <p:scale>
          <a:sx n="107" d="100"/>
          <a:sy n="107" d="100"/>
        </p:scale>
        <p:origin x="1722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734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/>
              <a:t>Нажмите, чтобы изменить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562600" y="5181600"/>
            <a:ext cx="3820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 </a:t>
            </a:r>
            <a:r>
              <a:rPr lang="uk-UA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стиль </a:t>
            </a:r>
            <a:r>
              <a:rPr lang="uk-UA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руководства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4200" y="152400"/>
            <a:ext cx="37662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600" b="1" dirty="0">
                <a:solidFill>
                  <a:srgbClr val="FF0000"/>
                </a:solidFill>
              </a:rPr>
              <a:t>Учи</a:t>
            </a:r>
            <a:r>
              <a:rPr lang="uk-UA" sz="3600" b="1" dirty="0" err="1">
                <a:solidFill>
                  <a:srgbClr val="FF0000"/>
                </a:solidFill>
              </a:rPr>
              <a:t>сь</a:t>
            </a:r>
            <a:r>
              <a:rPr lang="ru" sz="3600" b="1" dirty="0">
                <a:solidFill>
                  <a:srgbClr val="FF0000"/>
                </a:solidFill>
              </a:rPr>
              <a:t> руководить</a:t>
            </a:r>
          </a:p>
          <a:p>
            <a:r>
              <a:rPr lang="uk-UA" sz="3600" b="1" dirty="0" err="1">
                <a:solidFill>
                  <a:srgbClr val="FF0000"/>
                </a:solidFill>
              </a:rPr>
              <a:t>Видео</a:t>
            </a:r>
            <a:r>
              <a:rPr lang="uk-UA" sz="3600" b="1" dirty="0">
                <a:solidFill>
                  <a:srgbClr val="FF0000"/>
                </a:solidFill>
              </a:rPr>
              <a:t> 10</a:t>
            </a:r>
            <a:r>
              <a:rPr lang="ru" sz="2000" b="1" dirty="0"/>
              <a:t>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6214" y="2644170"/>
            <a:ext cx="69115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4800" dirty="0">
                <a:solidFill>
                  <a:srgbClr val="FFFF00"/>
                </a:solidFill>
              </a:rPr>
              <a:t>Эффективное лидерство </a:t>
            </a:r>
            <a:r>
              <a:rPr lang="ru" sz="4800" b="1" dirty="0">
                <a:solidFill>
                  <a:srgbClr val="FFFF00"/>
                </a:solidFill>
              </a:rPr>
              <a:t>-</a:t>
            </a:r>
          </a:p>
          <a:p>
            <a:r>
              <a:rPr lang="ru" sz="4800" dirty="0">
                <a:solidFill>
                  <a:srgbClr val="FFFF00"/>
                </a:solidFill>
              </a:rPr>
              <a:t> Использование времени</a:t>
            </a:r>
            <a:endParaRPr lang="en-US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394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ncentergy.de/wp-content/uploads/2014/05/Pareto-Prinz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" y="-609600"/>
            <a:ext cx="9763125" cy="80391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66800" y="152400"/>
            <a:ext cx="72079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4000" dirty="0"/>
              <a:t>Результаты усилий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8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095566" y="1342745"/>
            <a:ext cx="2955432" cy="283228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-1" y="1342745"/>
            <a:ext cx="5867400" cy="5280660"/>
          </a:xfrm>
          <a:prstGeom prst="rect">
            <a:avLst/>
          </a:prstGeom>
          <a:solidFill>
            <a:srgbClr val="1F487C"/>
          </a:solidFill>
        </p:spPr>
      </p:pic>
      <p:sp>
        <p:nvSpPr>
          <p:cNvPr id="10" name="Bent-Up Arrow 9"/>
          <p:cNvSpPr/>
          <p:nvPr/>
        </p:nvSpPr>
        <p:spPr>
          <a:xfrm>
            <a:off x="5410201" y="3997416"/>
            <a:ext cx="1891866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627349" y="1747522"/>
            <a:ext cx="1891866" cy="13715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10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  <p:sp>
        <p:nvSpPr>
          <p:cNvPr id="6" name="Right Arrow Callout 7">
            <a:extLst>
              <a:ext uri="{FF2B5EF4-FFF2-40B4-BE49-F238E27FC236}">
                <a16:creationId xmlns:a16="http://schemas.microsoft.com/office/drawing/2014/main" id="{B714EBAB-0338-45ED-B839-E50D17D979DC}"/>
              </a:ext>
            </a:extLst>
          </p:cNvPr>
          <p:cNvSpPr/>
          <p:nvPr/>
        </p:nvSpPr>
        <p:spPr>
          <a:xfrm>
            <a:off x="7437231" y="4109042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5C418-4AF1-4451-B7D5-58D29D8A30C0}"/>
              </a:ext>
            </a:extLst>
          </p:cNvPr>
          <p:cNvSpPr txBox="1"/>
          <p:nvPr/>
        </p:nvSpPr>
        <p:spPr>
          <a:xfrm>
            <a:off x="0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Лидер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12B3F-692D-40C7-88AC-98223B17C8C0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Культура</a:t>
            </a:r>
            <a:endParaRPr lang="ru-UA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454C6-1B76-474A-97B4-2F6C39472DFC}"/>
              </a:ext>
            </a:extLst>
          </p:cNvPr>
          <p:cNvSpPr txBox="1"/>
          <p:nvPr/>
        </p:nvSpPr>
        <p:spPr>
          <a:xfrm>
            <a:off x="5668262" y="4095821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Видение </a:t>
            </a:r>
            <a:endParaRPr lang="ru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92B82-20DF-40F4-9F0C-19C253B66C8F}"/>
              </a:ext>
            </a:extLst>
          </p:cNvPr>
          <p:cNvSpPr txBox="1"/>
          <p:nvPr/>
        </p:nvSpPr>
        <p:spPr>
          <a:xfrm>
            <a:off x="7462631" y="4151133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Молитва и планирование  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89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335845"/>
            <a:ext cx="8001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dirty="0">
                <a:solidFill>
                  <a:srgbClr val="FFFF00"/>
                </a:solidFill>
              </a:rPr>
              <a:t>Лидер, со всеми его плюсами и минусами, сильными и слабыми сторонами, взаимодействует с группой людей, чтобы определить культуру (то, как здесь все делается), чтобы разработать видение предпочтительного будущего, а затем дает импульс к действию. действия, необходимые для достижения этого будущего с помощью планов и молитвы.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562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965"/>
            <a:ext cx="82296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Стили руководства</a:t>
            </a:r>
          </a:p>
          <a:p>
            <a:endParaRPr lang="ru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err="1"/>
              <a:t>Laissez-Faire</a:t>
            </a:r>
            <a:r>
              <a:rPr lang="ru-RU" sz="2800" b="1" dirty="0"/>
              <a:t> («принцип невмешательства») - «все происходит само по себе». </a:t>
            </a:r>
          </a:p>
          <a:p>
            <a:endParaRPr lang="ru-RU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Сотрудники действуют самостоятельно. </a:t>
            </a:r>
            <a:endParaRPr lang="uk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Лидер даёт минимум указаний и предоставляет участникам максимальную свободу действий. </a:t>
            </a:r>
            <a:endParaRPr lang="uk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Принцип невмешательства работает только в том случае, если у вас есть люди, которые невероятно мотивированы и действительно хотят что-то сделать. </a:t>
            </a:r>
            <a:endParaRPr lang="uk-UA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4A9142-95AD-4AE0-BC8F-C1A185AB0487}"/>
              </a:ext>
            </a:extLst>
          </p:cNvPr>
          <p:cNvSpPr txBox="1"/>
          <p:nvPr/>
        </p:nvSpPr>
        <p:spPr>
          <a:xfrm>
            <a:off x="228600" y="15240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1.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365991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0"/>
            <a:ext cx="8229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Стили руководства</a:t>
            </a:r>
          </a:p>
          <a:p>
            <a:pPr algn="ctr"/>
            <a:endParaRPr lang="ru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/>
              <a:t>Демократический – вовлеченность, участие каждого.</a:t>
            </a:r>
          </a:p>
          <a:p>
            <a:endParaRPr lang="uk-U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Положительная сторона - все желающие люди вовлечены, они посвящены делу, они участвуют, потому что они хотят быть частью этого процесса. </a:t>
            </a:r>
            <a:endParaRPr lang="uk-UA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Минус - должны быть вовлечены все.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Никто не сможет просто сидеть в стороне, и ждать что организация или церковь сама по себе справится и без них. </a:t>
            </a:r>
            <a:endParaRPr lang="uk-UA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Вы будете использовать демократический стиль, когда большинство участников действительно заинтересованы в том, чтобы участвовать в принятии решений, и они будут нести ответственность за эти решения. Они в состоянии быть независимыми и не нуждаются в том, чтобы вы постоянно были рядом и говорили, что именно им нужно сделать. У них самих есть необходимые знания и опыт для принятия правильных решений.</a:t>
            </a:r>
            <a:endParaRPr lang="uk-UA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4A9142-95AD-4AE0-BC8F-C1A185AB0487}"/>
              </a:ext>
            </a:extLst>
          </p:cNvPr>
          <p:cNvSpPr txBox="1"/>
          <p:nvPr/>
        </p:nvSpPr>
        <p:spPr>
          <a:xfrm>
            <a:off x="152400" y="14478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2.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757044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0"/>
            <a:ext cx="82296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Стили руководства</a:t>
            </a:r>
          </a:p>
          <a:p>
            <a:pPr algn="ctr"/>
            <a:endParaRPr lang="ru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/>
              <a:t>Доброжелательный – автократический </a:t>
            </a:r>
            <a:r>
              <a:rPr lang="ru-RU" sz="2800" dirty="0"/>
              <a:t>(авторитарный)</a:t>
            </a:r>
            <a:endParaRPr lang="uk-UA" sz="2800" dirty="0"/>
          </a:p>
          <a:p>
            <a:endParaRPr lang="uk-U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Лидер обладает властью, он действует доброжелательно.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Этот стиль руководства был описан Платоном. Он говорил, что идеальной формой правления был бы доброжелательный диктатор: человек добрый и желающий добра людям, но наделённый властью.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Данный стиль руководства находится в списке тех, которые могут помочь церкви расти наиболее быстро. </a:t>
            </a:r>
            <a:endParaRPr lang="uk-UA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4A9142-95AD-4AE0-BC8F-C1A185AB0487}"/>
              </a:ext>
            </a:extLst>
          </p:cNvPr>
          <p:cNvSpPr txBox="1"/>
          <p:nvPr/>
        </p:nvSpPr>
        <p:spPr>
          <a:xfrm>
            <a:off x="152400" y="14478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3.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1851895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0"/>
            <a:ext cx="82296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Стили руководства</a:t>
            </a:r>
          </a:p>
          <a:p>
            <a:pPr algn="ctr"/>
            <a:endParaRPr lang="ru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/>
              <a:t>Авторитарно-бюрократический (нет полноправных участников).</a:t>
            </a:r>
          </a:p>
          <a:p>
            <a:endParaRPr lang="uk-UA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/>
              <a:t>Нет церковного совета.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/>
              <a:t>Нет лидеров.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/>
              <a:t>Только один человек создаёт правила.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/>
              <a:t>У многих предпринимателей именно такой характер и стиль руководства. </a:t>
            </a:r>
          </a:p>
          <a:p>
            <a:endParaRPr lang="uk-UA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4A9142-95AD-4AE0-BC8F-C1A185AB0487}"/>
              </a:ext>
            </a:extLst>
          </p:cNvPr>
          <p:cNvSpPr txBox="1"/>
          <p:nvPr/>
        </p:nvSpPr>
        <p:spPr>
          <a:xfrm>
            <a:off x="152400" y="14478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4.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874236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9067799" cy="598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4000" dirty="0">
                <a:solidFill>
                  <a:srgbClr val="FFFF00"/>
                </a:solidFill>
              </a:rPr>
              <a:t>Стили руководства</a:t>
            </a:r>
          </a:p>
          <a:p>
            <a:pPr algn="ctr"/>
            <a:endParaRPr lang="ru" sz="4000" dirty="0">
              <a:solidFill>
                <a:srgbClr val="FFFF00"/>
              </a:solidFill>
            </a:endParaRPr>
          </a:p>
          <a:p>
            <a:r>
              <a:rPr lang="ru" sz="2700" dirty="0">
                <a:solidFill>
                  <a:srgbClr val="FFFF00"/>
                </a:solidFill>
              </a:rPr>
              <a:t> Дэниел Гоулман «</a:t>
            </a:r>
            <a:r>
              <a:rPr lang="ru" sz="2700" i="1" dirty="0">
                <a:solidFill>
                  <a:srgbClr val="FFFF00"/>
                </a:solidFill>
              </a:rPr>
              <a:t>Лидерство, которое добивается цели»</a:t>
            </a:r>
          </a:p>
          <a:p>
            <a:endParaRPr lang="en-US" i="1" dirty="0">
              <a:solidFill>
                <a:srgbClr val="FFFF00"/>
              </a:solidFill>
            </a:endParaRPr>
          </a:p>
          <a:p>
            <a:r>
              <a:rPr lang="ru" sz="2800" i="1" dirty="0">
                <a:solidFill>
                  <a:srgbClr val="FFFF00"/>
                </a:solidFill>
              </a:rPr>
              <a:t> </a:t>
            </a:r>
            <a:r>
              <a:rPr lang="ru" sz="2800" dirty="0">
                <a:solidFill>
                  <a:srgbClr val="FFFF00"/>
                </a:solidFill>
              </a:rPr>
              <a:t>1. </a:t>
            </a:r>
            <a:r>
              <a:rPr lang="uk-UA" sz="2800" dirty="0" err="1">
                <a:solidFill>
                  <a:srgbClr val="FFFF00"/>
                </a:solidFill>
              </a:rPr>
              <a:t>Принуждающий</a:t>
            </a:r>
            <a:r>
              <a:rPr lang="uk-UA" sz="2800" dirty="0">
                <a:solidFill>
                  <a:srgbClr val="FFFF00"/>
                </a:solidFill>
              </a:rPr>
              <a:t> </a:t>
            </a:r>
            <a:r>
              <a:rPr lang="ru" sz="2800" dirty="0">
                <a:solidFill>
                  <a:srgbClr val="FFFF00"/>
                </a:solidFill>
              </a:rPr>
              <a:t>лидер – «Делай, как я» ;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ru" sz="2800" dirty="0">
                <a:solidFill>
                  <a:srgbClr val="FFFF00"/>
                </a:solidFill>
              </a:rPr>
              <a:t> 2. Авторитетный лидер – «Пойдем со мной» ;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ru" sz="2800" dirty="0">
                <a:solidFill>
                  <a:srgbClr val="FFFF00"/>
                </a:solidFill>
              </a:rPr>
              <a:t> 3. Аффили</a:t>
            </a:r>
            <a:r>
              <a:rPr lang="uk-UA" sz="2800" dirty="0" err="1">
                <a:solidFill>
                  <a:srgbClr val="FFFF00"/>
                </a:solidFill>
              </a:rPr>
              <a:t>рован</a:t>
            </a:r>
            <a:r>
              <a:rPr lang="ru" sz="2800" dirty="0">
                <a:solidFill>
                  <a:srgbClr val="FFFF00"/>
                </a:solidFill>
              </a:rPr>
              <a:t>ный лидер – «Люди на первом месте» ;</a:t>
            </a:r>
          </a:p>
          <a:p>
            <a:r>
              <a:rPr lang="ru" dirty="0">
                <a:solidFill>
                  <a:srgbClr val="FFFF00"/>
                </a:solidFill>
              </a:rPr>
              <a:t> </a:t>
            </a:r>
          </a:p>
          <a:p>
            <a:r>
              <a:rPr lang="ru" sz="2800" dirty="0">
                <a:solidFill>
                  <a:srgbClr val="FFFF00"/>
                </a:solidFill>
              </a:rPr>
              <a:t> 4. </a:t>
            </a:r>
            <a:r>
              <a:rPr lang="uk-UA" sz="2800" dirty="0" err="1">
                <a:solidFill>
                  <a:srgbClr val="FFFF00"/>
                </a:solidFill>
              </a:rPr>
              <a:t>Демократический</a:t>
            </a:r>
            <a:r>
              <a:rPr lang="uk-UA" sz="2800" dirty="0">
                <a:solidFill>
                  <a:srgbClr val="FFFF00"/>
                </a:solidFill>
              </a:rPr>
              <a:t> </a:t>
            </a:r>
            <a:r>
              <a:rPr lang="ru" sz="2800" dirty="0">
                <a:solidFill>
                  <a:srgbClr val="FFFF00"/>
                </a:solidFill>
              </a:rPr>
              <a:t>лидер – «</a:t>
            </a:r>
            <a:r>
              <a:rPr lang="uk-UA" sz="2800" dirty="0" err="1">
                <a:solidFill>
                  <a:srgbClr val="FFFF00"/>
                </a:solidFill>
              </a:rPr>
              <a:t>Что</a:t>
            </a:r>
            <a:r>
              <a:rPr lang="uk-UA" sz="2800" dirty="0">
                <a:solidFill>
                  <a:srgbClr val="FFFF00"/>
                </a:solidFill>
              </a:rPr>
              <a:t> </a:t>
            </a:r>
            <a:r>
              <a:rPr lang="uk-UA" sz="2800" dirty="0" err="1">
                <a:solidFill>
                  <a:srgbClr val="FFFF00"/>
                </a:solidFill>
              </a:rPr>
              <a:t>вы</a:t>
            </a:r>
            <a:r>
              <a:rPr lang="uk-UA" sz="2800" dirty="0">
                <a:solidFill>
                  <a:srgbClr val="FFFF00"/>
                </a:solidFill>
              </a:rPr>
              <a:t> </a:t>
            </a:r>
            <a:r>
              <a:rPr lang="uk-UA" sz="2800" dirty="0" err="1">
                <a:solidFill>
                  <a:srgbClr val="FFFF00"/>
                </a:solidFill>
              </a:rPr>
              <a:t>думаете</a:t>
            </a:r>
            <a:r>
              <a:rPr lang="uk-UA" sz="2800" dirty="0">
                <a:solidFill>
                  <a:srgbClr val="FFFF00"/>
                </a:solidFill>
              </a:rPr>
              <a:t> об</a:t>
            </a:r>
            <a:r>
              <a:rPr lang="ru" sz="2800" dirty="0">
                <a:solidFill>
                  <a:srgbClr val="FFFF00"/>
                </a:solidFill>
              </a:rPr>
              <a:t> это</a:t>
            </a:r>
            <a:r>
              <a:rPr lang="uk-UA" sz="2800" dirty="0">
                <a:solidFill>
                  <a:srgbClr val="FFFF00"/>
                </a:solidFill>
              </a:rPr>
              <a:t>м ?</a:t>
            </a:r>
            <a:r>
              <a:rPr lang="ru" sz="2800" dirty="0">
                <a:solidFill>
                  <a:srgbClr val="FFFF00"/>
                </a:solidFill>
              </a:rPr>
              <a:t>»;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ru" sz="2800" dirty="0">
                <a:solidFill>
                  <a:srgbClr val="FFFF00"/>
                </a:solidFill>
              </a:rPr>
              <a:t> 5. </a:t>
            </a:r>
            <a:r>
              <a:rPr lang="uk-UA" sz="2800" dirty="0" err="1">
                <a:solidFill>
                  <a:srgbClr val="FFFF00"/>
                </a:solidFill>
              </a:rPr>
              <a:t>Лидер</a:t>
            </a:r>
            <a:r>
              <a:rPr lang="uk-UA" sz="2800" dirty="0">
                <a:solidFill>
                  <a:srgbClr val="FFFF00"/>
                </a:solidFill>
              </a:rPr>
              <a:t>, </a:t>
            </a:r>
            <a:r>
              <a:rPr lang="uk-UA" sz="2800" dirty="0" err="1">
                <a:solidFill>
                  <a:srgbClr val="FFFF00"/>
                </a:solidFill>
              </a:rPr>
              <a:t>задающий</a:t>
            </a:r>
            <a:r>
              <a:rPr lang="uk-UA" sz="2800" dirty="0">
                <a:solidFill>
                  <a:srgbClr val="FFFF00"/>
                </a:solidFill>
              </a:rPr>
              <a:t> темп</a:t>
            </a:r>
            <a:r>
              <a:rPr lang="ru" sz="2800" dirty="0">
                <a:solidFill>
                  <a:srgbClr val="FFFF00"/>
                </a:solidFill>
              </a:rPr>
              <a:t>: «Делай, как я» ;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ru" sz="2800" dirty="0">
                <a:solidFill>
                  <a:srgbClr val="FFFF00"/>
                </a:solidFill>
              </a:rPr>
              <a:t> 6. </a:t>
            </a:r>
            <a:r>
              <a:rPr lang="uk-UA" sz="2800" dirty="0">
                <a:solidFill>
                  <a:srgbClr val="FFFF00"/>
                </a:solidFill>
              </a:rPr>
              <a:t>Л</a:t>
            </a:r>
            <a:r>
              <a:rPr lang="ru" sz="2800" dirty="0">
                <a:solidFill>
                  <a:srgbClr val="FFFF00"/>
                </a:solidFill>
              </a:rPr>
              <a:t>идер-</a:t>
            </a:r>
            <a:r>
              <a:rPr lang="uk-UA" sz="2800" dirty="0">
                <a:solidFill>
                  <a:srgbClr val="FFFF00"/>
                </a:solidFill>
              </a:rPr>
              <a:t>тренер </a:t>
            </a:r>
            <a:r>
              <a:rPr lang="ru" sz="2800" dirty="0">
                <a:solidFill>
                  <a:srgbClr val="FFFF00"/>
                </a:solidFill>
              </a:rPr>
              <a:t>– «</a:t>
            </a:r>
            <a:r>
              <a:rPr lang="uk-UA" sz="2800" dirty="0">
                <a:solidFill>
                  <a:srgbClr val="FFFF00"/>
                </a:solidFill>
              </a:rPr>
              <a:t>Попробуйте </a:t>
            </a:r>
            <a:r>
              <a:rPr lang="uk-UA" sz="2800" dirty="0" err="1">
                <a:solidFill>
                  <a:srgbClr val="FFFF00"/>
                </a:solidFill>
              </a:rPr>
              <a:t>это</a:t>
            </a:r>
            <a:r>
              <a:rPr lang="ru" sz="2800" dirty="0">
                <a:solidFill>
                  <a:srgbClr val="FFFF00"/>
                </a:solidFill>
              </a:rPr>
              <a:t>».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788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3CDC73-4C0E-4BB8-B80B-3DEA96A5B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917523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00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28947</TotalTime>
  <Words>478</Words>
  <Application>Microsoft Office PowerPoint</Application>
  <PresentationFormat>Экран (4:3)</PresentationFormat>
  <Paragraphs>62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Ruslan Lvov</cp:lastModifiedBy>
  <cp:revision>33</cp:revision>
  <cp:lastPrinted>2016-07-08T14:19:14Z</cp:lastPrinted>
  <dcterms:created xsi:type="dcterms:W3CDTF">2016-06-02T20:10:49Z</dcterms:created>
  <dcterms:modified xsi:type="dcterms:W3CDTF">2023-03-16T21:24:09Z</dcterms:modified>
</cp:coreProperties>
</file>