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71" r:id="rId9"/>
    <p:sldId id="276" r:id="rId10"/>
    <p:sldId id="273" r:id="rId11"/>
    <p:sldId id="280" r:id="rId12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660"/>
  </p:normalViewPr>
  <p:slideViewPr>
    <p:cSldViewPr>
      <p:cViewPr varScale="1">
        <p:scale>
          <a:sx n="107" d="100"/>
          <a:sy n="107" d="100"/>
        </p:scale>
        <p:origin x="1722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62600" y="5181600"/>
            <a:ext cx="3820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 </a:t>
            </a:r>
            <a:r>
              <a:rPr lang="uk-UA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стиль </a:t>
            </a:r>
            <a:r>
              <a:rPr lang="uk-UA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руководства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152400"/>
            <a:ext cx="37662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b="1" dirty="0">
                <a:solidFill>
                  <a:srgbClr val="FF0000"/>
                </a:solidFill>
              </a:rPr>
              <a:t>Учи</a:t>
            </a:r>
            <a:r>
              <a:rPr lang="uk-UA" sz="3600" b="1" dirty="0" err="1">
                <a:solidFill>
                  <a:srgbClr val="FF0000"/>
                </a:solidFill>
              </a:rPr>
              <a:t>сь</a:t>
            </a:r>
            <a:r>
              <a:rPr lang="ru" sz="3600" b="1" dirty="0">
                <a:solidFill>
                  <a:srgbClr val="FF0000"/>
                </a:solidFill>
              </a:rPr>
              <a:t> руководить</a:t>
            </a:r>
          </a:p>
          <a:p>
            <a:r>
              <a:rPr lang="uk-UA" sz="3600" b="1" dirty="0" err="1">
                <a:solidFill>
                  <a:srgbClr val="FF0000"/>
                </a:solidFill>
              </a:rPr>
              <a:t>Видео</a:t>
            </a:r>
            <a:r>
              <a:rPr lang="uk-UA" sz="3600" b="1" dirty="0">
                <a:solidFill>
                  <a:srgbClr val="FF0000"/>
                </a:solidFill>
              </a:rPr>
              <a:t> 10</a:t>
            </a:r>
            <a:r>
              <a:rPr lang="ru" sz="2000" b="1" dirty="0"/>
              <a:t>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6214" y="2644170"/>
            <a:ext cx="6911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4800" dirty="0">
                <a:solidFill>
                  <a:srgbClr val="FFFF00"/>
                </a:solidFill>
              </a:rPr>
              <a:t>Эффективное лидерство </a:t>
            </a:r>
            <a:r>
              <a:rPr lang="ru" sz="4800" b="1" dirty="0">
                <a:solidFill>
                  <a:srgbClr val="FFFF00"/>
                </a:solidFill>
              </a:rPr>
              <a:t>-</a:t>
            </a:r>
          </a:p>
          <a:p>
            <a:r>
              <a:rPr lang="ru" sz="4800" dirty="0">
                <a:solidFill>
                  <a:srgbClr val="FFFF00"/>
                </a:solidFill>
              </a:rPr>
              <a:t> Использование времени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394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ncentergy.de/wp-content/uploads/2014/05/Pareto-Prinz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-609600"/>
            <a:ext cx="9763125" cy="80391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66800" y="152400"/>
            <a:ext cx="7207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4000" dirty="0"/>
              <a:t>Результаты усилий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Лидер, со всеми его плюсами и минусами, сильными и слабыми сторонами, взаимодействует с группой людей, чтобы определить культуру (то, как здесь все делается), чтобы разработать видение предпочтительного будущего, а затем дает импульс к действию. действия, необходимые для достижения этого будущего с помощью планов и молитвы.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56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965"/>
            <a:ext cx="82296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Стили руководства</a:t>
            </a:r>
          </a:p>
          <a:p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 err="1"/>
              <a:t>Laissez-Faire</a:t>
            </a:r>
            <a:r>
              <a:rPr lang="ru-RU" sz="2800" b="1" dirty="0"/>
              <a:t> («принцип невмешательства») - «все происходит само по себе». </a:t>
            </a:r>
          </a:p>
          <a:p>
            <a:endParaRPr lang="ru-RU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Сотрудники действуют самостоятельно. </a:t>
            </a: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Лидер даёт минимум указаний и предоставляет участникам максимальную свободу действий. </a:t>
            </a: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Принцип невмешательства работает только в том случае, если у вас есть люди, которые невероятно мотивированы и действительно хотят что-то сделать. 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228600" y="1524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1.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365991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0"/>
            <a:ext cx="8229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Стили руководства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/>
              <a:t>Демократический – вовлеченность, участие каждого.</a:t>
            </a:r>
          </a:p>
          <a:p>
            <a:endParaRPr lang="uk-UA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Положительная сторона - все желающие люди вовлечены, они посвящены делу, они участвуют, потому что они хотят быть частью этого процесса. </a:t>
            </a:r>
            <a:endParaRPr lang="uk-U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Минус - должны быть вовлечены все.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Никто не сможет просто сидеть в стороне, и ждать что организация или церковь сама по себе справится и без них. </a:t>
            </a:r>
            <a:endParaRPr lang="uk-U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Вы будете использовать демократический стиль, когда большинство участников действительно заинтересованы в том, чтобы участвовать в принятии решений, и они будут нести ответственность за эти решения. Они в состоянии быть независимыми и не нуждаются в том, чтобы вы постоянно были рядом и говорили, что именно им нужно сделать. У них самих есть необходимые знания и опыт для принятия правильных решений.</a:t>
            </a:r>
            <a:endParaRPr lang="uk-UA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2.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75704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0"/>
            <a:ext cx="8229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Стили руководства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/>
              <a:t>Доброжелательный – автократический </a:t>
            </a:r>
            <a:r>
              <a:rPr lang="ru-RU" sz="2800" dirty="0"/>
              <a:t>(авторитарный)</a:t>
            </a:r>
            <a:endParaRPr lang="uk-UA" sz="2800" dirty="0"/>
          </a:p>
          <a:p>
            <a:endParaRPr lang="uk-UA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Лидер обладает властью, он действует доброжелательно.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Этот стиль руководства был описан Платоном. Он говорил, что идеальной формой правления был бы доброжелательный диктатор: человек добрый и желающий добра людям, но наделённый властью.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Данный стиль руководства находится в списке тех, которые могут помочь церкви расти наиболее быстро. 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3.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85189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0"/>
            <a:ext cx="8229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Стили руководства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/>
              <a:t>Авторитарно-бюрократический (нет полноправных участников).</a:t>
            </a:r>
          </a:p>
          <a:p>
            <a:endParaRPr lang="uk-UA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Нет церковного совета.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Нет лидеров.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Только один человек создаёт правила.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У многих предпринимателей именно такой характер и стиль руководства. </a:t>
            </a:r>
          </a:p>
          <a:p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4.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874236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9067799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sz="4000" dirty="0">
                <a:solidFill>
                  <a:srgbClr val="FFFF00"/>
                </a:solidFill>
              </a:rPr>
              <a:t>Стили руководства</a:t>
            </a:r>
          </a:p>
          <a:p>
            <a:pPr algn="ctr"/>
            <a:endParaRPr lang="ru" sz="4000" dirty="0">
              <a:solidFill>
                <a:srgbClr val="FFFF00"/>
              </a:solidFill>
            </a:endParaRPr>
          </a:p>
          <a:p>
            <a:r>
              <a:rPr lang="ru" sz="2700" dirty="0">
                <a:solidFill>
                  <a:srgbClr val="FFFF00"/>
                </a:solidFill>
              </a:rPr>
              <a:t> Дэниел Гоулман «</a:t>
            </a:r>
            <a:r>
              <a:rPr lang="ru" sz="2700" i="1" dirty="0">
                <a:solidFill>
                  <a:srgbClr val="FFFF00"/>
                </a:solidFill>
              </a:rPr>
              <a:t>Лидерство, которое добивается цели»</a:t>
            </a:r>
          </a:p>
          <a:p>
            <a:endParaRPr lang="en-US" i="1" dirty="0">
              <a:solidFill>
                <a:srgbClr val="FFFF00"/>
              </a:solidFill>
            </a:endParaRPr>
          </a:p>
          <a:p>
            <a:r>
              <a:rPr lang="ru" sz="2800" i="1" dirty="0">
                <a:solidFill>
                  <a:srgbClr val="FFFF00"/>
                </a:solidFill>
              </a:rPr>
              <a:t> </a:t>
            </a:r>
            <a:r>
              <a:rPr lang="ru" sz="2800" dirty="0">
                <a:solidFill>
                  <a:srgbClr val="FFFF00"/>
                </a:solidFill>
              </a:rPr>
              <a:t>1. </a:t>
            </a:r>
            <a:r>
              <a:rPr lang="uk-UA" sz="2800" dirty="0" err="1">
                <a:solidFill>
                  <a:srgbClr val="FFFF00"/>
                </a:solidFill>
              </a:rPr>
              <a:t>Принуждающий</a:t>
            </a: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ru" sz="2800" dirty="0">
                <a:solidFill>
                  <a:srgbClr val="FFFF00"/>
                </a:solidFill>
              </a:rPr>
              <a:t>лидер – «Делай, как я» 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u" sz="2800" dirty="0">
                <a:solidFill>
                  <a:srgbClr val="FFFF00"/>
                </a:solidFill>
              </a:rPr>
              <a:t> 2. Авторитетный лидер – «Пойдем со мной» 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u" sz="2800" dirty="0">
                <a:solidFill>
                  <a:srgbClr val="FFFF00"/>
                </a:solidFill>
              </a:rPr>
              <a:t> 3. Аффили</a:t>
            </a:r>
            <a:r>
              <a:rPr lang="uk-UA" sz="2800" dirty="0" err="1">
                <a:solidFill>
                  <a:srgbClr val="FFFF00"/>
                </a:solidFill>
              </a:rPr>
              <a:t>рован</a:t>
            </a:r>
            <a:r>
              <a:rPr lang="ru" sz="2800" dirty="0">
                <a:solidFill>
                  <a:srgbClr val="FFFF00"/>
                </a:solidFill>
              </a:rPr>
              <a:t>ный лидер – «Люди на первом месте» ;</a:t>
            </a:r>
          </a:p>
          <a:p>
            <a:r>
              <a:rPr lang="ru" dirty="0">
                <a:solidFill>
                  <a:srgbClr val="FFFF00"/>
                </a:solidFill>
              </a:rPr>
              <a:t> </a:t>
            </a:r>
          </a:p>
          <a:p>
            <a:r>
              <a:rPr lang="ru" sz="2800" dirty="0">
                <a:solidFill>
                  <a:srgbClr val="FFFF00"/>
                </a:solidFill>
              </a:rPr>
              <a:t> 4. </a:t>
            </a:r>
            <a:r>
              <a:rPr lang="uk-UA" sz="2800" dirty="0" err="1">
                <a:solidFill>
                  <a:srgbClr val="FFFF00"/>
                </a:solidFill>
              </a:rPr>
              <a:t>Демократический</a:t>
            </a: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ru" sz="2800" dirty="0">
                <a:solidFill>
                  <a:srgbClr val="FFFF00"/>
                </a:solidFill>
              </a:rPr>
              <a:t>лидер – «</a:t>
            </a:r>
            <a:r>
              <a:rPr lang="uk-UA" sz="2800" dirty="0" err="1">
                <a:solidFill>
                  <a:srgbClr val="FFFF00"/>
                </a:solidFill>
              </a:rPr>
              <a:t>Что</a:t>
            </a: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uk-UA" sz="2800" dirty="0" err="1">
                <a:solidFill>
                  <a:srgbClr val="FFFF00"/>
                </a:solidFill>
              </a:rPr>
              <a:t>вы</a:t>
            </a: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uk-UA" sz="2800" dirty="0" err="1">
                <a:solidFill>
                  <a:srgbClr val="FFFF00"/>
                </a:solidFill>
              </a:rPr>
              <a:t>думаете</a:t>
            </a:r>
            <a:r>
              <a:rPr lang="uk-UA" sz="2800" dirty="0">
                <a:solidFill>
                  <a:srgbClr val="FFFF00"/>
                </a:solidFill>
              </a:rPr>
              <a:t> об</a:t>
            </a:r>
            <a:r>
              <a:rPr lang="ru" sz="2800" dirty="0">
                <a:solidFill>
                  <a:srgbClr val="FFFF00"/>
                </a:solidFill>
              </a:rPr>
              <a:t> это</a:t>
            </a:r>
            <a:r>
              <a:rPr lang="uk-UA" sz="2800" dirty="0">
                <a:solidFill>
                  <a:srgbClr val="FFFF00"/>
                </a:solidFill>
              </a:rPr>
              <a:t>м ?</a:t>
            </a:r>
            <a:r>
              <a:rPr lang="ru" sz="2800" dirty="0">
                <a:solidFill>
                  <a:srgbClr val="FFFF00"/>
                </a:solidFill>
              </a:rPr>
              <a:t>»;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u" sz="2800" dirty="0">
                <a:solidFill>
                  <a:srgbClr val="FFFF00"/>
                </a:solidFill>
              </a:rPr>
              <a:t> 5. </a:t>
            </a:r>
            <a:r>
              <a:rPr lang="uk-UA" sz="2800" dirty="0" err="1">
                <a:solidFill>
                  <a:srgbClr val="FFFF00"/>
                </a:solidFill>
              </a:rPr>
              <a:t>Лидер</a:t>
            </a:r>
            <a:r>
              <a:rPr lang="uk-UA" sz="2800" dirty="0">
                <a:solidFill>
                  <a:srgbClr val="FFFF00"/>
                </a:solidFill>
              </a:rPr>
              <a:t>, </a:t>
            </a:r>
            <a:r>
              <a:rPr lang="uk-UA" sz="2800" dirty="0" err="1">
                <a:solidFill>
                  <a:srgbClr val="FFFF00"/>
                </a:solidFill>
              </a:rPr>
              <a:t>задающий</a:t>
            </a:r>
            <a:r>
              <a:rPr lang="uk-UA" sz="2800" dirty="0">
                <a:solidFill>
                  <a:srgbClr val="FFFF00"/>
                </a:solidFill>
              </a:rPr>
              <a:t> темп</a:t>
            </a:r>
            <a:r>
              <a:rPr lang="ru" sz="2800" dirty="0">
                <a:solidFill>
                  <a:srgbClr val="FFFF00"/>
                </a:solidFill>
              </a:rPr>
              <a:t>: «Делай, как я» 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u" sz="2800" dirty="0">
                <a:solidFill>
                  <a:srgbClr val="FFFF00"/>
                </a:solidFill>
              </a:rPr>
              <a:t> 6. </a:t>
            </a:r>
            <a:r>
              <a:rPr lang="uk-UA" sz="2800" dirty="0">
                <a:solidFill>
                  <a:srgbClr val="FFFF00"/>
                </a:solidFill>
              </a:rPr>
              <a:t>Л</a:t>
            </a:r>
            <a:r>
              <a:rPr lang="ru" sz="2800" dirty="0">
                <a:solidFill>
                  <a:srgbClr val="FFFF00"/>
                </a:solidFill>
              </a:rPr>
              <a:t>идер-</a:t>
            </a:r>
            <a:r>
              <a:rPr lang="uk-UA" sz="2800" dirty="0">
                <a:solidFill>
                  <a:srgbClr val="FFFF00"/>
                </a:solidFill>
              </a:rPr>
              <a:t>тренер </a:t>
            </a:r>
            <a:r>
              <a:rPr lang="ru" sz="2800" dirty="0">
                <a:solidFill>
                  <a:srgbClr val="FFFF00"/>
                </a:solidFill>
              </a:rPr>
              <a:t>– «</a:t>
            </a:r>
            <a:r>
              <a:rPr lang="uk-UA" sz="2800" dirty="0">
                <a:solidFill>
                  <a:srgbClr val="FFFF00"/>
                </a:solidFill>
              </a:rPr>
              <a:t>Попробуйте </a:t>
            </a:r>
            <a:r>
              <a:rPr lang="uk-UA" sz="2800" dirty="0" err="1">
                <a:solidFill>
                  <a:srgbClr val="FFFF00"/>
                </a:solidFill>
              </a:rPr>
              <a:t>это</a:t>
            </a:r>
            <a:r>
              <a:rPr lang="ru" sz="2800" dirty="0">
                <a:solidFill>
                  <a:srgbClr val="FFFF00"/>
                </a:solidFill>
              </a:rPr>
              <a:t>».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88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43CDC73-4C0E-4BB8-B80B-3DEA96A5B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00"/>
            <a:ext cx="917523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00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28947</TotalTime>
  <Words>478</Words>
  <Application>Microsoft Office PowerPoint</Application>
  <PresentationFormat>Экран (4:3)</PresentationFormat>
  <Paragraphs>62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33</cp:revision>
  <cp:lastPrinted>2016-07-08T14:19:14Z</cp:lastPrinted>
  <dcterms:created xsi:type="dcterms:W3CDTF">2016-06-02T20:10:49Z</dcterms:created>
  <dcterms:modified xsi:type="dcterms:W3CDTF">2023-03-16T21:24:09Z</dcterms:modified>
</cp:coreProperties>
</file>