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3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78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519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33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609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95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459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916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927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537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36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7513B-C1AB-4B9D-930D-1C8525D160F8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71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r>
              <a:rPr lang="ru-RU" i="1" dirty="0"/>
              <a:t>Аргументы в защиту возможности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348880"/>
            <a:ext cx="8136904" cy="4104456"/>
          </a:xfrm>
        </p:spPr>
        <p:txBody>
          <a:bodyPr>
            <a:norm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2400" i="1" dirty="0">
                <a:solidFill>
                  <a:schemeClr val="tx1"/>
                </a:solidFill>
              </a:rPr>
              <a:t>Чудеса подтверждены </a:t>
            </a:r>
            <a:r>
              <a:rPr lang="ru-RU" sz="2400" i="1" dirty="0" smtClean="0">
                <a:solidFill>
                  <a:schemeClr val="tx1"/>
                </a:solidFill>
              </a:rPr>
              <a:t>исторически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sz="2000" i="1" dirty="0">
                <a:solidFill>
                  <a:schemeClr val="tx1"/>
                </a:solidFill>
              </a:rPr>
              <a:t>Многие чудеса были совершены публично (насыщение 5,000 человек). </a:t>
            </a:r>
            <a:endParaRPr lang="en-US" sz="2000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1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2. </a:t>
            </a:r>
            <a:r>
              <a:rPr lang="ru-RU" i="1" dirty="0" smtClean="0">
                <a:solidFill>
                  <a:schemeClr val="tx1"/>
                </a:solidFill>
              </a:rPr>
              <a:t>Логические аргументы в пользу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br>
              <a:rPr lang="en-US" i="1" dirty="0" smtClean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</a:t>
            </a:r>
            <a:r>
              <a:rPr lang="ru-RU" i="1" dirty="0" smtClean="0">
                <a:solidFill>
                  <a:schemeClr val="tx1"/>
                </a:solidFill>
              </a:rPr>
              <a:t>возможности чудес.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47500" lnSpcReduction="20000"/>
          </a:bodyPr>
          <a:lstStyle/>
          <a:p>
            <a:pPr lvl="0" algn="l"/>
            <a:endParaRPr lang="ru-RU" sz="37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sz="5500" i="1" dirty="0">
                <a:solidFill>
                  <a:schemeClr val="tx1"/>
                </a:solidFill>
              </a:rPr>
              <a:t>Существование вселенной подтверждает наличие Личностного Совершенного </a:t>
            </a:r>
            <a:r>
              <a:rPr lang="ru-RU" sz="5500" i="1" dirty="0" smtClean="0">
                <a:solidFill>
                  <a:schemeClr val="tx1"/>
                </a:solidFill>
              </a:rPr>
              <a:t>существа</a:t>
            </a:r>
            <a:r>
              <a:rPr lang="en-US" sz="5500" i="1" dirty="0" smtClean="0">
                <a:solidFill>
                  <a:schemeClr val="tx1"/>
                </a:solidFill>
              </a:rPr>
              <a:t>:</a:t>
            </a:r>
          </a:p>
          <a:p>
            <a:pPr lvl="1" algn="l"/>
            <a:endParaRPr lang="en-US" sz="37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3800" i="1" dirty="0">
                <a:solidFill>
                  <a:schemeClr val="tx1"/>
                </a:solidFill>
              </a:rPr>
              <a:t>Второй закон термодинамики (принцип энтропии). 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3800" i="1" dirty="0">
                <a:solidFill>
                  <a:schemeClr val="tx1"/>
                </a:solidFill>
              </a:rPr>
              <a:t>Вселенная когда-либо придет к состоянию полного хаоса. Тепловая смерть вселенной. 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3800" i="1" dirty="0">
                <a:solidFill>
                  <a:schemeClr val="tx1"/>
                </a:solidFill>
              </a:rPr>
              <a:t>Вселенная имело начало (иначе она уже достигла бы состояния тепловой смерти). Вселенная не существовала вечно. 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en-US" sz="3800" dirty="0" smtClean="0">
              <a:solidFill>
                <a:schemeClr val="tx1"/>
              </a:solidFill>
            </a:endParaRPr>
          </a:p>
          <a:p>
            <a:pPr lvl="2" algn="l"/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93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2. </a:t>
            </a:r>
            <a:r>
              <a:rPr lang="ru-RU" i="1" dirty="0" smtClean="0">
                <a:solidFill>
                  <a:schemeClr val="tx1"/>
                </a:solidFill>
              </a:rPr>
              <a:t>Логические аргументы в пользу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br>
              <a:rPr lang="en-US" i="1" dirty="0" smtClean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</a:t>
            </a:r>
            <a:r>
              <a:rPr lang="ru-RU" i="1" dirty="0" smtClean="0">
                <a:solidFill>
                  <a:schemeClr val="tx1"/>
                </a:solidFill>
              </a:rPr>
              <a:t>возможности чудес.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47500" lnSpcReduction="20000"/>
          </a:bodyPr>
          <a:lstStyle/>
          <a:p>
            <a:pPr lvl="0" algn="l"/>
            <a:endParaRPr lang="ru-RU" sz="37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sz="5500" i="1" dirty="0">
                <a:solidFill>
                  <a:schemeClr val="tx1"/>
                </a:solidFill>
              </a:rPr>
              <a:t>Существование вселенной подтверждает наличие Личностного Совершенного </a:t>
            </a:r>
            <a:r>
              <a:rPr lang="ru-RU" sz="5500" i="1" dirty="0" smtClean="0">
                <a:solidFill>
                  <a:schemeClr val="tx1"/>
                </a:solidFill>
              </a:rPr>
              <a:t>существа</a:t>
            </a:r>
            <a:r>
              <a:rPr lang="en-US" sz="5500" i="1" dirty="0" smtClean="0">
                <a:solidFill>
                  <a:schemeClr val="tx1"/>
                </a:solidFill>
              </a:rPr>
              <a:t>:</a:t>
            </a:r>
          </a:p>
          <a:p>
            <a:pPr lvl="1" algn="l"/>
            <a:endParaRPr lang="en-US" sz="37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3800" i="1" dirty="0">
                <a:solidFill>
                  <a:schemeClr val="tx1"/>
                </a:solidFill>
              </a:rPr>
              <a:t>Второй закон термодинамики (принцип энтропии). 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3800" i="1" dirty="0">
                <a:solidFill>
                  <a:schemeClr val="tx1"/>
                </a:solidFill>
              </a:rPr>
              <a:t>Вселенная когда-либо придет к состоянию полного хаоса. Тепловая смерть вселенной. 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3800" i="1" dirty="0">
                <a:solidFill>
                  <a:schemeClr val="tx1"/>
                </a:solidFill>
              </a:rPr>
              <a:t>Вселенная имело начало (иначе она уже достигла бы состояния тепловой смерти). Вселенная не существовала вечно. 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en-US" sz="38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3800" i="1" dirty="0" smtClean="0">
                <a:solidFill>
                  <a:schemeClr val="tx1"/>
                </a:solidFill>
              </a:rPr>
              <a:t>Утверждение </a:t>
            </a:r>
            <a:r>
              <a:rPr lang="ru-RU" sz="3800" i="1" dirty="0">
                <a:solidFill>
                  <a:schemeClr val="tx1"/>
                </a:solidFill>
              </a:rPr>
              <a:t>о сотворении выглядит более научно, нежели утверждение о вечном существовании вселенной. </a:t>
            </a:r>
            <a:br>
              <a:rPr lang="ru-RU" sz="3800" i="1" dirty="0">
                <a:solidFill>
                  <a:schemeClr val="tx1"/>
                </a:solidFill>
              </a:rPr>
            </a:br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69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2. </a:t>
            </a:r>
            <a:r>
              <a:rPr lang="ru-RU" i="1" dirty="0" smtClean="0">
                <a:solidFill>
                  <a:schemeClr val="tx1"/>
                </a:solidFill>
              </a:rPr>
              <a:t>Логические аргументы в пользу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br>
              <a:rPr lang="en-US" i="1" dirty="0" smtClean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</a:t>
            </a:r>
            <a:r>
              <a:rPr lang="ru-RU" i="1" dirty="0" smtClean="0">
                <a:solidFill>
                  <a:schemeClr val="tx1"/>
                </a:solidFill>
              </a:rPr>
              <a:t>возможности чудес.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25000" lnSpcReduction="20000"/>
          </a:bodyPr>
          <a:lstStyle/>
          <a:p>
            <a:pPr marL="742950" lvl="0" indent="-742950" algn="l">
              <a:buFont typeface="+mj-lt"/>
              <a:buAutoNum type="alphaLcParenR"/>
            </a:pPr>
            <a:endParaRPr lang="ru-RU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ru-RU" sz="9600" i="1" dirty="0">
                <a:solidFill>
                  <a:schemeClr val="tx1"/>
                </a:solidFill>
              </a:rPr>
              <a:t>Существование вселенной подтверждает наличие Личностного Совершенного существа. </a:t>
            </a:r>
            <a:endParaRPr lang="en-US" sz="9600" i="1" dirty="0" smtClean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ru-RU" sz="9600" i="1" dirty="0" smtClean="0">
                <a:solidFill>
                  <a:schemeClr val="tx1"/>
                </a:solidFill>
              </a:rPr>
              <a:t>Такое Существо, будучи Творцом и Законодателем, может творить свободно по своей воли. </a:t>
            </a:r>
            <a:br>
              <a:rPr lang="ru-RU" sz="9600" i="1" dirty="0" smtClean="0">
                <a:solidFill>
                  <a:schemeClr val="tx1"/>
                </a:solidFill>
              </a:rPr>
            </a:br>
            <a:endParaRPr lang="en-US" sz="9600" dirty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ru-RU" dirty="0"/>
          </a:p>
          <a:p>
            <a:pPr lvl="2" algn="l"/>
            <a:r>
              <a:rPr lang="ru-RU" sz="3800" i="1" dirty="0">
                <a:solidFill>
                  <a:schemeClr val="tx1"/>
                </a:solidFill>
              </a:rPr>
              <a:t/>
            </a:r>
            <a:br>
              <a:rPr lang="ru-RU" sz="3800" i="1" dirty="0">
                <a:solidFill>
                  <a:schemeClr val="tx1"/>
                </a:solidFill>
              </a:rPr>
            </a:br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08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2. </a:t>
            </a:r>
            <a:r>
              <a:rPr lang="ru-RU" i="1" dirty="0" smtClean="0">
                <a:solidFill>
                  <a:schemeClr val="tx1"/>
                </a:solidFill>
              </a:rPr>
              <a:t>Логические аргументы в пользу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br>
              <a:rPr lang="en-US" i="1" dirty="0" smtClean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</a:t>
            </a:r>
            <a:r>
              <a:rPr lang="ru-RU" i="1" dirty="0" smtClean="0">
                <a:solidFill>
                  <a:schemeClr val="tx1"/>
                </a:solidFill>
              </a:rPr>
              <a:t>возможности чудес.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25000" lnSpcReduction="20000"/>
          </a:bodyPr>
          <a:lstStyle/>
          <a:p>
            <a:pPr marL="742950" lvl="0" indent="-742950" algn="l">
              <a:buFont typeface="+mj-lt"/>
              <a:buAutoNum type="alphaLcParenR"/>
            </a:pPr>
            <a:endParaRPr lang="ru-RU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ru-RU" sz="9600" i="1" dirty="0">
                <a:solidFill>
                  <a:schemeClr val="tx1"/>
                </a:solidFill>
              </a:rPr>
              <a:t>Существование вселенной подтверждает наличие Личностного Совершенного существа. </a:t>
            </a:r>
            <a:endParaRPr lang="en-US" sz="9600" i="1" dirty="0" smtClean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ru-RU" sz="9600" i="1" dirty="0" smtClean="0">
                <a:solidFill>
                  <a:schemeClr val="tx1"/>
                </a:solidFill>
              </a:rPr>
              <a:t>Такое Существо, будучи Творцом и Законодателем, может творить свободно по своей воли. </a:t>
            </a:r>
            <a:br>
              <a:rPr lang="ru-RU" sz="9600" i="1" dirty="0" smtClean="0">
                <a:solidFill>
                  <a:schemeClr val="tx1"/>
                </a:solidFill>
              </a:rPr>
            </a:br>
            <a:endParaRPr lang="en-US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ru-RU" sz="9600" i="1" dirty="0" smtClean="0">
                <a:solidFill>
                  <a:schemeClr val="tx1"/>
                </a:solidFill>
              </a:rPr>
              <a:t>Следовательно, сверхъестественные вмешательства в естественный ход событий возможны. </a:t>
            </a:r>
            <a:br>
              <a:rPr lang="ru-RU" sz="9600" i="1" dirty="0" smtClean="0">
                <a:solidFill>
                  <a:schemeClr val="tx1"/>
                </a:solidFill>
              </a:rPr>
            </a:br>
            <a:endParaRPr lang="en-US" sz="9600" dirty="0" smtClean="0">
              <a:solidFill>
                <a:schemeClr val="tx1"/>
              </a:solidFill>
            </a:endParaRPr>
          </a:p>
          <a:p>
            <a:endParaRPr lang="ru-RU" dirty="0"/>
          </a:p>
          <a:p>
            <a:pPr lvl="2" algn="l"/>
            <a:r>
              <a:rPr lang="ru-RU" sz="3800" i="1" dirty="0">
                <a:solidFill>
                  <a:schemeClr val="tx1"/>
                </a:solidFill>
              </a:rPr>
              <a:t/>
            </a:r>
            <a:br>
              <a:rPr lang="ru-RU" sz="3800" i="1" dirty="0">
                <a:solidFill>
                  <a:schemeClr val="tx1"/>
                </a:solidFill>
              </a:rPr>
            </a:br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87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2. </a:t>
            </a:r>
            <a:r>
              <a:rPr lang="ru-RU" i="1" dirty="0" smtClean="0">
                <a:solidFill>
                  <a:schemeClr val="tx1"/>
                </a:solidFill>
              </a:rPr>
              <a:t>Логические аргументы в пользу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br>
              <a:rPr lang="en-US" i="1" dirty="0" smtClean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</a:t>
            </a:r>
            <a:r>
              <a:rPr lang="ru-RU" i="1" dirty="0" smtClean="0">
                <a:solidFill>
                  <a:schemeClr val="tx1"/>
                </a:solidFill>
              </a:rPr>
              <a:t>возможности чудес.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25000" lnSpcReduction="20000"/>
          </a:bodyPr>
          <a:lstStyle/>
          <a:p>
            <a:pPr marL="742950" lvl="0" indent="-742950" algn="l">
              <a:buFont typeface="+mj-lt"/>
              <a:buAutoNum type="alphaLcParenR"/>
            </a:pPr>
            <a:endParaRPr lang="ru-RU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ru-RU" sz="9600" i="1" dirty="0">
                <a:solidFill>
                  <a:schemeClr val="tx1"/>
                </a:solidFill>
              </a:rPr>
              <a:t>Существование вселенной подтверждает наличие Личностного Совершенного существа. </a:t>
            </a:r>
            <a:endParaRPr lang="en-US" sz="9600" i="1" dirty="0" smtClean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ru-RU" sz="9600" i="1" dirty="0" smtClean="0">
                <a:solidFill>
                  <a:schemeClr val="tx1"/>
                </a:solidFill>
              </a:rPr>
              <a:t>Такое Существо, будучи Творцом и Законодателем, может творить свободно по своей воли. </a:t>
            </a:r>
            <a:br>
              <a:rPr lang="ru-RU" sz="9600" i="1" dirty="0" smtClean="0">
                <a:solidFill>
                  <a:schemeClr val="tx1"/>
                </a:solidFill>
              </a:rPr>
            </a:br>
            <a:endParaRPr lang="en-US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ru-RU" sz="9600" i="1" dirty="0" smtClean="0">
                <a:solidFill>
                  <a:schemeClr val="tx1"/>
                </a:solidFill>
              </a:rPr>
              <a:t>Следовательно, сверхъестественные вмешательства в естественный ход событий возможны. </a:t>
            </a:r>
            <a:br>
              <a:rPr lang="ru-RU" sz="9600" i="1" dirty="0" smtClean="0">
                <a:solidFill>
                  <a:schemeClr val="tx1"/>
                </a:solidFill>
              </a:rPr>
            </a:br>
            <a:endParaRPr lang="en-US" sz="9600" dirty="0" smtClean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ru-RU" sz="9600" i="1" dirty="0" smtClean="0">
                <a:solidFill>
                  <a:schemeClr val="tx1"/>
                </a:solidFill>
              </a:rPr>
              <a:t>Следовательно, чудеса возможны и их нужно доказывать или опровергать исторически и юридически.  </a:t>
            </a:r>
            <a:endParaRPr lang="ru-RU" sz="9600" dirty="0" smtClean="0">
              <a:solidFill>
                <a:schemeClr val="tx1"/>
              </a:solidFill>
            </a:endParaRPr>
          </a:p>
          <a:p>
            <a:endParaRPr lang="ru-RU" dirty="0"/>
          </a:p>
          <a:p>
            <a:pPr lvl="2" algn="l"/>
            <a:r>
              <a:rPr lang="ru-RU" sz="3800" i="1" dirty="0">
                <a:solidFill>
                  <a:schemeClr val="tx1"/>
                </a:solidFill>
              </a:rPr>
              <a:t/>
            </a:r>
            <a:br>
              <a:rPr lang="ru-RU" sz="3800" i="1" dirty="0">
                <a:solidFill>
                  <a:schemeClr val="tx1"/>
                </a:solidFill>
              </a:rPr>
            </a:br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8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r>
              <a:rPr lang="ru-RU" i="1" dirty="0"/>
              <a:t>Аргументы в защиту возможности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348880"/>
            <a:ext cx="8136904" cy="4104456"/>
          </a:xfrm>
        </p:spPr>
        <p:txBody>
          <a:bodyPr>
            <a:normAutofit fontScale="77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i="1" dirty="0">
                <a:solidFill>
                  <a:schemeClr val="tx1"/>
                </a:solidFill>
              </a:rPr>
              <a:t>Чудеса подтверждены исторически. 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i="1" dirty="0">
                <a:solidFill>
                  <a:schemeClr val="tx1"/>
                </a:solidFill>
              </a:rPr>
              <a:t>Многие чудеса были совершены публично (насыщение 5,000 человек). 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i="1" dirty="0">
                <a:solidFill>
                  <a:schemeClr val="tx1"/>
                </a:solidFill>
              </a:rPr>
              <a:t>Некоторые чудеса были совершены в присутствии неверующих в их возможность (Матф 9: 1-9 </a:t>
            </a:r>
            <a:r>
              <a:rPr lang="en-US" i="1" dirty="0" smtClean="0">
                <a:solidFill>
                  <a:schemeClr val="tx1"/>
                </a:solidFill>
              </a:rPr>
              <a:t>-</a:t>
            </a:r>
            <a:r>
              <a:rPr lang="ru-RU" i="1" dirty="0" smtClean="0">
                <a:solidFill>
                  <a:schemeClr val="tx1"/>
                </a:solidFill>
              </a:rPr>
              <a:t>исцеление </a:t>
            </a:r>
            <a:r>
              <a:rPr lang="ru-RU" i="1" dirty="0">
                <a:solidFill>
                  <a:schemeClr val="tx1"/>
                </a:solidFill>
              </a:rPr>
              <a:t>расслабленного). </a:t>
            </a:r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lvl="1" algn="l"/>
            <a:r>
              <a:rPr lang="ru-RU" i="1" dirty="0" smtClean="0">
                <a:solidFill>
                  <a:schemeClr val="tx1"/>
                </a:solidFill>
              </a:rPr>
              <a:t/>
            </a:r>
            <a:br>
              <a:rPr lang="ru-RU" i="1" dirty="0" smtClean="0">
                <a:solidFill>
                  <a:schemeClr val="tx1"/>
                </a:solidFill>
              </a:rPr>
            </a:br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60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r>
              <a:rPr lang="ru-RU" i="1" dirty="0"/>
              <a:t>Аргументы в защиту возможности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348880"/>
            <a:ext cx="8136904" cy="4104456"/>
          </a:xfrm>
        </p:spPr>
        <p:txBody>
          <a:bodyPr>
            <a:normAutofit fontScale="550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i="1" dirty="0">
                <a:solidFill>
                  <a:schemeClr val="tx1"/>
                </a:solidFill>
              </a:rPr>
              <a:t>Чудеса подтверждены исторически. 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i="1" dirty="0">
                <a:solidFill>
                  <a:schemeClr val="tx1"/>
                </a:solidFill>
              </a:rPr>
              <a:t>Многие чудеса были совершены публично (насыщение 5,000 человек). 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i="1" dirty="0">
                <a:solidFill>
                  <a:schemeClr val="tx1"/>
                </a:solidFill>
              </a:rPr>
              <a:t>Некоторые чудеса были совершены в присутствии неверующих в их возможность (Матф 9: 1-9 </a:t>
            </a:r>
            <a:r>
              <a:rPr lang="en-US" i="1" dirty="0" smtClean="0">
                <a:solidFill>
                  <a:schemeClr val="tx1"/>
                </a:solidFill>
              </a:rPr>
              <a:t>-</a:t>
            </a:r>
            <a:r>
              <a:rPr lang="ru-RU" i="1" dirty="0" smtClean="0">
                <a:solidFill>
                  <a:schemeClr val="tx1"/>
                </a:solidFill>
              </a:rPr>
              <a:t>исцеление </a:t>
            </a:r>
            <a:r>
              <a:rPr lang="ru-RU" i="1" dirty="0">
                <a:solidFill>
                  <a:schemeClr val="tx1"/>
                </a:solidFill>
              </a:rPr>
              <a:t>расслабленного). </a:t>
            </a:r>
            <a:br>
              <a:rPr lang="ru-RU" i="1" dirty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i="1" dirty="0" smtClean="0">
                <a:solidFill>
                  <a:schemeClr val="tx1"/>
                </a:solidFill>
              </a:rPr>
              <a:t>Иисус </a:t>
            </a:r>
            <a:r>
              <a:rPr lang="ru-RU" i="1" dirty="0">
                <a:solidFill>
                  <a:schemeClr val="tx1"/>
                </a:solidFill>
              </a:rPr>
              <a:t>Христос совершал чудеса на протяжении длительного времени и повелевал различными силами. </a:t>
            </a:r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i="1" dirty="0">
                <a:solidFill>
                  <a:schemeClr val="tx1"/>
                </a:solidFill>
              </a:rPr>
              <a:t>Повелевал силами природы (усмирении бури Марк 4). 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i="1" dirty="0">
                <a:solidFill>
                  <a:schemeClr val="tx1"/>
                </a:solidFill>
              </a:rPr>
              <a:t>Исцелял болезни (множество раз). 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i="1" dirty="0">
                <a:solidFill>
                  <a:schemeClr val="tx1"/>
                </a:solidFill>
              </a:rPr>
              <a:t>Изгонял бесов (освобождение от демонической зависимости в Марк 5). 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i="1" dirty="0">
                <a:solidFill>
                  <a:schemeClr val="tx1"/>
                </a:solidFill>
              </a:rPr>
              <a:t>Имел власть над смертью (воскрешение Лазаря Иоан 11). </a:t>
            </a: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  <a:p>
            <a:pPr lvl="1" algn="l"/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r>
              <a:rPr lang="ru-RU" i="1" dirty="0"/>
              <a:t>Аргументы в защиту возможности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348880"/>
            <a:ext cx="8136904" cy="4104456"/>
          </a:xfrm>
        </p:spPr>
        <p:txBody>
          <a:bodyPr>
            <a:normAutofit fontScale="700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i="1" dirty="0">
                <a:solidFill>
                  <a:schemeClr val="tx1"/>
                </a:solidFill>
              </a:rPr>
              <a:t>Чудеса подтверждены исторически. 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i="1" dirty="0">
                <a:solidFill>
                  <a:schemeClr val="tx1"/>
                </a:solidFill>
              </a:rPr>
              <a:t>Многие чудеса были совершены публично (насыщение 5,000 человек). 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i="1" dirty="0">
                <a:solidFill>
                  <a:schemeClr val="tx1"/>
                </a:solidFill>
              </a:rPr>
              <a:t>Некоторые чудеса были совершены в присутствии неверующих в их возможность (Матф 9: 1-9 </a:t>
            </a:r>
            <a:r>
              <a:rPr lang="en-US" i="1" dirty="0" smtClean="0">
                <a:solidFill>
                  <a:schemeClr val="tx1"/>
                </a:solidFill>
              </a:rPr>
              <a:t>-</a:t>
            </a:r>
            <a:r>
              <a:rPr lang="ru-RU" i="1" dirty="0" smtClean="0">
                <a:solidFill>
                  <a:schemeClr val="tx1"/>
                </a:solidFill>
              </a:rPr>
              <a:t>исцеление </a:t>
            </a:r>
            <a:r>
              <a:rPr lang="ru-RU" i="1" dirty="0">
                <a:solidFill>
                  <a:schemeClr val="tx1"/>
                </a:solidFill>
              </a:rPr>
              <a:t>расслабленного). </a:t>
            </a:r>
            <a:br>
              <a:rPr lang="ru-RU" i="1" dirty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i="1" dirty="0" smtClean="0">
                <a:solidFill>
                  <a:schemeClr val="tx1"/>
                </a:solidFill>
              </a:rPr>
              <a:t>Иисус </a:t>
            </a:r>
            <a:r>
              <a:rPr lang="ru-RU" i="1" dirty="0">
                <a:solidFill>
                  <a:schemeClr val="tx1"/>
                </a:solidFill>
              </a:rPr>
              <a:t>Христос совершал чудеса на протяжении длительного времени и повелевал различными силами. </a:t>
            </a:r>
            <a:endParaRPr lang="en-US" i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i="1" dirty="0">
                <a:solidFill>
                  <a:schemeClr val="tx1"/>
                </a:solidFill>
              </a:rPr>
              <a:t>Есть свидетельства </a:t>
            </a:r>
            <a:r>
              <a:rPr lang="ru-RU" i="1" dirty="0" smtClean="0">
                <a:solidFill>
                  <a:schemeClr val="tx1"/>
                </a:solidFill>
              </a:rPr>
              <a:t>исцеленных</a:t>
            </a:r>
            <a:r>
              <a:rPr lang="en-US" i="1" dirty="0" smtClean="0">
                <a:solidFill>
                  <a:schemeClr val="tx1"/>
                </a:solidFill>
              </a:rPr>
              <a:t>                         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</a:rPr>
              <a:t>(</a:t>
            </a:r>
            <a:r>
              <a:rPr lang="ru-RU" i="1" dirty="0" smtClean="0">
                <a:solidFill>
                  <a:schemeClr val="tx1"/>
                </a:solidFill>
              </a:rPr>
              <a:t>слепорожденный</a:t>
            </a:r>
            <a:r>
              <a:rPr lang="en-US" i="1" dirty="0" smtClean="0">
                <a:solidFill>
                  <a:schemeClr val="tx1"/>
                </a:solidFill>
              </a:rPr>
              <a:t>-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</a:rPr>
              <a:t>Иоан 9).</a:t>
            </a:r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58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2. </a:t>
            </a:r>
            <a:r>
              <a:rPr lang="ru-RU" i="1" dirty="0" smtClean="0">
                <a:solidFill>
                  <a:schemeClr val="tx1"/>
                </a:solidFill>
              </a:rPr>
              <a:t>Логические аргументы в пользу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br>
              <a:rPr lang="en-US" i="1" dirty="0" smtClean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</a:t>
            </a:r>
            <a:r>
              <a:rPr lang="ru-RU" i="1" dirty="0" smtClean="0">
                <a:solidFill>
                  <a:schemeClr val="tx1"/>
                </a:solidFill>
              </a:rPr>
              <a:t>возможности чудес.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47500" lnSpcReduction="20000"/>
          </a:bodyPr>
          <a:lstStyle/>
          <a:p>
            <a:pPr lvl="0" algn="l"/>
            <a:r>
              <a:rPr lang="ru-RU" sz="3700" i="1" dirty="0">
                <a:solidFill>
                  <a:schemeClr val="tx1"/>
                </a:solidFill>
              </a:rPr>
              <a:t/>
            </a:r>
            <a:br>
              <a:rPr lang="ru-RU" sz="3700" i="1" dirty="0">
                <a:solidFill>
                  <a:schemeClr val="tx1"/>
                </a:solidFill>
              </a:rPr>
            </a:br>
            <a:endParaRPr lang="ru-RU" sz="37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sz="5500" i="1" dirty="0">
                <a:solidFill>
                  <a:schemeClr val="tx1"/>
                </a:solidFill>
              </a:rPr>
              <a:t>Существование вселенной подтверждает наличие Личностного Совершенного </a:t>
            </a:r>
            <a:r>
              <a:rPr lang="ru-RU" sz="5500" i="1" dirty="0" smtClean="0">
                <a:solidFill>
                  <a:schemeClr val="tx1"/>
                </a:solidFill>
              </a:rPr>
              <a:t>существа</a:t>
            </a:r>
            <a:r>
              <a:rPr lang="en-US" sz="5500" i="1" dirty="0" smtClean="0">
                <a:solidFill>
                  <a:schemeClr val="tx1"/>
                </a:solidFill>
              </a:rPr>
              <a:t>:</a:t>
            </a:r>
          </a:p>
          <a:p>
            <a:pPr lvl="1" algn="l"/>
            <a:endParaRPr lang="en-US" sz="42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4200" i="1" dirty="0">
                <a:solidFill>
                  <a:schemeClr val="tx1"/>
                </a:solidFill>
              </a:rPr>
              <a:t>Второй закон термодинамики (принцип энтропии). </a:t>
            </a:r>
            <a:r>
              <a:rPr lang="ru-RU" sz="3700" i="1" dirty="0">
                <a:solidFill>
                  <a:schemeClr val="tx1"/>
                </a:solidFill>
              </a:rPr>
              <a:t/>
            </a:r>
            <a:br>
              <a:rPr lang="ru-RU" sz="3700" i="1" dirty="0">
                <a:solidFill>
                  <a:schemeClr val="tx1"/>
                </a:solidFill>
              </a:rPr>
            </a:br>
            <a:endParaRPr lang="ru-RU" sz="3700" dirty="0">
              <a:solidFill>
                <a:schemeClr val="tx1"/>
              </a:solidFill>
            </a:endParaRPr>
          </a:p>
          <a:p>
            <a:pPr marL="1828800" lvl="3" indent="-457200" algn="l">
              <a:buFont typeface="+mj-lt"/>
              <a:buAutoNum type="arabicPeriod"/>
            </a:pPr>
            <a:endParaRPr lang="en-US" sz="3700" i="1" dirty="0" smtClean="0"/>
          </a:p>
          <a:p>
            <a:pPr marL="1828800" lvl="3" indent="-457200" algn="l">
              <a:buFont typeface="+mj-lt"/>
              <a:buAutoNum type="arabicPeriod"/>
            </a:pPr>
            <a:endParaRPr lang="en-US" sz="3700" i="1" dirty="0"/>
          </a:p>
          <a:p>
            <a:pPr marL="1828800" lvl="3" indent="-457200" algn="l">
              <a:buFont typeface="+mj-lt"/>
              <a:buAutoNum type="arabicPeriod"/>
            </a:pPr>
            <a:endParaRPr lang="en-US" sz="3700" i="1" dirty="0" smtClean="0"/>
          </a:p>
          <a:p>
            <a:pPr lvl="3" algn="l"/>
            <a:endParaRPr lang="en-US" sz="3700" i="1" dirty="0"/>
          </a:p>
          <a:p>
            <a:pPr lvl="3" algn="l"/>
            <a:r>
              <a:rPr lang="ru-RU" sz="3700" i="1" dirty="0" smtClean="0"/>
              <a:t/>
            </a:r>
            <a:br>
              <a:rPr lang="ru-RU" sz="3700" i="1" dirty="0" smtClean="0"/>
            </a:br>
            <a:endParaRPr lang="ru-RU" sz="3700" dirty="0" smtClean="0"/>
          </a:p>
          <a:p>
            <a:pPr lvl="0" algn="l"/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79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2. </a:t>
            </a:r>
            <a:r>
              <a:rPr lang="ru-RU" i="1" dirty="0" smtClean="0">
                <a:solidFill>
                  <a:schemeClr val="tx1"/>
                </a:solidFill>
              </a:rPr>
              <a:t>Логические аргументы в пользу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br>
              <a:rPr lang="en-US" i="1" dirty="0" smtClean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</a:t>
            </a:r>
            <a:r>
              <a:rPr lang="ru-RU" i="1" dirty="0" smtClean="0">
                <a:solidFill>
                  <a:schemeClr val="tx1"/>
                </a:solidFill>
              </a:rPr>
              <a:t>возможности чудес.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70000" lnSpcReduction="20000"/>
          </a:bodyPr>
          <a:lstStyle/>
          <a:p>
            <a:pPr lvl="0" algn="l"/>
            <a:r>
              <a:rPr lang="ru-RU" sz="2500" i="1" dirty="0">
                <a:solidFill>
                  <a:schemeClr val="tx1"/>
                </a:solidFill>
              </a:rPr>
              <a:t/>
            </a:r>
            <a:br>
              <a:rPr lang="ru-RU" sz="2500" i="1" dirty="0">
                <a:solidFill>
                  <a:schemeClr val="tx1"/>
                </a:solidFill>
              </a:rPr>
            </a:br>
            <a:endParaRPr lang="ru-RU" sz="2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sz="3600" i="1" dirty="0">
                <a:solidFill>
                  <a:schemeClr val="tx1"/>
                </a:solidFill>
              </a:rPr>
              <a:t>Существование вселенной подтверждает наличие Личностного Совершенного </a:t>
            </a:r>
            <a:r>
              <a:rPr lang="ru-RU" sz="3600" i="1" dirty="0" smtClean="0">
                <a:solidFill>
                  <a:schemeClr val="tx1"/>
                </a:solidFill>
              </a:rPr>
              <a:t>существа</a:t>
            </a:r>
            <a:r>
              <a:rPr lang="en-US" sz="3600" i="1" dirty="0" smtClean="0">
                <a:solidFill>
                  <a:schemeClr val="tx1"/>
                </a:solidFill>
              </a:rPr>
              <a:t>:</a:t>
            </a:r>
          </a:p>
          <a:p>
            <a:pPr lvl="1" algn="l"/>
            <a:endParaRPr lang="en-US" sz="33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2900" i="1" dirty="0">
                <a:solidFill>
                  <a:schemeClr val="tx1"/>
                </a:solidFill>
              </a:rPr>
              <a:t>Второй закон термодинамики (принцип энтропии). </a:t>
            </a:r>
            <a:r>
              <a:rPr lang="ru-RU" sz="3400" i="1" dirty="0">
                <a:solidFill>
                  <a:schemeClr val="tx1"/>
                </a:solidFill>
              </a:rPr>
              <a:t/>
            </a:r>
            <a:br>
              <a:rPr lang="ru-RU" sz="3400" i="1" dirty="0">
                <a:solidFill>
                  <a:schemeClr val="tx1"/>
                </a:solidFill>
              </a:rPr>
            </a:br>
            <a:endParaRPr lang="ru-RU" sz="3300" dirty="0">
              <a:solidFill>
                <a:schemeClr val="tx1"/>
              </a:solidFill>
            </a:endParaRPr>
          </a:p>
          <a:p>
            <a:pPr marL="1828800" lvl="3" indent="-457200" algn="l">
              <a:buFont typeface="+mj-lt"/>
              <a:buAutoNum type="arabicPeriod"/>
            </a:pPr>
            <a:r>
              <a:rPr lang="ru-RU" sz="2500" i="1" dirty="0">
                <a:solidFill>
                  <a:schemeClr val="tx1"/>
                </a:solidFill>
              </a:rPr>
              <a:t>Говоря просто, вселенная с каждым днем становится менее организованной и движется к хаосу. </a:t>
            </a:r>
            <a:r>
              <a:rPr lang="ru-RU" sz="3300" i="1" dirty="0">
                <a:solidFill>
                  <a:schemeClr val="tx1"/>
                </a:solidFill>
              </a:rPr>
              <a:t/>
            </a:r>
            <a:br>
              <a:rPr lang="ru-RU" sz="3300" i="1" dirty="0">
                <a:solidFill>
                  <a:schemeClr val="tx1"/>
                </a:solidFill>
              </a:rPr>
            </a:br>
            <a:endParaRPr lang="ru-RU" sz="3300" dirty="0">
              <a:solidFill>
                <a:schemeClr val="tx1"/>
              </a:solidFill>
            </a:endParaRPr>
          </a:p>
          <a:p>
            <a:pPr lvl="3" algn="l"/>
            <a:r>
              <a:rPr lang="ru-RU" sz="3700" i="1" dirty="0" smtClean="0"/>
              <a:t/>
            </a:r>
            <a:br>
              <a:rPr lang="ru-RU" sz="3700" i="1" dirty="0" smtClean="0"/>
            </a:br>
            <a:endParaRPr lang="ru-RU" sz="3700" dirty="0" smtClean="0"/>
          </a:p>
          <a:p>
            <a:pPr lvl="0" algn="l"/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6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2. </a:t>
            </a:r>
            <a:r>
              <a:rPr lang="ru-RU" i="1" dirty="0" smtClean="0">
                <a:solidFill>
                  <a:schemeClr val="tx1"/>
                </a:solidFill>
              </a:rPr>
              <a:t>Логические аргументы в пользу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br>
              <a:rPr lang="en-US" i="1" dirty="0" smtClean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</a:t>
            </a:r>
            <a:r>
              <a:rPr lang="ru-RU" i="1" dirty="0" smtClean="0">
                <a:solidFill>
                  <a:schemeClr val="tx1"/>
                </a:solidFill>
              </a:rPr>
              <a:t>возможности чудес.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47500" lnSpcReduction="20000"/>
          </a:bodyPr>
          <a:lstStyle/>
          <a:p>
            <a:pPr lvl="0" algn="l"/>
            <a:r>
              <a:rPr lang="ru-RU" sz="3700" i="1" dirty="0">
                <a:solidFill>
                  <a:schemeClr val="tx1"/>
                </a:solidFill>
              </a:rPr>
              <a:t/>
            </a:r>
            <a:br>
              <a:rPr lang="ru-RU" sz="3700" i="1" dirty="0">
                <a:solidFill>
                  <a:schemeClr val="tx1"/>
                </a:solidFill>
              </a:rPr>
            </a:br>
            <a:endParaRPr lang="ru-RU" sz="37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sz="5500" i="1" dirty="0">
                <a:solidFill>
                  <a:schemeClr val="tx1"/>
                </a:solidFill>
              </a:rPr>
              <a:t>Существование вселенной подтверждает наличие Личностного Совершенного </a:t>
            </a:r>
            <a:r>
              <a:rPr lang="ru-RU" sz="5500" i="1" dirty="0" smtClean="0">
                <a:solidFill>
                  <a:schemeClr val="tx1"/>
                </a:solidFill>
              </a:rPr>
              <a:t>существа</a:t>
            </a:r>
            <a:r>
              <a:rPr lang="en-US" sz="5500" i="1" dirty="0" smtClean="0">
                <a:solidFill>
                  <a:schemeClr val="tx1"/>
                </a:solidFill>
              </a:rPr>
              <a:t>:</a:t>
            </a:r>
          </a:p>
          <a:p>
            <a:pPr lvl="1" algn="l"/>
            <a:endParaRPr lang="en-US" sz="37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3700" i="1" dirty="0">
                <a:solidFill>
                  <a:schemeClr val="tx1"/>
                </a:solidFill>
              </a:rPr>
              <a:t>Второй закон термодинамики (принцип энтропии). </a:t>
            </a:r>
            <a:br>
              <a:rPr lang="ru-RU" sz="3700" i="1" dirty="0">
                <a:solidFill>
                  <a:schemeClr val="tx1"/>
                </a:solidFill>
              </a:rPr>
            </a:br>
            <a:endParaRPr lang="ru-RU" sz="3700" dirty="0">
              <a:solidFill>
                <a:schemeClr val="tx1"/>
              </a:solidFill>
            </a:endParaRPr>
          </a:p>
          <a:p>
            <a:pPr marL="1828800" lvl="3" indent="-457200" algn="l">
              <a:buFont typeface="+mj-lt"/>
              <a:buAutoNum type="arabicPeriod"/>
            </a:pPr>
            <a:r>
              <a:rPr lang="ru-RU" sz="3700" i="1" dirty="0">
                <a:solidFill>
                  <a:schemeClr val="tx1"/>
                </a:solidFill>
              </a:rPr>
              <a:t>Говоря просто, вселенная с каждым днем становится менее организованной и движется к хаосу. </a:t>
            </a:r>
            <a:br>
              <a:rPr lang="ru-RU" sz="3700" i="1" dirty="0">
                <a:solidFill>
                  <a:schemeClr val="tx1"/>
                </a:solidFill>
              </a:rPr>
            </a:br>
            <a:endParaRPr lang="ru-RU" sz="3700" dirty="0">
              <a:solidFill>
                <a:schemeClr val="tx1"/>
              </a:solidFill>
            </a:endParaRPr>
          </a:p>
          <a:p>
            <a:pPr marL="1828800" lvl="3" indent="-457200" algn="l">
              <a:buFont typeface="+mj-lt"/>
              <a:buAutoNum type="arabicPeriod"/>
            </a:pPr>
            <a:r>
              <a:rPr lang="ru-RU" sz="3700" i="1" dirty="0">
                <a:solidFill>
                  <a:schemeClr val="tx1"/>
                </a:solidFill>
              </a:rPr>
              <a:t>Высвобожденная полезная энергия рассеивается и не организуется обратно. </a:t>
            </a:r>
            <a:br>
              <a:rPr lang="ru-RU" sz="3700" i="1" dirty="0">
                <a:solidFill>
                  <a:schemeClr val="tx1"/>
                </a:solidFill>
              </a:rPr>
            </a:br>
            <a:endParaRPr lang="en-US" sz="3700" dirty="0" smtClean="0">
              <a:solidFill>
                <a:schemeClr val="tx1"/>
              </a:solidFill>
            </a:endParaRPr>
          </a:p>
          <a:p>
            <a:pPr lvl="3" algn="l"/>
            <a:r>
              <a:rPr lang="ru-RU" sz="3700" i="1" dirty="0" smtClean="0"/>
              <a:t/>
            </a:r>
            <a:br>
              <a:rPr lang="ru-RU" sz="3700" i="1" dirty="0" smtClean="0"/>
            </a:br>
            <a:endParaRPr lang="ru-RU" sz="3700" dirty="0" smtClean="0"/>
          </a:p>
          <a:p>
            <a:pPr lvl="0" algn="l"/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51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2. </a:t>
            </a:r>
            <a:r>
              <a:rPr lang="ru-RU" i="1" dirty="0" smtClean="0">
                <a:solidFill>
                  <a:schemeClr val="tx1"/>
                </a:solidFill>
              </a:rPr>
              <a:t>Логические аргументы в пользу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br>
              <a:rPr lang="en-US" i="1" dirty="0" smtClean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</a:t>
            </a:r>
            <a:r>
              <a:rPr lang="ru-RU" i="1" dirty="0" smtClean="0">
                <a:solidFill>
                  <a:schemeClr val="tx1"/>
                </a:solidFill>
              </a:rPr>
              <a:t>возможности чудес.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47500" lnSpcReduction="20000"/>
          </a:bodyPr>
          <a:lstStyle/>
          <a:p>
            <a:pPr lvl="0" algn="l"/>
            <a:endParaRPr lang="ru-RU" sz="37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sz="5500" i="1" dirty="0">
                <a:solidFill>
                  <a:schemeClr val="tx1"/>
                </a:solidFill>
              </a:rPr>
              <a:t>Существование вселенной подтверждает наличие Личностного Совершенного </a:t>
            </a:r>
            <a:r>
              <a:rPr lang="ru-RU" sz="5500" i="1" dirty="0" smtClean="0">
                <a:solidFill>
                  <a:schemeClr val="tx1"/>
                </a:solidFill>
              </a:rPr>
              <a:t>существа</a:t>
            </a:r>
            <a:r>
              <a:rPr lang="en-US" sz="5500" i="1" dirty="0" smtClean="0">
                <a:solidFill>
                  <a:schemeClr val="tx1"/>
                </a:solidFill>
              </a:rPr>
              <a:t>:</a:t>
            </a:r>
          </a:p>
          <a:p>
            <a:pPr lvl="1" algn="l"/>
            <a:endParaRPr lang="en-US" sz="37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3700" i="1" dirty="0">
                <a:solidFill>
                  <a:schemeClr val="tx1"/>
                </a:solidFill>
              </a:rPr>
              <a:t>Второй закон термодинамики (принцип энтропии). </a:t>
            </a:r>
            <a:br>
              <a:rPr lang="ru-RU" sz="3700" i="1" dirty="0">
                <a:solidFill>
                  <a:schemeClr val="tx1"/>
                </a:solidFill>
              </a:rPr>
            </a:br>
            <a:endParaRPr lang="ru-RU" sz="3700" dirty="0">
              <a:solidFill>
                <a:schemeClr val="tx1"/>
              </a:solidFill>
            </a:endParaRPr>
          </a:p>
          <a:p>
            <a:pPr marL="1828800" lvl="3" indent="-457200" algn="l">
              <a:buFont typeface="+mj-lt"/>
              <a:buAutoNum type="arabicPeriod"/>
            </a:pPr>
            <a:r>
              <a:rPr lang="ru-RU" sz="3700" i="1" dirty="0">
                <a:solidFill>
                  <a:schemeClr val="tx1"/>
                </a:solidFill>
              </a:rPr>
              <a:t>Говоря просто, вселенная с каждым днем становится менее организованной и движется к хаосу. </a:t>
            </a:r>
            <a:br>
              <a:rPr lang="ru-RU" sz="3700" i="1" dirty="0">
                <a:solidFill>
                  <a:schemeClr val="tx1"/>
                </a:solidFill>
              </a:rPr>
            </a:br>
            <a:endParaRPr lang="ru-RU" sz="3700" dirty="0">
              <a:solidFill>
                <a:schemeClr val="tx1"/>
              </a:solidFill>
            </a:endParaRPr>
          </a:p>
          <a:p>
            <a:pPr marL="1828800" lvl="3" indent="-457200" algn="l">
              <a:buFont typeface="+mj-lt"/>
              <a:buAutoNum type="arabicPeriod"/>
            </a:pPr>
            <a:r>
              <a:rPr lang="ru-RU" sz="3700" i="1" dirty="0">
                <a:solidFill>
                  <a:schemeClr val="tx1"/>
                </a:solidFill>
              </a:rPr>
              <a:t>Высвобожденная полезная энергия рассеивается и не организуется обратно. </a:t>
            </a:r>
            <a:br>
              <a:rPr lang="ru-RU" sz="3700" i="1" dirty="0">
                <a:solidFill>
                  <a:schemeClr val="tx1"/>
                </a:solidFill>
              </a:rPr>
            </a:br>
            <a:endParaRPr lang="en-US" sz="3700" dirty="0" smtClean="0">
              <a:solidFill>
                <a:schemeClr val="tx1"/>
              </a:solidFill>
            </a:endParaRPr>
          </a:p>
          <a:p>
            <a:pPr marL="1828800" lvl="3" indent="-457200" algn="l">
              <a:buFont typeface="+mj-lt"/>
              <a:buAutoNum type="arabicPeriod"/>
            </a:pPr>
            <a:r>
              <a:rPr lang="ru-RU" sz="3700" i="1" dirty="0" smtClean="0">
                <a:solidFill>
                  <a:schemeClr val="tx1"/>
                </a:solidFill>
              </a:rPr>
              <a:t>Все </a:t>
            </a:r>
            <a:r>
              <a:rPr lang="ru-RU" sz="3700" i="1" dirty="0">
                <a:solidFill>
                  <a:schemeClr val="tx1"/>
                </a:solidFill>
              </a:rPr>
              <a:t>вокруг нас подвержено эрозии, разрушению. </a:t>
            </a:r>
            <a:r>
              <a:rPr lang="ru-RU" sz="3700" i="1" dirty="0" smtClean="0"/>
              <a:t/>
            </a:r>
            <a:br>
              <a:rPr lang="ru-RU" sz="3700" i="1" dirty="0" smtClean="0"/>
            </a:br>
            <a:endParaRPr lang="ru-RU" sz="3700" dirty="0" smtClean="0"/>
          </a:p>
          <a:p>
            <a:pPr lvl="0" algn="l"/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2. </a:t>
            </a:r>
            <a:r>
              <a:rPr lang="ru-RU" i="1" dirty="0" smtClean="0">
                <a:solidFill>
                  <a:schemeClr val="tx1"/>
                </a:solidFill>
              </a:rPr>
              <a:t>Логические аргументы в пользу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br>
              <a:rPr lang="en-US" i="1" dirty="0" smtClean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</a:t>
            </a:r>
            <a:r>
              <a:rPr lang="ru-RU" i="1" dirty="0" smtClean="0">
                <a:solidFill>
                  <a:schemeClr val="tx1"/>
                </a:solidFill>
              </a:rPr>
              <a:t>возможности чудес.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47500" lnSpcReduction="20000"/>
          </a:bodyPr>
          <a:lstStyle/>
          <a:p>
            <a:pPr lvl="0" algn="l"/>
            <a:endParaRPr lang="ru-RU" sz="37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sz="5500" i="1" dirty="0">
                <a:solidFill>
                  <a:schemeClr val="tx1"/>
                </a:solidFill>
              </a:rPr>
              <a:t>Существование вселенной подтверждает наличие Личностного Совершенного </a:t>
            </a:r>
            <a:r>
              <a:rPr lang="ru-RU" sz="5500" i="1" dirty="0" smtClean="0">
                <a:solidFill>
                  <a:schemeClr val="tx1"/>
                </a:solidFill>
              </a:rPr>
              <a:t>существа</a:t>
            </a:r>
            <a:r>
              <a:rPr lang="en-US" sz="5500" i="1" dirty="0" smtClean="0">
                <a:solidFill>
                  <a:schemeClr val="tx1"/>
                </a:solidFill>
              </a:rPr>
              <a:t>:</a:t>
            </a:r>
          </a:p>
          <a:p>
            <a:pPr lvl="1" algn="l"/>
            <a:endParaRPr lang="en-US" sz="37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3800" i="1" dirty="0">
                <a:solidFill>
                  <a:schemeClr val="tx1"/>
                </a:solidFill>
              </a:rPr>
              <a:t>Второй закон термодинамики (принцип энтропии). 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ru-RU" sz="3800" i="1" dirty="0">
                <a:solidFill>
                  <a:schemeClr val="tx1"/>
                </a:solidFill>
              </a:rPr>
              <a:t>Вселенная когда-либо придет к состоянию полного хаоса. Тепловая смерть вселенной. 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en-US" sz="3800" i="1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en-US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en-US" sz="3800" i="1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en-US" sz="3800" i="1" dirty="0">
              <a:solidFill>
                <a:schemeClr val="tx1"/>
              </a:solidFill>
            </a:endParaRPr>
          </a:p>
          <a:p>
            <a:pPr lvl="2" algn="l"/>
            <a:r>
              <a:rPr lang="ru-RU" sz="3800" i="1" dirty="0">
                <a:solidFill>
                  <a:schemeClr val="tx1"/>
                </a:solidFill>
              </a:rPr>
              <a:t/>
            </a:r>
            <a:br>
              <a:rPr lang="ru-RU" sz="3800" i="1" dirty="0">
                <a:solidFill>
                  <a:schemeClr val="tx1"/>
                </a:solidFill>
              </a:rPr>
            </a:br>
            <a:r>
              <a:rPr lang="ru-RU" i="1" dirty="0"/>
              <a:t/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19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224</Words>
  <Application>Microsoft Office PowerPoint</Application>
  <PresentationFormat>Экран (4:3)</PresentationFormat>
  <Paragraphs>149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Аргументы в защиту возможности чудес</vt:lpstr>
      <vt:lpstr>Аргументы в защиту возможности чудес</vt:lpstr>
      <vt:lpstr>Аргументы в защиту возможности чудес</vt:lpstr>
      <vt:lpstr>Аргументы в защиту возможности чудес</vt:lpstr>
      <vt:lpstr>2. Логические аргументы в пользу       возможности чудес.</vt:lpstr>
      <vt:lpstr>2. Логические аргументы в пользу       возможности чудес.</vt:lpstr>
      <vt:lpstr>2. Логические аргументы в пользу       возможности чудес.</vt:lpstr>
      <vt:lpstr>2. Логические аргументы в пользу       возможности чудес.</vt:lpstr>
      <vt:lpstr>2. Логические аргументы в пользу       возможности чудес.</vt:lpstr>
      <vt:lpstr>2. Логические аргументы в пользу       возможности чудес.</vt:lpstr>
      <vt:lpstr>2. Логические аргументы в пользу       возможности чудес.</vt:lpstr>
      <vt:lpstr>2. Логические аргументы в пользу       возможности чудес.</vt:lpstr>
      <vt:lpstr>2. Логические аргументы в пользу       возможности чудес.</vt:lpstr>
      <vt:lpstr>2. Логические аргументы в пользу       возможности чудес.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Аргументы в защиту возможности чудес</dc:title>
  <dc:creator>Admin</dc:creator>
  <cp:lastModifiedBy>Admin</cp:lastModifiedBy>
  <cp:revision>4</cp:revision>
  <dcterms:created xsi:type="dcterms:W3CDTF">2020-07-22T18:54:39Z</dcterms:created>
  <dcterms:modified xsi:type="dcterms:W3CDTF">2020-07-22T19:31:47Z</dcterms:modified>
</cp:coreProperties>
</file>