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handoutMasterIdLst>
    <p:handoutMasterId r:id="rId24"/>
  </p:handoutMasterIdLst>
  <p:sldIdLst>
    <p:sldId id="286" r:id="rId2"/>
    <p:sldId id="258" r:id="rId3"/>
    <p:sldId id="264" r:id="rId4"/>
    <p:sldId id="275" r:id="rId5"/>
    <p:sldId id="285" r:id="rId6"/>
    <p:sldId id="284" r:id="rId7"/>
    <p:sldId id="282" r:id="rId8"/>
    <p:sldId id="283" r:id="rId9"/>
    <p:sldId id="263" r:id="rId10"/>
    <p:sldId id="265" r:id="rId11"/>
    <p:sldId id="259" r:id="rId12"/>
    <p:sldId id="266" r:id="rId13"/>
    <p:sldId id="268" r:id="rId14"/>
    <p:sldId id="273" r:id="rId15"/>
    <p:sldId id="269" r:id="rId16"/>
    <p:sldId id="272" r:id="rId17"/>
    <p:sldId id="280" r:id="rId18"/>
    <p:sldId id="277" r:id="rId19"/>
    <p:sldId id="279" r:id="rId20"/>
    <p:sldId id="281" r:id="rId21"/>
    <p:sldId id="287"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46" y="1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6F637CE-1CA0-4963-8F19-03DA14470513}" type="slidenum">
              <a:rPr lang="en-US" smtClean="0"/>
              <a:pPr/>
              <a:t>‹#›</a:t>
            </a:fld>
            <a:endParaRPr lang="en-US"/>
          </a:p>
        </p:txBody>
      </p:sp>
    </p:spTree>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4DC6E9E-FF15-44C7-9C68-2E92A5E3FD0A}" type="slidenum">
              <a:rPr lang="en-US" smtClean="0"/>
              <a:pPr/>
              <a:t>‹#›</a:t>
            </a:fld>
            <a:endParaRPr lang="en-US"/>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701E474F-A469-4CA7-A4C4-FCE2FFA1C21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6B7FF6C2-4299-441A-9064-65F6913C82B3}"/>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124" name="Slide Number Placeholder 3">
            <a:extLst>
              <a:ext uri="{FF2B5EF4-FFF2-40B4-BE49-F238E27FC236}">
                <a16:creationId xmlns:a16="http://schemas.microsoft.com/office/drawing/2014/main" id="{8FE8AA1C-7C23-411D-97B6-54A91112809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7C6D8DB-B32A-4C51-9DCD-89E073381DF0}" type="slidenum">
              <a:rPr lang="en-US" altLang="en-US"/>
              <a:pPr/>
              <a:t>1</a:t>
            </a:fld>
            <a:endParaRPr lang="en-US" altLang="en-US"/>
          </a:p>
        </p:txBody>
      </p:sp>
      <p:sp>
        <p:nvSpPr>
          <p:cNvPr id="5125" name="Date Placeholder 5">
            <a:extLst>
              <a:ext uri="{FF2B5EF4-FFF2-40B4-BE49-F238E27FC236}">
                <a16:creationId xmlns:a16="http://schemas.microsoft.com/office/drawing/2014/main" id="{47A46B4D-699D-40A8-80DF-FA55A479FE64}"/>
              </a:ext>
            </a:extLst>
          </p:cNvPr>
          <p:cNvSpPr>
            <a:spLocks noGrp="1" noChangeArrowheads="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Tree>
    <p:extLst>
      <p:ext uri="{BB962C8B-B14F-4D97-AF65-F5344CB8AC3E}">
        <p14:creationId xmlns:p14="http://schemas.microsoft.com/office/powerpoint/2010/main" val="33200136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357652D-9EDA-47A2-865C-BA369B1E876B}" type="datetimeFigureOut">
              <a:rPr lang="en-US" smtClean="0"/>
              <a:pPr/>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B6AF6-1A7A-4031-9F92-D15389D63FF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57652D-9EDA-47A2-865C-BA369B1E876B}" type="datetimeFigureOut">
              <a:rPr lang="en-US" smtClean="0"/>
              <a:pPr/>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B6AF6-1A7A-4031-9F92-D15389D63FF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57652D-9EDA-47A2-865C-BA369B1E876B}" type="datetimeFigureOut">
              <a:rPr lang="en-US" smtClean="0"/>
              <a:pPr/>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B6AF6-1A7A-4031-9F92-D15389D63FF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57652D-9EDA-47A2-865C-BA369B1E876B}" type="datetimeFigureOut">
              <a:rPr lang="en-US" smtClean="0"/>
              <a:pPr/>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B6AF6-1A7A-4031-9F92-D15389D63FF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57652D-9EDA-47A2-865C-BA369B1E876B}" type="datetimeFigureOut">
              <a:rPr lang="en-US" smtClean="0"/>
              <a:pPr/>
              <a:t>6/3/2018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B6AF6-1A7A-4031-9F92-D15389D63FFC}"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357652D-9EDA-47A2-865C-BA369B1E876B}" type="datetimeFigureOut">
              <a:rPr lang="en-US" smtClean="0"/>
              <a:pPr/>
              <a:t>6/3/2018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AB6AF6-1A7A-4031-9F92-D15389D63FF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357652D-9EDA-47A2-865C-BA369B1E876B}" type="datetimeFigureOut">
              <a:rPr lang="en-US" smtClean="0"/>
              <a:pPr/>
              <a:t>6/3/2018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AB6AF6-1A7A-4031-9F92-D15389D63FF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357652D-9EDA-47A2-865C-BA369B1E876B}" type="datetimeFigureOut">
              <a:rPr lang="en-US" smtClean="0"/>
              <a:pPr/>
              <a:t>6/3/2018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AB6AF6-1A7A-4031-9F92-D15389D63FF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57652D-9EDA-47A2-865C-BA369B1E876B}" type="datetimeFigureOut">
              <a:rPr lang="en-US" smtClean="0"/>
              <a:pPr/>
              <a:t>6/3/2018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AB6AF6-1A7A-4031-9F92-D15389D63FF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57652D-9EDA-47A2-865C-BA369B1E876B}" type="datetimeFigureOut">
              <a:rPr lang="en-US" smtClean="0"/>
              <a:pPr/>
              <a:t>6/3/2018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AB6AF6-1A7A-4031-9F92-D15389D63FF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57652D-9EDA-47A2-865C-BA369B1E876B}" type="datetimeFigureOut">
              <a:rPr lang="en-US" smtClean="0"/>
              <a:pPr/>
              <a:t>6/3/2018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AB6AF6-1A7A-4031-9F92-D15389D63FFC}"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57652D-9EDA-47A2-865C-BA369B1E876B}" type="datetimeFigureOut">
              <a:rPr lang="en-US" smtClean="0"/>
              <a:pPr/>
              <a:t>6/3/2018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AB6AF6-1A7A-4031-9F92-D15389D63FF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5.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8829C80E-9D2A-4917-BB6A-EB35B77F423A}"/>
              </a:ext>
            </a:extLst>
          </p:cNvPr>
          <p:cNvSpPr>
            <a:spLocks noGrp="1"/>
          </p:cNvSpPr>
          <p:nvPr>
            <p:ph type="ctrTitle"/>
          </p:nvPr>
        </p:nvSpPr>
        <p:spPr>
          <a:xfrm>
            <a:off x="685800" y="4545013"/>
            <a:ext cx="7772400" cy="1470025"/>
          </a:xfrm>
        </p:spPr>
        <p:txBody>
          <a:bodyPr/>
          <a:lstStyle/>
          <a:p>
            <a:r>
              <a:rPr lang="en-US" altLang="en-US" sz="3200" b="1" dirty="0"/>
              <a:t>by</a:t>
            </a:r>
          </a:p>
        </p:txBody>
      </p:sp>
      <p:sp>
        <p:nvSpPr>
          <p:cNvPr id="4099" name="Subtitle 2">
            <a:extLst>
              <a:ext uri="{FF2B5EF4-FFF2-40B4-BE49-F238E27FC236}">
                <a16:creationId xmlns:a16="http://schemas.microsoft.com/office/drawing/2014/main" id="{BC843928-B104-4B2B-9911-BF76B54DE5A9}"/>
              </a:ext>
            </a:extLst>
          </p:cNvPr>
          <p:cNvSpPr>
            <a:spLocks noGrp="1"/>
          </p:cNvSpPr>
          <p:nvPr>
            <p:ph type="subTitle" idx="1"/>
          </p:nvPr>
        </p:nvSpPr>
        <p:spPr>
          <a:xfrm>
            <a:off x="1393825" y="6035675"/>
            <a:ext cx="6400800" cy="914400"/>
          </a:xfrm>
        </p:spPr>
        <p:txBody>
          <a:bodyPr/>
          <a:lstStyle/>
          <a:p>
            <a:r>
              <a:rPr lang="en-US" altLang="en-US" b="1">
                <a:solidFill>
                  <a:schemeClr val="tx1"/>
                </a:solidFill>
              </a:rPr>
              <a:t>Alex Barrón</a:t>
            </a:r>
          </a:p>
        </p:txBody>
      </p:sp>
      <p:sp>
        <p:nvSpPr>
          <p:cNvPr id="4" name="Title 1">
            <a:extLst>
              <a:ext uri="{FF2B5EF4-FFF2-40B4-BE49-F238E27FC236}">
                <a16:creationId xmlns:a16="http://schemas.microsoft.com/office/drawing/2014/main" id="{9726B8F3-3688-4773-AC8E-569CDD77A5B4}"/>
              </a:ext>
            </a:extLst>
          </p:cNvPr>
          <p:cNvSpPr txBox="1">
            <a:spLocks/>
          </p:cNvSpPr>
          <p:nvPr/>
        </p:nvSpPr>
        <p:spPr>
          <a:xfrm>
            <a:off x="22225" y="1482725"/>
            <a:ext cx="9144000" cy="1470025"/>
          </a:xfrm>
          <a:prstGeom prst="rect">
            <a:avLst/>
          </a:prstGeom>
        </p:spPr>
        <p:txBody>
          <a:bodyPr anchor="ctr">
            <a:normAutofit/>
          </a:bodyPr>
          <a:lstStyle/>
          <a:p>
            <a:pPr algn="ctr" eaLnBrk="1" fontAlgn="auto" hangingPunct="1">
              <a:spcAft>
                <a:spcPts val="0"/>
              </a:spcAft>
              <a:defRPr/>
            </a:pPr>
            <a:r>
              <a:rPr lang="en-US" sz="4400" b="1" i="1" dirty="0">
                <a:latin typeface="+mj-lt"/>
                <a:ea typeface="+mj-ea"/>
                <a:cs typeface="+mj-cs"/>
              </a:rPr>
              <a:t>Financial Freedom &amp; Success Institute </a:t>
            </a:r>
          </a:p>
          <a:p>
            <a:pPr algn="ctr" eaLnBrk="1" fontAlgn="auto" hangingPunct="1">
              <a:spcAft>
                <a:spcPts val="0"/>
              </a:spcAft>
              <a:defRPr/>
            </a:pPr>
            <a:r>
              <a:rPr lang="en-US" sz="2800" dirty="0">
                <a:latin typeface="+mj-lt"/>
                <a:ea typeface="+mj-ea"/>
                <a:cs typeface="+mj-cs"/>
              </a:rPr>
              <a:t>Presents</a:t>
            </a:r>
          </a:p>
        </p:txBody>
      </p:sp>
      <p:sp>
        <p:nvSpPr>
          <p:cNvPr id="7" name="Footer Placeholder 7">
            <a:extLst>
              <a:ext uri="{FF2B5EF4-FFF2-40B4-BE49-F238E27FC236}">
                <a16:creationId xmlns:a16="http://schemas.microsoft.com/office/drawing/2014/main" id="{1B453ED5-3C66-45BC-828C-5768524421EC}"/>
              </a:ext>
            </a:extLst>
          </p:cNvPr>
          <p:cNvSpPr>
            <a:spLocks noGrp="1"/>
          </p:cNvSpPr>
          <p:nvPr>
            <p:ph type="ftr" sz="quarter" idx="11"/>
          </p:nvPr>
        </p:nvSpPr>
        <p:spPr>
          <a:xfrm>
            <a:off x="0" y="6492875"/>
            <a:ext cx="2895600" cy="365125"/>
          </a:xfrm>
        </p:spPr>
        <p:txBody>
          <a:bodyPr/>
          <a:lstStyle/>
          <a:p>
            <a:pPr algn="l">
              <a:defRPr/>
            </a:pPr>
            <a:r>
              <a:rPr lang="en-US" dirty="0"/>
              <a:t>© Alex </a:t>
            </a:r>
            <a:r>
              <a:rPr lang="en-US" dirty="0" err="1"/>
              <a:t>Barrón</a:t>
            </a:r>
            <a:r>
              <a:rPr lang="en-US" dirty="0"/>
              <a:t> 2014</a:t>
            </a:r>
          </a:p>
        </p:txBody>
      </p:sp>
      <p:sp>
        <p:nvSpPr>
          <p:cNvPr id="4102" name="Slide Number Placeholder 8">
            <a:extLst>
              <a:ext uri="{FF2B5EF4-FFF2-40B4-BE49-F238E27FC236}">
                <a16:creationId xmlns:a16="http://schemas.microsoft.com/office/drawing/2014/main" id="{17C70202-E2D6-4F1C-BD4B-3C50DC203228}"/>
              </a:ext>
            </a:extLst>
          </p:cNvPr>
          <p:cNvSpPr>
            <a:spLocks noGrp="1" noChangeArrowheads="1"/>
          </p:cNvSpPr>
          <p:nvPr>
            <p:ph type="sldNum" sz="quarter" idx="12"/>
          </p:nvPr>
        </p:nvSpPr>
        <p:spPr bwMode="auto">
          <a:xfrm>
            <a:off x="7010400" y="6492875"/>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29644E4-FD5B-4951-93E3-15069B5C4B02}" type="slidenum">
              <a:rPr lang="en-US" altLang="en-US">
                <a:solidFill>
                  <a:srgbClr val="898989"/>
                </a:solidFill>
                <a:latin typeface="Calibri" panose="020F0502020204030204" pitchFamily="34" charset="0"/>
              </a:rPr>
              <a:pPr/>
              <a:t>1</a:t>
            </a:fld>
            <a:endParaRPr lang="en-US" altLang="en-US">
              <a:solidFill>
                <a:srgbClr val="898989"/>
              </a:solidFill>
              <a:latin typeface="Calibri" panose="020F0502020204030204" pitchFamily="34" charset="0"/>
            </a:endParaRPr>
          </a:p>
        </p:txBody>
      </p:sp>
      <p:pic>
        <p:nvPicPr>
          <p:cNvPr id="4103" name="Picture 8">
            <a:extLst>
              <a:ext uri="{FF2B5EF4-FFF2-40B4-BE49-F238E27FC236}">
                <a16:creationId xmlns:a16="http://schemas.microsoft.com/office/drawing/2014/main" id="{52EAA3DF-7AE5-40E1-994D-FF894D1915D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33800" y="11113"/>
            <a:ext cx="16764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4" name="Picture 10">
            <a:extLst>
              <a:ext uri="{FF2B5EF4-FFF2-40B4-BE49-F238E27FC236}">
                <a16:creationId xmlns:a16="http://schemas.microsoft.com/office/drawing/2014/main" id="{652F6624-089C-4670-ADB4-B859929B64E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67000" y="2973387"/>
            <a:ext cx="3978275" cy="20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99337829"/>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533400"/>
            <a:ext cx="8229600" cy="1143000"/>
          </a:xfrm>
        </p:spPr>
        <p:txBody>
          <a:bodyPr>
            <a:normAutofit fontScale="90000"/>
          </a:bodyPr>
          <a:lstStyle/>
          <a:p>
            <a:r>
              <a:rPr lang="en-US" b="1" dirty="0"/>
              <a:t>Read: Seven Cures for a Lean Purse</a:t>
            </a:r>
            <a:endParaRPr lang="en-US" dirty="0"/>
          </a:p>
        </p:txBody>
      </p:sp>
      <p:sp>
        <p:nvSpPr>
          <p:cNvPr id="3" name="Content Placeholder 2"/>
          <p:cNvSpPr>
            <a:spLocks noGrp="1"/>
          </p:cNvSpPr>
          <p:nvPr>
            <p:ph idx="1"/>
          </p:nvPr>
        </p:nvSpPr>
        <p:spPr>
          <a:xfrm>
            <a:off x="533400" y="1524000"/>
            <a:ext cx="6553200" cy="2438400"/>
          </a:xfrm>
        </p:spPr>
        <p:txBody>
          <a:bodyPr rtlCol="0">
            <a:normAutofit/>
          </a:bodyPr>
          <a:lstStyle/>
          <a:p>
            <a:pPr fontAlgn="auto">
              <a:spcAft>
                <a:spcPts val="0"/>
              </a:spcAft>
              <a:buFont typeface="Arial" pitchFamily="34" charset="0"/>
              <a:buChar char="•"/>
              <a:defRPr/>
            </a:pPr>
            <a:r>
              <a:rPr lang="en-US" dirty="0"/>
              <a:t>1 – Start thy purse to fattening.</a:t>
            </a:r>
          </a:p>
          <a:p>
            <a:pPr fontAlgn="auto">
              <a:spcAft>
                <a:spcPts val="0"/>
              </a:spcAft>
              <a:buFont typeface="Arial" pitchFamily="34" charset="0"/>
              <a:buChar char="•"/>
              <a:defRPr/>
            </a:pPr>
            <a:r>
              <a:rPr lang="en-US" dirty="0"/>
              <a:t>2 – Control thy expenditures.</a:t>
            </a:r>
          </a:p>
          <a:p>
            <a:pPr fontAlgn="auto">
              <a:spcAft>
                <a:spcPts val="0"/>
              </a:spcAft>
              <a:buFont typeface="Arial" pitchFamily="34" charset="0"/>
              <a:buChar char="•"/>
              <a:defRPr/>
            </a:pPr>
            <a:r>
              <a:rPr lang="en-US" dirty="0"/>
              <a:t>3 – Make thy gold multiply.</a:t>
            </a:r>
          </a:p>
          <a:p>
            <a:pPr fontAlgn="auto">
              <a:spcAft>
                <a:spcPts val="0"/>
              </a:spcAft>
              <a:buFont typeface="Arial" pitchFamily="34" charset="0"/>
              <a:buChar char="•"/>
              <a:defRPr/>
            </a:pPr>
            <a:r>
              <a:rPr lang="en-US" dirty="0"/>
              <a:t>4 – Guard thy treasures from loss.</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75BBF195-552F-496E-9B9E-877A16002388}" type="slidenum">
              <a:rPr lang="en-US"/>
              <a:pPr>
                <a:defRPr/>
              </a:pPr>
              <a:t>10</a:t>
            </a:fld>
            <a:endParaRPr lang="en-US"/>
          </a:p>
        </p:txBody>
      </p:sp>
      <p:pic>
        <p:nvPicPr>
          <p:cNvPr id="6150" name="Picture 9" descr="richest man.jpg"/>
          <p:cNvPicPr>
            <a:picLocks noChangeAspect="1"/>
          </p:cNvPicPr>
          <p:nvPr/>
        </p:nvPicPr>
        <p:blipFill>
          <a:blip r:embed="rId2" cstate="print"/>
          <a:srcRect/>
          <a:stretch>
            <a:fillRect/>
          </a:stretch>
        </p:blipFill>
        <p:spPr bwMode="auto">
          <a:xfrm>
            <a:off x="7239000" y="1524000"/>
            <a:ext cx="1638300" cy="2781300"/>
          </a:xfrm>
          <a:prstGeom prst="rect">
            <a:avLst/>
          </a:prstGeom>
          <a:noFill/>
          <a:ln w="9525">
            <a:noFill/>
            <a:miter lim="800000"/>
            <a:headEnd/>
            <a:tailEnd/>
          </a:ln>
        </p:spPr>
      </p:pic>
      <p:sp>
        <p:nvSpPr>
          <p:cNvPr id="6151" name="Content Placeholder 2"/>
          <p:cNvSpPr txBox="1">
            <a:spLocks/>
          </p:cNvSpPr>
          <p:nvPr/>
        </p:nvSpPr>
        <p:spPr bwMode="auto">
          <a:xfrm>
            <a:off x="533400" y="4038600"/>
            <a:ext cx="8001000" cy="2438400"/>
          </a:xfrm>
          <a:prstGeom prst="rect">
            <a:avLst/>
          </a:prstGeom>
          <a:noFill/>
          <a:ln w="9525">
            <a:noFill/>
            <a:miter lim="800000"/>
            <a:headEnd/>
            <a:tailEnd/>
          </a:ln>
        </p:spPr>
        <p:txBody>
          <a:bodyPr/>
          <a:lstStyle/>
          <a:p>
            <a:pPr marL="342900" indent="-342900">
              <a:spcBef>
                <a:spcPct val="20000"/>
              </a:spcBef>
              <a:buFont typeface="Arial" charset="0"/>
              <a:buChar char="•"/>
            </a:pPr>
            <a:r>
              <a:rPr lang="en-US" sz="3200" dirty="0"/>
              <a:t>5 – Make of thy dwelling a profitable</a:t>
            </a:r>
          </a:p>
          <a:p>
            <a:pPr marL="342900" indent="-342900">
              <a:spcBef>
                <a:spcPct val="20000"/>
              </a:spcBef>
            </a:pPr>
            <a:r>
              <a:rPr lang="en-US" sz="3200" dirty="0"/>
              <a:t>          investment</a:t>
            </a:r>
          </a:p>
          <a:p>
            <a:pPr marL="342900" indent="-342900">
              <a:spcBef>
                <a:spcPct val="20000"/>
              </a:spcBef>
              <a:buFont typeface="Arial" charset="0"/>
              <a:buChar char="•"/>
            </a:pPr>
            <a:r>
              <a:rPr lang="en-US" sz="3200" dirty="0">
                <a:latin typeface="Calibri" pitchFamily="34" charset="0"/>
              </a:rPr>
              <a:t>6 – Insure a future income.</a:t>
            </a:r>
          </a:p>
          <a:p>
            <a:pPr marL="342900" indent="-342900">
              <a:spcBef>
                <a:spcPct val="20000"/>
              </a:spcBef>
              <a:buFont typeface="Arial" charset="0"/>
              <a:buChar char="•"/>
            </a:pPr>
            <a:r>
              <a:rPr lang="en-US" sz="3200" dirty="0">
                <a:latin typeface="Calibri" pitchFamily="34" charset="0"/>
              </a:rPr>
              <a:t>7 – Increase thy ability to earn.</a:t>
            </a:r>
          </a:p>
        </p:txBody>
      </p:sp>
      <p:pic>
        <p:nvPicPr>
          <p:cNvPr id="9" name="Picture 8" descr="Financial Freedom Seminar logo.PNG"/>
          <p:cNvPicPr>
            <a:picLocks noChangeAspect="1"/>
          </p:cNvPicPr>
          <p:nvPr/>
        </p:nvPicPr>
        <p:blipFill>
          <a:blip r:embed="rId3" cstate="print"/>
          <a:stretch>
            <a:fillRect/>
          </a:stretch>
        </p:blipFill>
        <p:spPr>
          <a:xfrm>
            <a:off x="0" y="0"/>
            <a:ext cx="1524002" cy="792754"/>
          </a:xfrm>
          <a:prstGeom prst="rect">
            <a:avLst/>
          </a:prstGeom>
        </p:spPr>
      </p:pic>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rtlCol="0">
            <a:normAutofit fontScale="90000"/>
          </a:bodyPr>
          <a:lstStyle/>
          <a:p>
            <a:pPr fontAlgn="auto">
              <a:spcAft>
                <a:spcPts val="0"/>
              </a:spcAft>
              <a:buFont typeface="Wingdings" pitchFamily="2" charset="2"/>
              <a:buChar char="Ø"/>
              <a:defRPr/>
            </a:pPr>
            <a:r>
              <a:rPr lang="en-US" b="1" dirty="0"/>
              <a:t>Breakthrough Thought: </a:t>
            </a:r>
            <a:br>
              <a:rPr lang="en-US" b="1" dirty="0"/>
            </a:br>
            <a:r>
              <a:rPr lang="en-US" sz="4000" b="1" dirty="0"/>
              <a:t>Financial Success Requires Thinking Long Term</a:t>
            </a:r>
            <a:endParaRPr lang="en-US" sz="4000" dirty="0"/>
          </a:p>
        </p:txBody>
      </p:sp>
      <p:sp>
        <p:nvSpPr>
          <p:cNvPr id="3" name="Content Placeholder 2"/>
          <p:cNvSpPr>
            <a:spLocks noGrp="1"/>
          </p:cNvSpPr>
          <p:nvPr>
            <p:ph idx="1"/>
          </p:nvPr>
        </p:nvSpPr>
        <p:spPr>
          <a:xfrm>
            <a:off x="685800" y="1752600"/>
            <a:ext cx="7924800" cy="3505200"/>
          </a:xfrm>
        </p:spPr>
        <p:txBody>
          <a:bodyPr rtlCol="0">
            <a:normAutofit fontScale="85000" lnSpcReduction="20000"/>
          </a:bodyPr>
          <a:lstStyle/>
          <a:p>
            <a:pPr>
              <a:buNone/>
              <a:defRPr/>
            </a:pPr>
            <a:r>
              <a:rPr lang="en-US" b="1" dirty="0"/>
              <a:t>“</a:t>
            </a:r>
            <a:r>
              <a:rPr lang="en-US" i="1" dirty="0"/>
              <a:t>Which </a:t>
            </a:r>
            <a:r>
              <a:rPr lang="en-US" i="1" dirty="0" err="1"/>
              <a:t>desirest</a:t>
            </a:r>
            <a:r>
              <a:rPr lang="en-US" i="1" dirty="0"/>
              <a:t> thou the most? Is it the gratification of thy desires of each day, a jewel, a bit of finery, better raiment, more food; things quickly gone and forgotten? Or is it substantial belongings, gold, lands, herds, merchandise, income-bringing investments? The coins thou </a:t>
            </a:r>
            <a:r>
              <a:rPr lang="en-US" i="1" dirty="0" err="1"/>
              <a:t>takest</a:t>
            </a:r>
            <a:r>
              <a:rPr lang="en-US" i="1" dirty="0"/>
              <a:t> from thy purse bring the first. The coins thou </a:t>
            </a:r>
            <a:r>
              <a:rPr lang="en-US" i="1" dirty="0" err="1"/>
              <a:t>leavest</a:t>
            </a:r>
            <a:r>
              <a:rPr lang="en-US" i="1" dirty="0"/>
              <a:t> within it will bring the latter.” </a:t>
            </a:r>
          </a:p>
          <a:p>
            <a:pPr algn="r">
              <a:buNone/>
              <a:defRPr/>
            </a:pPr>
            <a:r>
              <a:rPr lang="en-US" i="1" dirty="0"/>
              <a:t>– </a:t>
            </a:r>
            <a:r>
              <a:rPr lang="en-US" i="1" dirty="0" err="1"/>
              <a:t>Arkad</a:t>
            </a:r>
            <a:r>
              <a:rPr lang="en-US" i="1" dirty="0"/>
              <a:t>, The Richest Man In Babylon</a:t>
            </a:r>
            <a:endParaRPr lang="en-US" dirty="0"/>
          </a:p>
          <a:p>
            <a:pPr fontAlgn="auto">
              <a:spcAft>
                <a:spcPts val="0"/>
              </a:spcAft>
              <a:buFont typeface="Arial" pitchFamily="34" charset="0"/>
              <a:buChar char="•"/>
              <a:defRPr/>
            </a:pPr>
            <a:endParaRPr lang="en-US"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1D7D66F6-75F9-40E7-93DD-C89AF341C0B9}" type="slidenum">
              <a:rPr lang="en-US"/>
              <a:pPr>
                <a:defRPr/>
              </a:pPr>
              <a:t>11</a:t>
            </a:fld>
            <a:endParaRPr lang="en-US" dirty="0"/>
          </a:p>
        </p:txBody>
      </p:sp>
      <p:pic>
        <p:nvPicPr>
          <p:cNvPr id="9" name="Picture 8" descr="imagesCAG0PJAB.jpg"/>
          <p:cNvPicPr>
            <a:picLocks noChangeAspect="1"/>
          </p:cNvPicPr>
          <p:nvPr/>
        </p:nvPicPr>
        <p:blipFill>
          <a:blip r:embed="rId2" cstate="print"/>
          <a:stretch>
            <a:fillRect/>
          </a:stretch>
        </p:blipFill>
        <p:spPr>
          <a:xfrm>
            <a:off x="3429000" y="4981575"/>
            <a:ext cx="2428875" cy="1876425"/>
          </a:xfrm>
          <a:prstGeom prst="rect">
            <a:avLst/>
          </a:prstGeom>
        </p:spPr>
      </p:pic>
      <p:sp>
        <p:nvSpPr>
          <p:cNvPr id="1026" name="Text Box 2"/>
          <p:cNvSpPr txBox="1">
            <a:spLocks noChangeArrowheads="1"/>
          </p:cNvSpPr>
          <p:nvPr/>
        </p:nvSpPr>
        <p:spPr bwMode="auto">
          <a:xfrm>
            <a:off x="3352800" y="5029200"/>
            <a:ext cx="1155700" cy="6810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dirty="0">
                <a:ln>
                  <a:noFill/>
                </a:ln>
                <a:solidFill>
                  <a:schemeClr val="tx1"/>
                </a:solidFill>
                <a:effectLst/>
                <a:latin typeface="Calibri" pitchFamily="34" charset="0"/>
              </a:rPr>
              <a:t>Short-Term Wants</a:t>
            </a:r>
            <a:endParaRPr kumimoji="0" lang="en-US" sz="1800" b="0" i="0" u="none" strike="noStrike" cap="none" normalizeH="0" baseline="0" dirty="0">
              <a:ln>
                <a:noFill/>
              </a:ln>
              <a:solidFill>
                <a:schemeClr val="tx1"/>
              </a:solidFill>
              <a:effectLst/>
              <a:latin typeface="Arial" pitchFamily="34" charset="0"/>
            </a:endParaRPr>
          </a:p>
        </p:txBody>
      </p:sp>
      <p:sp>
        <p:nvSpPr>
          <p:cNvPr id="1027" name="Text Box 3"/>
          <p:cNvSpPr txBox="1">
            <a:spLocks noChangeArrowheads="1"/>
          </p:cNvSpPr>
          <p:nvPr/>
        </p:nvSpPr>
        <p:spPr bwMode="auto">
          <a:xfrm>
            <a:off x="4724400" y="5029200"/>
            <a:ext cx="1152525" cy="68103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600" b="0" i="0" u="none" strike="noStrike" cap="none" normalizeH="0" baseline="0">
                <a:ln>
                  <a:noFill/>
                </a:ln>
                <a:solidFill>
                  <a:schemeClr val="tx1"/>
                </a:solidFill>
                <a:effectLst/>
                <a:latin typeface="Calibri" pitchFamily="34" charset="0"/>
              </a:rPr>
              <a:t>Long-Term Goals</a:t>
            </a:r>
            <a:endParaRPr kumimoji="0" lang="en-US" sz="1800" b="0" i="0" u="none" strike="noStrike" cap="none" normalizeH="0" baseline="0">
              <a:ln>
                <a:noFill/>
              </a:ln>
              <a:solidFill>
                <a:schemeClr val="tx1"/>
              </a:solidFill>
              <a:effectLst/>
              <a:latin typeface="Arial" pitchFamily="34" charset="0"/>
            </a:endParaRPr>
          </a:p>
        </p:txBody>
      </p:sp>
      <p:pic>
        <p:nvPicPr>
          <p:cNvPr id="10" name="Picture 9" descr="Financial Freedom Seminar logo.PNG"/>
          <p:cNvPicPr>
            <a:picLocks noChangeAspect="1"/>
          </p:cNvPicPr>
          <p:nvPr/>
        </p:nvPicPr>
        <p:blipFill>
          <a:blip r:embed="rId3" cstate="print"/>
          <a:stretch>
            <a:fillRect/>
          </a:stretch>
        </p:blipFill>
        <p:spPr>
          <a:xfrm>
            <a:off x="0" y="0"/>
            <a:ext cx="1524002" cy="792754"/>
          </a:xfrm>
          <a:prstGeom prst="rect">
            <a:avLst/>
          </a:prstGeom>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a:bodyPr>
          <a:lstStyle/>
          <a:p>
            <a:r>
              <a:rPr lang="en-US" b="1" dirty="0"/>
              <a:t>Short-Term Wants vs. Long-Term Goals</a:t>
            </a:r>
          </a:p>
        </p:txBody>
      </p:sp>
      <p:sp>
        <p:nvSpPr>
          <p:cNvPr id="3" name="Text Placeholder 2"/>
          <p:cNvSpPr>
            <a:spLocks noGrp="1"/>
          </p:cNvSpPr>
          <p:nvPr>
            <p:ph type="body" idx="1"/>
          </p:nvPr>
        </p:nvSpPr>
        <p:spPr>
          <a:xfrm>
            <a:off x="457200" y="1143000"/>
            <a:ext cx="4040188" cy="639762"/>
          </a:xfrm>
        </p:spPr>
        <p:txBody>
          <a:bodyPr/>
          <a:lstStyle/>
          <a:p>
            <a:r>
              <a:rPr lang="en-US" dirty="0"/>
              <a:t>Short Term Wants</a:t>
            </a:r>
          </a:p>
        </p:txBody>
      </p:sp>
      <p:sp>
        <p:nvSpPr>
          <p:cNvPr id="4" name="Content Placeholder 3"/>
          <p:cNvSpPr>
            <a:spLocks noGrp="1"/>
          </p:cNvSpPr>
          <p:nvPr>
            <p:ph sz="half" idx="2"/>
          </p:nvPr>
        </p:nvSpPr>
        <p:spPr>
          <a:xfrm>
            <a:off x="304800" y="1752600"/>
            <a:ext cx="4343400" cy="5105400"/>
          </a:xfrm>
        </p:spPr>
        <p:txBody>
          <a:bodyPr>
            <a:normAutofit fontScale="92500"/>
          </a:bodyPr>
          <a:lstStyle/>
          <a:p>
            <a:r>
              <a:rPr lang="en-US" dirty="0"/>
              <a:t>Uncommitted Sex (unexpected children or unplanned marriage)</a:t>
            </a:r>
          </a:p>
          <a:p>
            <a:r>
              <a:rPr lang="en-US" dirty="0"/>
              <a:t>Renting a fancy apartment.</a:t>
            </a:r>
          </a:p>
          <a:p>
            <a:r>
              <a:rPr lang="en-US" dirty="0"/>
              <a:t>Entertainment each week (drinking, parties, movies, etc).</a:t>
            </a:r>
          </a:p>
          <a:p>
            <a:r>
              <a:rPr lang="en-US" dirty="0"/>
              <a:t>Buying a new car as soon as you graduate and get a job. </a:t>
            </a:r>
          </a:p>
          <a:p>
            <a:r>
              <a:rPr lang="en-US" dirty="0"/>
              <a:t>Buying with a credit card (clothing, shoes, eating out, gifts)</a:t>
            </a:r>
          </a:p>
          <a:p>
            <a:r>
              <a:rPr lang="en-US" dirty="0"/>
              <a:t>Going to an expensive university with student loans.</a:t>
            </a:r>
          </a:p>
          <a:p>
            <a:r>
              <a:rPr lang="en-US" dirty="0"/>
              <a:t>Trying to “save money” on insurance.</a:t>
            </a:r>
          </a:p>
        </p:txBody>
      </p:sp>
      <p:sp>
        <p:nvSpPr>
          <p:cNvPr id="5" name="Text Placeholder 4"/>
          <p:cNvSpPr>
            <a:spLocks noGrp="1"/>
          </p:cNvSpPr>
          <p:nvPr>
            <p:ph type="body" sz="quarter" idx="3"/>
          </p:nvPr>
        </p:nvSpPr>
        <p:spPr>
          <a:xfrm>
            <a:off x="4648200" y="1143000"/>
            <a:ext cx="4041775" cy="639762"/>
          </a:xfrm>
        </p:spPr>
        <p:txBody>
          <a:bodyPr/>
          <a:lstStyle/>
          <a:p>
            <a:r>
              <a:rPr lang="en-US" dirty="0"/>
              <a:t>Long-Term Goals</a:t>
            </a:r>
          </a:p>
        </p:txBody>
      </p:sp>
      <p:sp>
        <p:nvSpPr>
          <p:cNvPr id="6" name="Content Placeholder 5"/>
          <p:cNvSpPr>
            <a:spLocks noGrp="1"/>
          </p:cNvSpPr>
          <p:nvPr>
            <p:ph sz="quarter" idx="4"/>
          </p:nvPr>
        </p:nvSpPr>
        <p:spPr>
          <a:xfrm>
            <a:off x="4648200" y="1752600"/>
            <a:ext cx="4270375" cy="4683125"/>
          </a:xfrm>
        </p:spPr>
        <p:txBody>
          <a:bodyPr>
            <a:normAutofit fontScale="92500" lnSpcReduction="20000"/>
          </a:bodyPr>
          <a:lstStyle/>
          <a:p>
            <a:r>
              <a:rPr lang="en-US" dirty="0"/>
              <a:t>Planning Out Marriage and family</a:t>
            </a:r>
          </a:p>
          <a:p>
            <a:r>
              <a:rPr lang="en-US" dirty="0"/>
              <a:t>Owning your dream home free and clear.</a:t>
            </a:r>
          </a:p>
          <a:p>
            <a:r>
              <a:rPr lang="en-US" dirty="0"/>
              <a:t>Going on a vacation to an exotic destination.</a:t>
            </a:r>
          </a:p>
          <a:p>
            <a:r>
              <a:rPr lang="en-US" dirty="0"/>
              <a:t>Purchasing a car with cash.</a:t>
            </a:r>
          </a:p>
          <a:p>
            <a:r>
              <a:rPr lang="en-US" dirty="0"/>
              <a:t>Paying all debts off and Becoming debt free.</a:t>
            </a:r>
          </a:p>
          <a:p>
            <a:r>
              <a:rPr lang="en-US" dirty="0"/>
              <a:t>Going to a university you can afford.</a:t>
            </a:r>
          </a:p>
          <a:p>
            <a:r>
              <a:rPr lang="en-US" dirty="0"/>
              <a:t>Having adequate protection (life, home, auto, health) by planning ahead for the unexpected.</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pic>
        <p:nvPicPr>
          <p:cNvPr id="8" name="Picture 7" descr="Financial Freedom Seminar logo.PNG"/>
          <p:cNvPicPr>
            <a:picLocks noChangeAspect="1"/>
          </p:cNvPicPr>
          <p:nvPr/>
        </p:nvPicPr>
        <p:blipFill>
          <a:blip r:embed="rId2" cstate="print"/>
          <a:stretch>
            <a:fillRect/>
          </a:stretch>
        </p:blipFill>
        <p:spPr>
          <a:xfrm>
            <a:off x="7467600" y="6019800"/>
            <a:ext cx="1524002" cy="792754"/>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9144000" cy="914400"/>
          </a:xfrm>
        </p:spPr>
        <p:txBody>
          <a:bodyPr>
            <a:normAutofit/>
          </a:bodyPr>
          <a:lstStyle/>
          <a:p>
            <a:r>
              <a:rPr lang="en-US" b="1" dirty="0"/>
              <a:t>What Makes the Difference?</a:t>
            </a:r>
          </a:p>
        </p:txBody>
      </p:sp>
      <p:sp>
        <p:nvSpPr>
          <p:cNvPr id="3" name="Text Placeholder 2"/>
          <p:cNvSpPr>
            <a:spLocks noGrp="1"/>
          </p:cNvSpPr>
          <p:nvPr>
            <p:ph type="body" idx="1"/>
          </p:nvPr>
        </p:nvSpPr>
        <p:spPr>
          <a:xfrm>
            <a:off x="457200" y="762000"/>
            <a:ext cx="4040188" cy="639762"/>
          </a:xfrm>
        </p:spPr>
        <p:txBody>
          <a:bodyPr/>
          <a:lstStyle/>
          <a:p>
            <a:r>
              <a:rPr lang="en-US" dirty="0"/>
              <a:t>Short Term Wants</a:t>
            </a:r>
          </a:p>
        </p:txBody>
      </p:sp>
      <p:sp>
        <p:nvSpPr>
          <p:cNvPr id="4" name="Content Placeholder 3"/>
          <p:cNvSpPr>
            <a:spLocks noGrp="1"/>
          </p:cNvSpPr>
          <p:nvPr>
            <p:ph sz="half" idx="2"/>
          </p:nvPr>
        </p:nvSpPr>
        <p:spPr>
          <a:xfrm>
            <a:off x="304800" y="1295400"/>
            <a:ext cx="4495800" cy="5410200"/>
          </a:xfrm>
        </p:spPr>
        <p:txBody>
          <a:bodyPr>
            <a:noAutofit/>
          </a:bodyPr>
          <a:lstStyle/>
          <a:p>
            <a:r>
              <a:rPr lang="en-US" dirty="0"/>
              <a:t>Pleasure, meeting basic human needs – desire for love, sex, romance.</a:t>
            </a:r>
          </a:p>
          <a:p>
            <a:r>
              <a:rPr lang="en-US" dirty="0"/>
              <a:t>Satisfying wants “Right NOW!”</a:t>
            </a:r>
          </a:p>
          <a:p>
            <a:r>
              <a:rPr lang="en-US" dirty="0"/>
              <a:t>Buying on impulse without thinking long term.</a:t>
            </a:r>
          </a:p>
          <a:p>
            <a:r>
              <a:rPr lang="en-US" dirty="0"/>
              <a:t>Trying to impress friends, family, neighbors, enemies.</a:t>
            </a:r>
          </a:p>
          <a:p>
            <a:r>
              <a:rPr lang="en-US" dirty="0"/>
              <a:t>Being impatient or unwilling to wait to save.</a:t>
            </a:r>
          </a:p>
          <a:p>
            <a:r>
              <a:rPr lang="en-US" dirty="0"/>
              <a:t>Ego, immaturity, lack of wisdom.</a:t>
            </a:r>
          </a:p>
          <a:p>
            <a:r>
              <a:rPr lang="en-US" dirty="0"/>
              <a:t>Lack of financial understanding of how money works.</a:t>
            </a:r>
          </a:p>
          <a:p>
            <a:endParaRPr lang="en-US" dirty="0"/>
          </a:p>
          <a:p>
            <a:endParaRPr lang="en-US" dirty="0"/>
          </a:p>
        </p:txBody>
      </p:sp>
      <p:sp>
        <p:nvSpPr>
          <p:cNvPr id="5" name="Text Placeholder 4"/>
          <p:cNvSpPr>
            <a:spLocks noGrp="1"/>
          </p:cNvSpPr>
          <p:nvPr>
            <p:ph type="body" sz="quarter" idx="3"/>
          </p:nvPr>
        </p:nvSpPr>
        <p:spPr>
          <a:xfrm>
            <a:off x="4648200" y="762000"/>
            <a:ext cx="4041775" cy="639762"/>
          </a:xfrm>
        </p:spPr>
        <p:txBody>
          <a:bodyPr/>
          <a:lstStyle/>
          <a:p>
            <a:r>
              <a:rPr lang="en-US" dirty="0"/>
              <a:t>Long-Term Goals</a:t>
            </a:r>
          </a:p>
        </p:txBody>
      </p:sp>
      <p:sp>
        <p:nvSpPr>
          <p:cNvPr id="6" name="Content Placeholder 5"/>
          <p:cNvSpPr>
            <a:spLocks noGrp="1"/>
          </p:cNvSpPr>
          <p:nvPr>
            <p:ph sz="quarter" idx="4"/>
          </p:nvPr>
        </p:nvSpPr>
        <p:spPr>
          <a:xfrm>
            <a:off x="4648200" y="1295400"/>
            <a:ext cx="4270375" cy="5562600"/>
          </a:xfrm>
        </p:spPr>
        <p:txBody>
          <a:bodyPr>
            <a:normAutofit lnSpcReduction="10000"/>
          </a:bodyPr>
          <a:lstStyle/>
          <a:p>
            <a:r>
              <a:rPr lang="en-US" dirty="0"/>
              <a:t>Feeling loved, secure, and knowing what you want from life.</a:t>
            </a:r>
          </a:p>
          <a:p>
            <a:r>
              <a:rPr lang="en-US" dirty="0"/>
              <a:t>Thinking long-term. Having goals in life.</a:t>
            </a:r>
          </a:p>
          <a:p>
            <a:r>
              <a:rPr lang="en-US" dirty="0"/>
              <a:t>Planning ahead.</a:t>
            </a:r>
          </a:p>
          <a:p>
            <a:r>
              <a:rPr lang="en-US" dirty="0"/>
              <a:t>Developing patience and discipline.</a:t>
            </a:r>
          </a:p>
          <a:p>
            <a:r>
              <a:rPr lang="en-US" dirty="0"/>
              <a:t>Being willing to work, save, and wait.</a:t>
            </a:r>
          </a:p>
          <a:p>
            <a:r>
              <a:rPr lang="en-US" dirty="0"/>
              <a:t>A controlled ego, self-worth, security and developing wisdom.</a:t>
            </a:r>
          </a:p>
          <a:p>
            <a:r>
              <a:rPr lang="en-US" dirty="0"/>
              <a:t>Investing the time to develop financial literacy.</a:t>
            </a:r>
          </a:p>
        </p:txBody>
      </p:sp>
      <p:sp>
        <p:nvSpPr>
          <p:cNvPr id="7" name="Footer Placeholder 6"/>
          <p:cNvSpPr>
            <a:spLocks noGrp="1"/>
          </p:cNvSpPr>
          <p:nvPr>
            <p:ph type="ftr" sz="quarter" idx="11"/>
          </p:nvPr>
        </p:nvSpPr>
        <p:spPr>
          <a:xfrm>
            <a:off x="6248400" y="6492875"/>
            <a:ext cx="2895600" cy="365125"/>
          </a:xfrm>
        </p:spPr>
        <p:txBody>
          <a:bodyPr/>
          <a:lstStyle/>
          <a:p>
            <a:pPr algn="r">
              <a:defRPr/>
            </a:pPr>
            <a:r>
              <a:rPr lang="en-US" dirty="0"/>
              <a:t>© Alex Barrón 2012</a:t>
            </a:r>
          </a:p>
        </p:txBody>
      </p:sp>
      <p:pic>
        <p:nvPicPr>
          <p:cNvPr id="8" name="Picture 7" descr="Financial Freedom Seminar logo.PNG"/>
          <p:cNvPicPr>
            <a:picLocks noChangeAspect="1"/>
          </p:cNvPicPr>
          <p:nvPr/>
        </p:nvPicPr>
        <p:blipFill>
          <a:blip r:embed="rId2" cstate="print"/>
          <a:stretch>
            <a:fillRect/>
          </a:stretch>
        </p:blipFill>
        <p:spPr>
          <a:xfrm>
            <a:off x="0" y="0"/>
            <a:ext cx="1524002" cy="79275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rtlCol="0">
            <a:normAutofit/>
          </a:bodyPr>
          <a:lstStyle/>
          <a:p>
            <a:pPr fontAlgn="auto">
              <a:spcAft>
                <a:spcPts val="0"/>
              </a:spcAft>
              <a:defRPr/>
            </a:pPr>
            <a:r>
              <a:rPr lang="en-US" b="1" dirty="0"/>
              <a:t>Controlling Expenses</a:t>
            </a:r>
            <a:endParaRPr lang="en-US" sz="4000" dirty="0"/>
          </a:p>
        </p:txBody>
      </p:sp>
      <p:sp>
        <p:nvSpPr>
          <p:cNvPr id="3" name="Content Placeholder 2"/>
          <p:cNvSpPr>
            <a:spLocks noGrp="1"/>
          </p:cNvSpPr>
          <p:nvPr>
            <p:ph idx="1"/>
          </p:nvPr>
        </p:nvSpPr>
        <p:spPr>
          <a:xfrm>
            <a:off x="533400" y="990600"/>
            <a:ext cx="8305800" cy="5486400"/>
          </a:xfrm>
        </p:spPr>
        <p:txBody>
          <a:bodyPr rtlCol="0">
            <a:normAutofit fontScale="92500" lnSpcReduction="10000"/>
          </a:bodyPr>
          <a:lstStyle/>
          <a:p>
            <a:pPr>
              <a:buNone/>
              <a:defRPr/>
            </a:pPr>
            <a:r>
              <a:rPr lang="en-US" b="1" dirty="0"/>
              <a:t>Everybody wants your Money! Watch your Pocket Carefully!</a:t>
            </a:r>
          </a:p>
          <a:p>
            <a:pPr>
              <a:defRPr/>
            </a:pPr>
            <a:r>
              <a:rPr lang="en-US" dirty="0"/>
              <a:t>Unwise Giving (Churches, charities, non-profits that don’t bear fruit)</a:t>
            </a:r>
          </a:p>
          <a:p>
            <a:pPr>
              <a:defRPr/>
            </a:pPr>
            <a:r>
              <a:rPr lang="en-US" dirty="0"/>
              <a:t>Taxes (Uncle Sam)</a:t>
            </a:r>
          </a:p>
          <a:p>
            <a:pPr>
              <a:defRPr/>
            </a:pPr>
            <a:r>
              <a:rPr lang="en-US" dirty="0"/>
              <a:t>Interest (Banks)</a:t>
            </a:r>
          </a:p>
          <a:p>
            <a:pPr>
              <a:defRPr/>
            </a:pPr>
            <a:r>
              <a:rPr lang="en-US" dirty="0"/>
              <a:t>Consumption Expenses </a:t>
            </a:r>
          </a:p>
          <a:p>
            <a:pPr>
              <a:buNone/>
              <a:defRPr/>
            </a:pPr>
            <a:r>
              <a:rPr lang="en-US" dirty="0"/>
              <a:t>    (Merchants)</a:t>
            </a:r>
          </a:p>
          <a:p>
            <a:pPr>
              <a:defRPr/>
            </a:pPr>
            <a:r>
              <a:rPr lang="en-US" dirty="0"/>
              <a:t>Unwise “Investments”</a:t>
            </a:r>
          </a:p>
          <a:p>
            <a:pPr>
              <a:buNone/>
              <a:defRPr/>
            </a:pPr>
            <a:r>
              <a:rPr lang="en-US" dirty="0"/>
              <a:t>    (“Loans” to friends, </a:t>
            </a:r>
          </a:p>
          <a:p>
            <a:pPr>
              <a:buNone/>
              <a:defRPr/>
            </a:pPr>
            <a:r>
              <a:rPr lang="en-US" dirty="0"/>
              <a:t>      business “opportunities”)</a:t>
            </a:r>
          </a:p>
          <a:p>
            <a:pPr>
              <a:defRPr/>
            </a:pPr>
            <a:endParaRPr lang="en-US" dirty="0"/>
          </a:p>
          <a:p>
            <a:pPr>
              <a:buNone/>
              <a:defRPr/>
            </a:pPr>
            <a:endParaRPr lang="en-US" dirty="0"/>
          </a:p>
          <a:p>
            <a:pPr fontAlgn="auto">
              <a:spcAft>
                <a:spcPts val="0"/>
              </a:spcAft>
              <a:buFont typeface="Arial" pitchFamily="34" charset="0"/>
              <a:buChar char="•"/>
              <a:defRPr/>
            </a:pPr>
            <a:endParaRPr lang="en-US"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1D7D66F6-75F9-40E7-93DD-C89AF341C0B9}" type="slidenum">
              <a:rPr lang="en-US"/>
              <a:pPr>
                <a:defRPr/>
              </a:pPr>
              <a:t>14</a:t>
            </a:fld>
            <a:endParaRPr lang="en-US" dirty="0"/>
          </a:p>
        </p:txBody>
      </p:sp>
      <p:pic>
        <p:nvPicPr>
          <p:cNvPr id="6" name="Picture 5" descr="pickpocket.jpg"/>
          <p:cNvPicPr>
            <a:picLocks noChangeAspect="1"/>
          </p:cNvPicPr>
          <p:nvPr/>
        </p:nvPicPr>
        <p:blipFill>
          <a:blip r:embed="rId2" cstate="print"/>
          <a:stretch>
            <a:fillRect/>
          </a:stretch>
        </p:blipFill>
        <p:spPr>
          <a:xfrm>
            <a:off x="5311494" y="3505200"/>
            <a:ext cx="3606669" cy="2667000"/>
          </a:xfrm>
          <a:prstGeom prst="rect">
            <a:avLst/>
          </a:prstGeom>
        </p:spPr>
      </p:pic>
      <p:pic>
        <p:nvPicPr>
          <p:cNvPr id="9" name="Picture 8" descr="Financial Freedom Seminar logo.PNG"/>
          <p:cNvPicPr>
            <a:picLocks noChangeAspect="1"/>
          </p:cNvPicPr>
          <p:nvPr/>
        </p:nvPicPr>
        <p:blipFill>
          <a:blip r:embed="rId3" cstate="print"/>
          <a:stretch>
            <a:fillRect/>
          </a:stretch>
        </p:blipFill>
        <p:spPr>
          <a:xfrm>
            <a:off x="0" y="0"/>
            <a:ext cx="1524002" cy="792754"/>
          </a:xfrm>
          <a:prstGeom prst="rect">
            <a:avLst/>
          </a:prstGeom>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rtlCol="0">
            <a:normAutofit/>
          </a:bodyPr>
          <a:lstStyle/>
          <a:p>
            <a:pPr fontAlgn="auto">
              <a:spcAft>
                <a:spcPts val="0"/>
              </a:spcAft>
              <a:defRPr/>
            </a:pPr>
            <a:r>
              <a:rPr lang="en-US" b="1" dirty="0"/>
              <a:t>Simplified Cash Flow Statement</a:t>
            </a:r>
            <a:endParaRPr lang="en-US" sz="4000" dirty="0"/>
          </a:p>
        </p:txBody>
      </p:sp>
      <p:sp>
        <p:nvSpPr>
          <p:cNvPr id="3" name="Content Placeholder 2"/>
          <p:cNvSpPr>
            <a:spLocks noGrp="1"/>
          </p:cNvSpPr>
          <p:nvPr>
            <p:ph idx="1"/>
          </p:nvPr>
        </p:nvSpPr>
        <p:spPr>
          <a:xfrm>
            <a:off x="990600" y="1752600"/>
            <a:ext cx="7848600" cy="4648200"/>
          </a:xfrm>
        </p:spPr>
        <p:txBody>
          <a:bodyPr rtlCol="0">
            <a:normAutofit fontScale="92500" lnSpcReduction="10000"/>
          </a:bodyPr>
          <a:lstStyle/>
          <a:p>
            <a:pPr>
              <a:buNone/>
              <a:defRPr/>
            </a:pPr>
            <a:r>
              <a:rPr lang="en-US" b="1" dirty="0"/>
              <a:t>Beginning Cash</a:t>
            </a:r>
          </a:p>
          <a:p>
            <a:pPr>
              <a:buNone/>
              <a:defRPr/>
            </a:pPr>
            <a:r>
              <a:rPr lang="en-US" dirty="0"/>
              <a:t>+ Net Income (Income – Expenses)</a:t>
            </a:r>
          </a:p>
          <a:p>
            <a:pPr>
              <a:buFontTx/>
              <a:buChar char="-"/>
              <a:defRPr/>
            </a:pPr>
            <a:r>
              <a:rPr lang="en-US" dirty="0"/>
              <a:t>Pay Yourself First (Become Your Own Bank)</a:t>
            </a:r>
          </a:p>
          <a:p>
            <a:pPr>
              <a:buFontTx/>
              <a:buChar char="-"/>
              <a:defRPr/>
            </a:pPr>
            <a:r>
              <a:rPr lang="en-US" dirty="0"/>
              <a:t>Repay Debt</a:t>
            </a:r>
          </a:p>
          <a:p>
            <a:pPr>
              <a:buFontTx/>
              <a:buChar char="-"/>
              <a:defRPr/>
            </a:pPr>
            <a:r>
              <a:rPr lang="en-US" dirty="0"/>
              <a:t>Purchases</a:t>
            </a:r>
          </a:p>
          <a:p>
            <a:pPr>
              <a:buFontTx/>
              <a:buChar char="-"/>
              <a:defRPr/>
            </a:pPr>
            <a:r>
              <a:rPr lang="en-US" dirty="0"/>
              <a:t>Investments</a:t>
            </a:r>
          </a:p>
          <a:p>
            <a:pPr>
              <a:buNone/>
              <a:defRPr/>
            </a:pPr>
            <a:r>
              <a:rPr lang="en-US" b="1" dirty="0"/>
              <a:t>====================</a:t>
            </a:r>
          </a:p>
          <a:p>
            <a:pPr>
              <a:buNone/>
              <a:defRPr/>
            </a:pPr>
            <a:r>
              <a:rPr lang="en-US" b="1" dirty="0"/>
              <a:t>    Positive Cash Flow</a:t>
            </a:r>
          </a:p>
          <a:p>
            <a:pPr>
              <a:buNone/>
              <a:defRPr/>
            </a:pPr>
            <a:r>
              <a:rPr lang="en-US" b="1" dirty="0"/>
              <a:t>= Ending Cash</a:t>
            </a:r>
            <a:endParaRPr lang="en-US" dirty="0"/>
          </a:p>
          <a:p>
            <a:pPr fontAlgn="auto">
              <a:spcAft>
                <a:spcPts val="0"/>
              </a:spcAft>
              <a:buFont typeface="Arial" pitchFamily="34" charset="0"/>
              <a:buChar char="•"/>
              <a:defRPr/>
            </a:pPr>
            <a:endParaRPr lang="en-US"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1D7D66F6-75F9-40E7-93DD-C89AF341C0B9}" type="slidenum">
              <a:rPr lang="en-US"/>
              <a:pPr>
                <a:defRPr/>
              </a:pPr>
              <a:t>15</a:t>
            </a:fld>
            <a:endParaRPr lang="en-US" dirty="0"/>
          </a:p>
        </p:txBody>
      </p:sp>
      <p:pic>
        <p:nvPicPr>
          <p:cNvPr id="6" name="Picture 5" descr="Financial Freedom Seminar logo.PNG"/>
          <p:cNvPicPr>
            <a:picLocks noChangeAspect="1"/>
          </p:cNvPicPr>
          <p:nvPr/>
        </p:nvPicPr>
        <p:blipFill>
          <a:blip r:embed="rId2" cstate="print"/>
          <a:stretch>
            <a:fillRect/>
          </a:stretch>
        </p:blipFill>
        <p:spPr>
          <a:xfrm>
            <a:off x="7315200" y="5638800"/>
            <a:ext cx="1524002" cy="792754"/>
          </a:xfrm>
          <a:prstGeom prst="rect">
            <a:avLst/>
          </a:prstGeom>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0" y="0"/>
            <a:ext cx="9144000" cy="1143000"/>
          </a:xfrm>
        </p:spPr>
        <p:txBody>
          <a:bodyPr>
            <a:normAutofit fontScale="90000"/>
          </a:bodyPr>
          <a:lstStyle/>
          <a:p>
            <a:r>
              <a:rPr lang="en-US" b="1" dirty="0"/>
              <a:t>Net Income is the Key to Financial Dreams</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2386D03F-AA3F-4944-AD5A-F6EE8AEE4BD3}" type="slidenum">
              <a:rPr lang="en-US"/>
              <a:pPr>
                <a:defRPr/>
              </a:pPr>
              <a:t>16</a:t>
            </a:fld>
            <a:endParaRPr lang="en-US"/>
          </a:p>
        </p:txBody>
      </p:sp>
      <p:sp>
        <p:nvSpPr>
          <p:cNvPr id="22534" name="Content Placeholder 2"/>
          <p:cNvSpPr txBox="1">
            <a:spLocks/>
          </p:cNvSpPr>
          <p:nvPr/>
        </p:nvSpPr>
        <p:spPr bwMode="auto">
          <a:xfrm>
            <a:off x="3048000" y="1219200"/>
            <a:ext cx="2819400" cy="5410200"/>
          </a:xfrm>
          <a:prstGeom prst="rect">
            <a:avLst/>
          </a:prstGeom>
          <a:noFill/>
          <a:ln w="9525">
            <a:noFill/>
            <a:miter lim="800000"/>
            <a:headEnd/>
            <a:tailEnd/>
          </a:ln>
        </p:spPr>
        <p:txBody>
          <a:bodyPr/>
          <a:lstStyle/>
          <a:p>
            <a:pPr marL="457200" indent="-457200">
              <a:spcBef>
                <a:spcPct val="20000"/>
              </a:spcBef>
              <a:buFont typeface="Arial" charset="0"/>
              <a:buNone/>
            </a:pPr>
            <a:r>
              <a:rPr lang="en-US" sz="3600" b="1" dirty="0">
                <a:solidFill>
                  <a:srgbClr val="3333FF"/>
                </a:solidFill>
                <a:latin typeface="Calibri" pitchFamily="34" charset="0"/>
              </a:rPr>
              <a:t>Save More</a:t>
            </a:r>
            <a:endParaRPr lang="en-US" sz="3600" dirty="0">
              <a:solidFill>
                <a:srgbClr val="3333FF"/>
              </a:solidFill>
              <a:latin typeface="Calibri" pitchFamily="34" charset="0"/>
            </a:endParaRPr>
          </a:p>
          <a:p>
            <a:pPr marL="457200" indent="-457200">
              <a:spcBef>
                <a:spcPct val="20000"/>
              </a:spcBef>
            </a:pPr>
            <a:r>
              <a:rPr lang="en-US" sz="2800" dirty="0">
                <a:latin typeface="Calibri" pitchFamily="34" charset="0"/>
              </a:rPr>
              <a:t>   Earn         $100 </a:t>
            </a:r>
          </a:p>
          <a:p>
            <a:pPr marL="457200" indent="-457200">
              <a:spcBef>
                <a:spcPct val="20000"/>
              </a:spcBef>
            </a:pPr>
            <a:r>
              <a:rPr lang="en-US" sz="2800" dirty="0">
                <a:latin typeface="Calibri" pitchFamily="34" charset="0"/>
              </a:rPr>
              <a:t>-  Spend     $90</a:t>
            </a:r>
          </a:p>
          <a:p>
            <a:pPr marL="457200" indent="-457200"/>
            <a:r>
              <a:rPr lang="en-US" sz="2800" baseline="-25000" dirty="0">
                <a:latin typeface="Calibri" pitchFamily="34" charset="0"/>
              </a:rPr>
              <a:t>======================</a:t>
            </a:r>
            <a:endParaRPr lang="en-US" sz="2800" dirty="0">
              <a:latin typeface="Calibri" pitchFamily="34" charset="0"/>
            </a:endParaRPr>
          </a:p>
          <a:p>
            <a:pPr marL="457200" indent="-457200"/>
            <a:r>
              <a:rPr lang="en-US" sz="2800" b="1" dirty="0">
                <a:solidFill>
                  <a:srgbClr val="3333FF"/>
                </a:solidFill>
                <a:latin typeface="Calibri" pitchFamily="34" charset="0"/>
              </a:rPr>
              <a:t>Net Income = $10</a:t>
            </a:r>
          </a:p>
        </p:txBody>
      </p:sp>
      <p:sp>
        <p:nvSpPr>
          <p:cNvPr id="22535" name="Content Placeholder 2"/>
          <p:cNvSpPr txBox="1">
            <a:spLocks/>
          </p:cNvSpPr>
          <p:nvPr/>
        </p:nvSpPr>
        <p:spPr bwMode="auto">
          <a:xfrm>
            <a:off x="5867400" y="1219200"/>
            <a:ext cx="3276600" cy="5410200"/>
          </a:xfrm>
          <a:prstGeom prst="rect">
            <a:avLst/>
          </a:prstGeom>
          <a:noFill/>
          <a:ln w="9525">
            <a:noFill/>
            <a:miter lim="800000"/>
            <a:headEnd/>
            <a:tailEnd/>
          </a:ln>
        </p:spPr>
        <p:txBody>
          <a:bodyPr/>
          <a:lstStyle/>
          <a:p>
            <a:pPr marL="457200" indent="-457200">
              <a:spcBef>
                <a:spcPct val="20000"/>
              </a:spcBef>
            </a:pPr>
            <a:r>
              <a:rPr lang="en-US" sz="3600" b="1" dirty="0">
                <a:solidFill>
                  <a:srgbClr val="00B050"/>
                </a:solidFill>
                <a:latin typeface="Calibri" pitchFamily="34" charset="0"/>
              </a:rPr>
              <a:t>Save a Lot</a:t>
            </a:r>
            <a:endParaRPr lang="en-US" sz="3600" dirty="0">
              <a:solidFill>
                <a:srgbClr val="00B050"/>
              </a:solidFill>
              <a:latin typeface="Calibri" pitchFamily="34" charset="0"/>
            </a:endParaRPr>
          </a:p>
          <a:p>
            <a:pPr marL="457200" indent="-457200">
              <a:spcBef>
                <a:spcPct val="20000"/>
              </a:spcBef>
            </a:pPr>
            <a:r>
              <a:rPr lang="en-US" sz="2800" dirty="0">
                <a:latin typeface="Calibri" pitchFamily="34" charset="0"/>
              </a:rPr>
              <a:t>   Earn   $100 </a:t>
            </a:r>
          </a:p>
          <a:p>
            <a:pPr marL="457200" indent="-457200">
              <a:spcBef>
                <a:spcPct val="20000"/>
              </a:spcBef>
            </a:pPr>
            <a:r>
              <a:rPr lang="en-US" sz="2800" dirty="0">
                <a:latin typeface="Calibri" pitchFamily="34" charset="0"/>
              </a:rPr>
              <a:t>-  Spend  $70</a:t>
            </a:r>
          </a:p>
          <a:p>
            <a:pPr marL="457200" indent="-457200"/>
            <a:r>
              <a:rPr lang="en-US" sz="2800" baseline="-25000" dirty="0">
                <a:latin typeface="Calibri" pitchFamily="34" charset="0"/>
              </a:rPr>
              <a:t>======================</a:t>
            </a:r>
            <a:endParaRPr lang="en-US" sz="2800" dirty="0">
              <a:latin typeface="Calibri" pitchFamily="34" charset="0"/>
            </a:endParaRPr>
          </a:p>
          <a:p>
            <a:pPr marL="457200" indent="-457200"/>
            <a:r>
              <a:rPr lang="en-US" sz="2800" b="1" dirty="0">
                <a:solidFill>
                  <a:srgbClr val="00B050"/>
                </a:solidFill>
                <a:latin typeface="Calibri" pitchFamily="34" charset="0"/>
              </a:rPr>
              <a:t>    Net Income =  $30</a:t>
            </a:r>
          </a:p>
        </p:txBody>
      </p:sp>
      <p:sp>
        <p:nvSpPr>
          <p:cNvPr id="12" name="Content Placeholder 2"/>
          <p:cNvSpPr txBox="1">
            <a:spLocks/>
          </p:cNvSpPr>
          <p:nvPr/>
        </p:nvSpPr>
        <p:spPr bwMode="auto">
          <a:xfrm>
            <a:off x="228600" y="1219200"/>
            <a:ext cx="2971800" cy="5410200"/>
          </a:xfrm>
          <a:prstGeom prst="rect">
            <a:avLst/>
          </a:prstGeom>
          <a:noFill/>
          <a:ln w="9525">
            <a:noFill/>
            <a:miter lim="800000"/>
            <a:headEnd/>
            <a:tailEnd/>
          </a:ln>
        </p:spPr>
        <p:txBody>
          <a:bodyPr/>
          <a:lstStyle/>
          <a:p>
            <a:pPr marL="457200" indent="-457200">
              <a:spcBef>
                <a:spcPct val="20000"/>
              </a:spcBef>
            </a:pPr>
            <a:r>
              <a:rPr lang="en-US" sz="3600" b="1" dirty="0">
                <a:solidFill>
                  <a:srgbClr val="7030A0"/>
                </a:solidFill>
                <a:latin typeface="Calibri" pitchFamily="34" charset="0"/>
              </a:rPr>
              <a:t>Save a Little</a:t>
            </a:r>
            <a:endParaRPr lang="en-US" sz="3600" dirty="0">
              <a:solidFill>
                <a:srgbClr val="7030A0"/>
              </a:solidFill>
              <a:latin typeface="Calibri" pitchFamily="34" charset="0"/>
            </a:endParaRPr>
          </a:p>
          <a:p>
            <a:pPr marL="457200" indent="-457200">
              <a:spcBef>
                <a:spcPct val="20000"/>
              </a:spcBef>
            </a:pPr>
            <a:r>
              <a:rPr lang="en-US" sz="2800" dirty="0">
                <a:latin typeface="Calibri" pitchFamily="34" charset="0"/>
              </a:rPr>
              <a:t>   Earn   $100 </a:t>
            </a:r>
          </a:p>
          <a:p>
            <a:pPr marL="457200" indent="-457200">
              <a:spcBef>
                <a:spcPct val="20000"/>
              </a:spcBef>
            </a:pPr>
            <a:r>
              <a:rPr lang="en-US" sz="2800" dirty="0">
                <a:latin typeface="Calibri" pitchFamily="34" charset="0"/>
              </a:rPr>
              <a:t>-  Spend  $99</a:t>
            </a:r>
          </a:p>
          <a:p>
            <a:pPr marL="457200" indent="-457200"/>
            <a:r>
              <a:rPr lang="en-US" sz="2800" baseline="-25000" dirty="0">
                <a:latin typeface="Calibri" pitchFamily="34" charset="0"/>
              </a:rPr>
              <a:t>======================</a:t>
            </a:r>
            <a:endParaRPr lang="en-US" sz="2800" dirty="0">
              <a:latin typeface="Calibri" pitchFamily="34" charset="0"/>
            </a:endParaRPr>
          </a:p>
          <a:p>
            <a:pPr marL="457200" indent="-457200"/>
            <a:r>
              <a:rPr lang="en-US" sz="2800" b="1" dirty="0">
                <a:solidFill>
                  <a:srgbClr val="7030A0"/>
                </a:solidFill>
                <a:latin typeface="Calibri" pitchFamily="34" charset="0"/>
              </a:rPr>
              <a:t>    Save =  $1</a:t>
            </a:r>
          </a:p>
        </p:txBody>
      </p:sp>
      <p:pic>
        <p:nvPicPr>
          <p:cNvPr id="13" name="Picture 12" descr="money going up.jpg"/>
          <p:cNvPicPr>
            <a:picLocks noChangeAspect="1"/>
          </p:cNvPicPr>
          <p:nvPr/>
        </p:nvPicPr>
        <p:blipFill>
          <a:blip r:embed="rId2" cstate="print"/>
          <a:stretch>
            <a:fillRect/>
          </a:stretch>
        </p:blipFill>
        <p:spPr>
          <a:xfrm>
            <a:off x="2971800" y="3886200"/>
            <a:ext cx="3076575" cy="2814739"/>
          </a:xfrm>
          <a:prstGeom prst="rect">
            <a:avLst/>
          </a:prstGeom>
        </p:spPr>
      </p:pic>
      <p:pic>
        <p:nvPicPr>
          <p:cNvPr id="9" name="Picture 8" descr="Financial Freedom Seminar logo.PNG"/>
          <p:cNvPicPr>
            <a:picLocks noChangeAspect="1"/>
          </p:cNvPicPr>
          <p:nvPr/>
        </p:nvPicPr>
        <p:blipFill>
          <a:blip r:embed="rId3" cstate="print"/>
          <a:stretch>
            <a:fillRect/>
          </a:stretch>
        </p:blipFill>
        <p:spPr>
          <a:xfrm>
            <a:off x="7315200" y="5791200"/>
            <a:ext cx="1524002" cy="792754"/>
          </a:xfrm>
          <a:prstGeom prst="rect">
            <a:avLst/>
          </a:prstGeom>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1143000"/>
          </a:xfrm>
        </p:spPr>
        <p:txBody>
          <a:bodyPr rtlCol="0">
            <a:normAutofit/>
          </a:bodyPr>
          <a:lstStyle/>
          <a:p>
            <a:pPr fontAlgn="auto">
              <a:spcAft>
                <a:spcPts val="0"/>
              </a:spcAft>
              <a:defRPr/>
            </a:pPr>
            <a:r>
              <a:rPr lang="en-US" b="1" dirty="0"/>
              <a:t>Good Cash Flow Management</a:t>
            </a:r>
            <a:endParaRPr lang="en-US" sz="4000" dirty="0"/>
          </a:p>
        </p:txBody>
      </p:sp>
      <p:sp>
        <p:nvSpPr>
          <p:cNvPr id="3" name="Content Placeholder 2"/>
          <p:cNvSpPr>
            <a:spLocks noGrp="1"/>
          </p:cNvSpPr>
          <p:nvPr>
            <p:ph idx="1"/>
          </p:nvPr>
        </p:nvSpPr>
        <p:spPr>
          <a:xfrm>
            <a:off x="152400" y="1600200"/>
            <a:ext cx="8839200" cy="2895600"/>
          </a:xfrm>
        </p:spPr>
        <p:txBody>
          <a:bodyPr rtlCol="0">
            <a:noAutofit/>
          </a:bodyPr>
          <a:lstStyle/>
          <a:p>
            <a:r>
              <a:rPr lang="en-US" sz="2400" i="1" dirty="0">
                <a:solidFill>
                  <a:srgbClr val="3333FF"/>
                </a:solidFill>
              </a:rPr>
              <a:t>“Plan ahead to meet all expenses of your investment so you will have money when you need it.</a:t>
            </a:r>
            <a:endParaRPr lang="en-US" sz="2400" dirty="0">
              <a:solidFill>
                <a:srgbClr val="3333FF"/>
              </a:solidFill>
            </a:endParaRPr>
          </a:p>
          <a:p>
            <a:r>
              <a:rPr lang="en-US" sz="2400" i="1" dirty="0">
                <a:solidFill>
                  <a:srgbClr val="3333FF"/>
                </a:solidFill>
              </a:rPr>
              <a:t> Accurate cash flow management begins with predicting needs.  Begin by making a separate cash flow projection for each investment.“</a:t>
            </a:r>
          </a:p>
          <a:p>
            <a:r>
              <a:rPr lang="en-US" sz="2400" i="1" dirty="0">
                <a:solidFill>
                  <a:srgbClr val="3333FF"/>
                </a:solidFill>
              </a:rPr>
              <a:t>Monitor your cash flow projections frequently and update them.“</a:t>
            </a:r>
          </a:p>
          <a:p>
            <a:pPr algn="r">
              <a:buNone/>
            </a:pPr>
            <a:r>
              <a:rPr lang="en-US" sz="2400" dirty="0">
                <a:solidFill>
                  <a:srgbClr val="3333FF"/>
                </a:solidFill>
              </a:rPr>
              <a:t>― Paul J. Meyer</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1D7D66F6-75F9-40E7-93DD-C89AF341C0B9}" type="slidenum">
              <a:rPr lang="en-US"/>
              <a:pPr>
                <a:defRPr/>
              </a:pPr>
              <a:t>17</a:t>
            </a:fld>
            <a:endParaRPr lang="en-US" dirty="0"/>
          </a:p>
        </p:txBody>
      </p:sp>
      <p:sp>
        <p:nvSpPr>
          <p:cNvPr id="6" name="Content Placeholder 2"/>
          <p:cNvSpPr txBox="1">
            <a:spLocks/>
          </p:cNvSpPr>
          <p:nvPr/>
        </p:nvSpPr>
        <p:spPr>
          <a:xfrm>
            <a:off x="228600" y="4572000"/>
            <a:ext cx="8763000" cy="1905000"/>
          </a:xfrm>
          <a:prstGeom prst="rect">
            <a:avLst/>
          </a:prstGeom>
        </p:spPr>
        <p:txBody>
          <a:bodyPr vert="horz" lIns="91440" tIns="45720" rIns="91440" bIns="45720" rtlCol="0">
            <a:normAutofit lnSpcReduction="10000"/>
          </a:bodyPr>
          <a:lstStyle/>
          <a:p>
            <a:pPr>
              <a:buFont typeface="Wingdings" pitchFamily="2" charset="2"/>
              <a:buChar char="ü"/>
            </a:pPr>
            <a:r>
              <a:rPr kumimoji="0" lang="en-US" sz="2400" b="0" i="0" u="none" strike="noStrike" kern="1200" cap="none" spc="0" normalizeH="0" baseline="0" noProof="0" dirty="0">
                <a:ln>
                  <a:noFill/>
                </a:ln>
                <a:solidFill>
                  <a:srgbClr val="FF0000"/>
                </a:solidFill>
                <a:effectLst/>
                <a:uLnTx/>
                <a:uFillTx/>
                <a:latin typeface="+mn-lt"/>
                <a:ea typeface="+mn-ea"/>
                <a:cs typeface="+mn-cs"/>
              </a:rPr>
              <a:t> Have</a:t>
            </a:r>
            <a:r>
              <a:rPr kumimoji="0" lang="en-US" sz="2400" b="0" i="0" u="none" strike="noStrike" kern="1200" cap="none" spc="0" normalizeH="0" noProof="0" dirty="0">
                <a:ln>
                  <a:noFill/>
                </a:ln>
                <a:solidFill>
                  <a:srgbClr val="FF0000"/>
                </a:solidFill>
                <a:effectLst/>
                <a:uLnTx/>
                <a:uFillTx/>
                <a:latin typeface="+mn-lt"/>
                <a:ea typeface="+mn-ea"/>
                <a:cs typeface="+mn-cs"/>
              </a:rPr>
              <a:t> a cash reserve at all times.</a:t>
            </a:r>
          </a:p>
          <a:p>
            <a:pPr>
              <a:buFont typeface="Wingdings" pitchFamily="2" charset="2"/>
              <a:buChar char="ü"/>
            </a:pPr>
            <a:r>
              <a:rPr lang="en-US" sz="2400" baseline="0" dirty="0">
                <a:solidFill>
                  <a:srgbClr val="FF0000"/>
                </a:solidFill>
              </a:rPr>
              <a:t> It</a:t>
            </a:r>
            <a:r>
              <a:rPr lang="en-US" sz="2400" dirty="0">
                <a:solidFill>
                  <a:srgbClr val="FF0000"/>
                </a:solidFill>
              </a:rPr>
              <a:t> gives you peace of mind – not worrying about bouncing checks.</a:t>
            </a:r>
          </a:p>
          <a:p>
            <a:pPr>
              <a:buFont typeface="Wingdings" pitchFamily="2" charset="2"/>
              <a:buChar char="ü"/>
            </a:pPr>
            <a:r>
              <a:rPr kumimoji="0" lang="en-US" sz="2400" b="0" i="0" u="none" strike="noStrike" kern="1200" cap="none" spc="0" normalizeH="0" baseline="0" noProof="0" dirty="0">
                <a:ln>
                  <a:noFill/>
                </a:ln>
                <a:solidFill>
                  <a:srgbClr val="FF0000"/>
                </a:solidFill>
                <a:effectLst/>
                <a:uLnTx/>
                <a:uFillTx/>
                <a:latin typeface="+mn-lt"/>
                <a:ea typeface="+mn-ea"/>
                <a:cs typeface="+mn-cs"/>
              </a:rPr>
              <a:t> Make a list of all expected income and expenses for the next 30-90 days.</a:t>
            </a:r>
          </a:p>
          <a:p>
            <a:pPr>
              <a:buFont typeface="Wingdings" pitchFamily="2" charset="2"/>
              <a:buChar char="ü"/>
            </a:pPr>
            <a:r>
              <a:rPr lang="en-US" sz="2400" dirty="0">
                <a:solidFill>
                  <a:srgbClr val="FF0000"/>
                </a:solidFill>
              </a:rPr>
              <a:t> Make sure you always have a positive balance! </a:t>
            </a:r>
            <a:endParaRPr kumimoji="0" lang="en-US" sz="2400" b="0" i="0" u="none" strike="noStrike" kern="1200" cap="none" spc="0" normalizeH="0" baseline="0" noProof="0" dirty="0">
              <a:ln>
                <a:noFill/>
              </a:ln>
              <a:solidFill>
                <a:srgbClr val="FF0000"/>
              </a:solidFill>
              <a:effectLst/>
              <a:uLnTx/>
              <a:uFillTx/>
              <a:latin typeface="+mn-lt"/>
              <a:ea typeface="+mn-ea"/>
              <a:cs typeface="+mn-cs"/>
            </a:endParaRPr>
          </a:p>
        </p:txBody>
      </p:sp>
      <p:pic>
        <p:nvPicPr>
          <p:cNvPr id="9" name="Picture 8" descr="Financial Freedom Seminar logo.PNG"/>
          <p:cNvPicPr>
            <a:picLocks noChangeAspect="1"/>
          </p:cNvPicPr>
          <p:nvPr/>
        </p:nvPicPr>
        <p:blipFill>
          <a:blip r:embed="rId2" cstate="print"/>
          <a:stretch>
            <a:fillRect/>
          </a:stretch>
        </p:blipFill>
        <p:spPr>
          <a:xfrm>
            <a:off x="0" y="0"/>
            <a:ext cx="1524002" cy="792754"/>
          </a:xfrm>
          <a:prstGeom prst="rect">
            <a:avLst/>
          </a:prstGeom>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9144000" cy="1143000"/>
          </a:xfrm>
        </p:spPr>
        <p:txBody>
          <a:bodyPr rtlCol="0">
            <a:normAutofit fontScale="90000"/>
          </a:bodyPr>
          <a:lstStyle/>
          <a:p>
            <a:pPr fontAlgn="auto">
              <a:spcAft>
                <a:spcPts val="0"/>
              </a:spcAft>
              <a:defRPr/>
            </a:pPr>
            <a:r>
              <a:rPr lang="en-US" b="1" dirty="0"/>
              <a:t>Buying a Home or Car is Good, </a:t>
            </a:r>
            <a:br>
              <a:rPr lang="en-US" b="1" dirty="0"/>
            </a:br>
            <a:r>
              <a:rPr lang="en-US" b="1" dirty="0"/>
              <a:t>but Paying Interest is Not</a:t>
            </a:r>
            <a:endParaRPr lang="en-US" sz="4000" dirty="0"/>
          </a:p>
        </p:txBody>
      </p:sp>
      <p:sp>
        <p:nvSpPr>
          <p:cNvPr id="3" name="Content Placeholder 2"/>
          <p:cNvSpPr>
            <a:spLocks noGrp="1"/>
          </p:cNvSpPr>
          <p:nvPr>
            <p:ph idx="1"/>
          </p:nvPr>
        </p:nvSpPr>
        <p:spPr>
          <a:xfrm>
            <a:off x="304800" y="1600200"/>
            <a:ext cx="8458200" cy="1066800"/>
          </a:xfrm>
        </p:spPr>
        <p:txBody>
          <a:bodyPr rtlCol="0">
            <a:normAutofit fontScale="77500" lnSpcReduction="20000"/>
          </a:bodyPr>
          <a:lstStyle/>
          <a:p>
            <a:pPr>
              <a:buNone/>
            </a:pPr>
            <a:r>
              <a:rPr lang="en-US" i="1" dirty="0">
                <a:solidFill>
                  <a:srgbClr val="3333FF"/>
                </a:solidFill>
              </a:rPr>
              <a:t>"Through wisdom is an house </a:t>
            </a:r>
            <a:r>
              <a:rPr lang="en-US" i="1" dirty="0" err="1">
                <a:solidFill>
                  <a:srgbClr val="3333FF"/>
                </a:solidFill>
              </a:rPr>
              <a:t>builded</a:t>
            </a:r>
            <a:r>
              <a:rPr lang="en-US" i="1" dirty="0">
                <a:solidFill>
                  <a:srgbClr val="3333FF"/>
                </a:solidFill>
              </a:rPr>
              <a:t>; and by understanding it is established:  And by knowledge shall the chambers be filled with all precious and pleasant riches."</a:t>
            </a:r>
            <a:r>
              <a:rPr lang="en-US" dirty="0">
                <a:solidFill>
                  <a:srgbClr val="3333FF"/>
                </a:solidFill>
              </a:rPr>
              <a:t>― Proverbs 24:3-4</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1D7D66F6-75F9-40E7-93DD-C89AF341C0B9}" type="slidenum">
              <a:rPr lang="en-US"/>
              <a:pPr>
                <a:defRPr/>
              </a:pPr>
              <a:t>18</a:t>
            </a:fld>
            <a:endParaRPr lang="en-US" dirty="0"/>
          </a:p>
        </p:txBody>
      </p:sp>
      <p:sp>
        <p:nvSpPr>
          <p:cNvPr id="6" name="Content Placeholder 2"/>
          <p:cNvSpPr txBox="1">
            <a:spLocks/>
          </p:cNvSpPr>
          <p:nvPr/>
        </p:nvSpPr>
        <p:spPr>
          <a:xfrm>
            <a:off x="228600" y="2667000"/>
            <a:ext cx="8763000" cy="3810000"/>
          </a:xfrm>
          <a:prstGeom prst="rect">
            <a:avLst/>
          </a:prstGeom>
        </p:spPr>
        <p:txBody>
          <a:bodyPr vert="horz" lIns="91440" tIns="45720" rIns="91440" bIns="45720" rtlCol="0">
            <a:normAutofit fontScale="92500" lnSpcReduction="20000"/>
          </a:bodyPr>
          <a:lstStyle/>
          <a:p>
            <a:r>
              <a:rPr lang="en-US" sz="2400" i="1" dirty="0"/>
              <a:t>"To own his own domicile and to have it a place he is proud to care for, puts confidence in a man's heart and greater effort behind all his endeavors.  Therefore, do I recommend that every man own the roof that shelters him and his.</a:t>
            </a:r>
            <a:endParaRPr lang="en-US" sz="2400" dirty="0"/>
          </a:p>
          <a:p>
            <a:r>
              <a:rPr lang="en-US" sz="2400" i="1" dirty="0"/>
              <a:t>When the house be built, you can pay the money lender with the same regularity as you did pay the landlord.  Because each payment will reduce your indebtedness to the money lender, a few years will satisfy his loan.</a:t>
            </a:r>
            <a:endParaRPr lang="en-US" sz="2400" dirty="0"/>
          </a:p>
          <a:p>
            <a:r>
              <a:rPr lang="en-US" sz="2400" i="1" dirty="0"/>
              <a:t>Then will your heart be glad because you will own in your own right a valuable property and your only cost will be the king's taxes.</a:t>
            </a:r>
            <a:endParaRPr lang="en-US" sz="2400" dirty="0"/>
          </a:p>
          <a:p>
            <a:r>
              <a:rPr lang="en-US" sz="2400" i="1" dirty="0"/>
              <a:t>Thus come many blessings to the man who owns his own house.  And greatly will it reduce his cost of living, making available more of his earnings for pleasures and the gratification of his desires.  Own your own home.“</a:t>
            </a:r>
          </a:p>
          <a:p>
            <a:pPr algn="r"/>
            <a:r>
              <a:rPr kumimoji="0" lang="en-US" sz="2400" b="0" i="1" u="none" strike="noStrike" kern="1200" cap="none" spc="0" normalizeH="0" baseline="0" noProof="0" dirty="0">
                <a:ln>
                  <a:noFill/>
                </a:ln>
                <a:solidFill>
                  <a:srgbClr val="FF0000"/>
                </a:solidFill>
                <a:effectLst/>
                <a:uLnTx/>
                <a:uFillTx/>
                <a:latin typeface="+mn-lt"/>
                <a:ea typeface="+mn-ea"/>
                <a:cs typeface="+mn-cs"/>
              </a:rPr>
              <a:t>- </a:t>
            </a:r>
            <a:r>
              <a:rPr kumimoji="0" lang="en-US" sz="2400" b="0" i="1" u="none" strike="noStrike" kern="1200" cap="none" spc="0" normalizeH="0" baseline="0" noProof="0" dirty="0" err="1">
                <a:ln>
                  <a:noFill/>
                </a:ln>
                <a:solidFill>
                  <a:srgbClr val="FF0000"/>
                </a:solidFill>
                <a:effectLst/>
                <a:uLnTx/>
                <a:uFillTx/>
                <a:latin typeface="+mn-lt"/>
                <a:ea typeface="+mn-ea"/>
                <a:cs typeface="+mn-cs"/>
              </a:rPr>
              <a:t>Arkad</a:t>
            </a:r>
            <a:r>
              <a:rPr kumimoji="0" lang="en-US" sz="2400" b="0" i="1" u="none" strike="noStrike" kern="1200" cap="none" spc="0" normalizeH="0" baseline="0" noProof="0" dirty="0">
                <a:ln>
                  <a:noFill/>
                </a:ln>
                <a:solidFill>
                  <a:srgbClr val="FF0000"/>
                </a:solidFill>
                <a:effectLst/>
                <a:uLnTx/>
                <a:uFillTx/>
                <a:latin typeface="+mn-lt"/>
                <a:ea typeface="+mn-ea"/>
                <a:cs typeface="+mn-cs"/>
              </a:rPr>
              <a:t>, The Richest Man</a:t>
            </a:r>
            <a:r>
              <a:rPr kumimoji="0" lang="en-US" sz="2400" b="0" i="1" u="none" strike="noStrike" kern="1200" cap="none" spc="0" normalizeH="0" noProof="0" dirty="0">
                <a:ln>
                  <a:noFill/>
                </a:ln>
                <a:solidFill>
                  <a:srgbClr val="FF0000"/>
                </a:solidFill>
                <a:effectLst/>
                <a:uLnTx/>
                <a:uFillTx/>
                <a:latin typeface="+mn-lt"/>
                <a:ea typeface="+mn-ea"/>
                <a:cs typeface="+mn-cs"/>
              </a:rPr>
              <a:t> in Babylon</a:t>
            </a:r>
            <a:endParaRPr kumimoji="0" lang="en-US" sz="2400" b="0" i="0" u="none" strike="noStrike" kern="1200" cap="none" spc="0" normalizeH="0" baseline="0" noProof="0" dirty="0">
              <a:ln>
                <a:noFill/>
              </a:ln>
              <a:solidFill>
                <a:srgbClr val="FF0000"/>
              </a:solidFill>
              <a:effectLst/>
              <a:uLnTx/>
              <a:uFillTx/>
              <a:latin typeface="+mn-lt"/>
              <a:ea typeface="+mn-ea"/>
              <a:cs typeface="+mn-cs"/>
            </a:endParaRPr>
          </a:p>
        </p:txBody>
      </p:sp>
      <p:pic>
        <p:nvPicPr>
          <p:cNvPr id="9" name="Picture 8" descr="Financial Freedom Seminar logo.PNG"/>
          <p:cNvPicPr>
            <a:picLocks noChangeAspect="1"/>
          </p:cNvPicPr>
          <p:nvPr/>
        </p:nvPicPr>
        <p:blipFill>
          <a:blip r:embed="rId2" cstate="print"/>
          <a:stretch>
            <a:fillRect/>
          </a:stretch>
        </p:blipFill>
        <p:spPr>
          <a:xfrm>
            <a:off x="0" y="0"/>
            <a:ext cx="1524002" cy="792754"/>
          </a:xfrm>
          <a:prstGeom prst="rect">
            <a:avLst/>
          </a:prstGeom>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a:normAutofit fontScale="90000"/>
          </a:bodyPr>
          <a:lstStyle/>
          <a:p>
            <a:r>
              <a:rPr lang="en-US" b="1" dirty="0"/>
              <a:t>Keys to a Good Purchase vs. </a:t>
            </a:r>
            <a:br>
              <a:rPr lang="en-US" b="1" dirty="0"/>
            </a:br>
            <a:r>
              <a:rPr lang="en-US" b="1" dirty="0"/>
              <a:t>Common Mistakes</a:t>
            </a:r>
          </a:p>
        </p:txBody>
      </p:sp>
      <p:sp>
        <p:nvSpPr>
          <p:cNvPr id="3" name="Text Placeholder 2"/>
          <p:cNvSpPr>
            <a:spLocks noGrp="1"/>
          </p:cNvSpPr>
          <p:nvPr>
            <p:ph type="body" idx="1"/>
          </p:nvPr>
        </p:nvSpPr>
        <p:spPr>
          <a:xfrm>
            <a:off x="457200" y="1143000"/>
            <a:ext cx="4040188" cy="639762"/>
          </a:xfrm>
        </p:spPr>
        <p:txBody>
          <a:bodyPr/>
          <a:lstStyle/>
          <a:p>
            <a:r>
              <a:rPr lang="en-US" dirty="0"/>
              <a:t>Tips to a Good Purchase</a:t>
            </a:r>
          </a:p>
        </p:txBody>
      </p:sp>
      <p:sp>
        <p:nvSpPr>
          <p:cNvPr id="4" name="Content Placeholder 3"/>
          <p:cNvSpPr>
            <a:spLocks noGrp="1"/>
          </p:cNvSpPr>
          <p:nvPr>
            <p:ph sz="half" idx="2"/>
          </p:nvPr>
        </p:nvSpPr>
        <p:spPr>
          <a:xfrm>
            <a:off x="304800" y="1752600"/>
            <a:ext cx="4343400" cy="5105400"/>
          </a:xfrm>
        </p:spPr>
        <p:txBody>
          <a:bodyPr>
            <a:normAutofit lnSpcReduction="10000"/>
          </a:bodyPr>
          <a:lstStyle/>
          <a:p>
            <a:r>
              <a:rPr lang="en-US" dirty="0"/>
              <a:t>Owning is better than renting.</a:t>
            </a:r>
          </a:p>
          <a:p>
            <a:r>
              <a:rPr lang="en-US" dirty="0"/>
              <a:t>Buy a home where you spend less than 25% of gross income.</a:t>
            </a:r>
          </a:p>
          <a:p>
            <a:r>
              <a:rPr lang="en-US" dirty="0"/>
              <a:t>Make extra payments to principal each month.</a:t>
            </a:r>
          </a:p>
          <a:p>
            <a:r>
              <a:rPr lang="en-US" dirty="0"/>
              <a:t>Put down a sizable down payment – 20% minimum.</a:t>
            </a:r>
          </a:p>
          <a:p>
            <a:r>
              <a:rPr lang="en-US" dirty="0"/>
              <a:t>Buy or live close to your job.</a:t>
            </a:r>
          </a:p>
          <a:p>
            <a:r>
              <a:rPr lang="en-US" dirty="0"/>
              <a:t>Buy a car with cash you can afford or at most pay it off within 2 years.</a:t>
            </a:r>
          </a:p>
          <a:p>
            <a:r>
              <a:rPr lang="en-US" dirty="0"/>
              <a:t>Shop around for a low interest rate.</a:t>
            </a:r>
          </a:p>
        </p:txBody>
      </p:sp>
      <p:sp>
        <p:nvSpPr>
          <p:cNvPr id="5" name="Text Placeholder 4"/>
          <p:cNvSpPr>
            <a:spLocks noGrp="1"/>
          </p:cNvSpPr>
          <p:nvPr>
            <p:ph type="body" sz="quarter" idx="3"/>
          </p:nvPr>
        </p:nvSpPr>
        <p:spPr>
          <a:xfrm>
            <a:off x="4648200" y="1143000"/>
            <a:ext cx="4041775" cy="639762"/>
          </a:xfrm>
        </p:spPr>
        <p:txBody>
          <a:bodyPr/>
          <a:lstStyle/>
          <a:p>
            <a:r>
              <a:rPr lang="en-US" dirty="0"/>
              <a:t>Avoid Common Mistakes</a:t>
            </a:r>
          </a:p>
        </p:txBody>
      </p:sp>
      <p:sp>
        <p:nvSpPr>
          <p:cNvPr id="6" name="Content Placeholder 5"/>
          <p:cNvSpPr>
            <a:spLocks noGrp="1"/>
          </p:cNvSpPr>
          <p:nvPr>
            <p:ph sz="quarter" idx="4"/>
          </p:nvPr>
        </p:nvSpPr>
        <p:spPr>
          <a:xfrm>
            <a:off x="4648200" y="1752600"/>
            <a:ext cx="4495800" cy="4953000"/>
          </a:xfrm>
        </p:spPr>
        <p:txBody>
          <a:bodyPr>
            <a:normAutofit fontScale="92500"/>
          </a:bodyPr>
          <a:lstStyle/>
          <a:p>
            <a:r>
              <a:rPr lang="en-US" dirty="0"/>
              <a:t>Don’t rent or lease if possible.</a:t>
            </a:r>
          </a:p>
          <a:p>
            <a:r>
              <a:rPr lang="en-US" dirty="0"/>
              <a:t>If you do rent, don’t get something fancy. Get something cheap.</a:t>
            </a:r>
          </a:p>
          <a:p>
            <a:r>
              <a:rPr lang="en-US" dirty="0"/>
              <a:t>If You only pay the minimum payment, you will end up paying as much as 2-3x due to Interest!</a:t>
            </a:r>
          </a:p>
          <a:p>
            <a:r>
              <a:rPr lang="en-US" dirty="0"/>
              <a:t>Don’t pay mortgage insurance.</a:t>
            </a:r>
          </a:p>
          <a:p>
            <a:r>
              <a:rPr lang="en-US" dirty="0"/>
              <a:t>Try not to buy a new car – it loses 20% the first day.</a:t>
            </a:r>
          </a:p>
          <a:p>
            <a:r>
              <a:rPr lang="en-US" dirty="0"/>
              <a:t>Try not to buy a very old car – repairs can be costly.</a:t>
            </a:r>
          </a:p>
          <a:p>
            <a:r>
              <a:rPr lang="en-US" dirty="0"/>
              <a:t>Don’t buy a car or truck that has low gas mileage.</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pic>
        <p:nvPicPr>
          <p:cNvPr id="8" name="Picture 7" descr="Financial Freedom Seminar logo.PNG"/>
          <p:cNvPicPr>
            <a:picLocks noChangeAspect="1"/>
          </p:cNvPicPr>
          <p:nvPr/>
        </p:nvPicPr>
        <p:blipFill>
          <a:blip r:embed="rId2" cstate="print"/>
          <a:stretch>
            <a:fillRect/>
          </a:stretch>
        </p:blipFill>
        <p:spPr>
          <a:xfrm>
            <a:off x="0" y="0"/>
            <a:ext cx="1524002" cy="792754"/>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0"/>
            <a:ext cx="9144000" cy="2057400"/>
          </a:xfrm>
        </p:spPr>
        <p:txBody>
          <a:bodyPr/>
          <a:lstStyle/>
          <a:p>
            <a:r>
              <a:rPr lang="en-US" b="1" dirty="0"/>
              <a:t>LESSON 9:  	THE KEY TO FINANCIAL FREEDOM - MANAGING CASH FLOW</a:t>
            </a:r>
          </a:p>
        </p:txBody>
      </p:sp>
      <p:sp>
        <p:nvSpPr>
          <p:cNvPr id="7" name="Footer Placeholder 7"/>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8"/>
          <p:cNvSpPr>
            <a:spLocks noGrp="1"/>
          </p:cNvSpPr>
          <p:nvPr>
            <p:ph type="sldNum" sz="quarter" idx="12"/>
          </p:nvPr>
        </p:nvSpPr>
        <p:spPr>
          <a:xfrm>
            <a:off x="7010400" y="6492875"/>
            <a:ext cx="2133600" cy="365125"/>
          </a:xfrm>
        </p:spPr>
        <p:txBody>
          <a:bodyPr/>
          <a:lstStyle/>
          <a:p>
            <a:pPr>
              <a:defRPr/>
            </a:pPr>
            <a:fld id="{7F8501D3-09AC-4D4C-B80A-500362CE9693}" type="slidenum">
              <a:rPr lang="en-US"/>
              <a:pPr>
                <a:defRPr/>
              </a:pPr>
              <a:t>2</a:t>
            </a:fld>
            <a:endParaRPr lang="en-US" dirty="0"/>
          </a:p>
        </p:txBody>
      </p:sp>
      <p:pic>
        <p:nvPicPr>
          <p:cNvPr id="6" name="Picture 5" descr="MasterKey.JPG"/>
          <p:cNvPicPr>
            <a:picLocks noChangeAspect="1"/>
          </p:cNvPicPr>
          <p:nvPr/>
        </p:nvPicPr>
        <p:blipFill>
          <a:blip r:embed="rId2" cstate="print"/>
          <a:stretch>
            <a:fillRect/>
          </a:stretch>
        </p:blipFill>
        <p:spPr>
          <a:xfrm>
            <a:off x="2743200" y="2286000"/>
            <a:ext cx="3860800" cy="3860800"/>
          </a:xfrm>
          <a:prstGeom prst="rect">
            <a:avLst/>
          </a:prstGeom>
        </p:spPr>
      </p:pic>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rtlCol="0">
            <a:normAutofit fontScale="90000"/>
          </a:bodyPr>
          <a:lstStyle/>
          <a:p>
            <a:pPr fontAlgn="auto">
              <a:spcAft>
                <a:spcPts val="0"/>
              </a:spcAft>
              <a:defRPr/>
            </a:pPr>
            <a:r>
              <a:rPr lang="en-US" b="1" dirty="0"/>
              <a:t>CONCLUSION: Cash Flow Management is the Key to Financial Freedom!</a:t>
            </a:r>
            <a:endParaRPr lang="en-US" sz="4000" dirty="0"/>
          </a:p>
        </p:txBody>
      </p:sp>
      <p:sp>
        <p:nvSpPr>
          <p:cNvPr id="3" name="Content Placeholder 2"/>
          <p:cNvSpPr>
            <a:spLocks noGrp="1"/>
          </p:cNvSpPr>
          <p:nvPr>
            <p:ph idx="1"/>
          </p:nvPr>
        </p:nvSpPr>
        <p:spPr>
          <a:xfrm>
            <a:off x="304800" y="1676400"/>
            <a:ext cx="7848600" cy="4648200"/>
          </a:xfrm>
        </p:spPr>
        <p:txBody>
          <a:bodyPr rtlCol="0">
            <a:normAutofit fontScale="92500" lnSpcReduction="10000"/>
          </a:bodyPr>
          <a:lstStyle/>
          <a:p>
            <a:pPr>
              <a:buNone/>
              <a:defRPr/>
            </a:pPr>
            <a:r>
              <a:rPr lang="en-US" b="1" dirty="0"/>
              <a:t>Beginning Cash</a:t>
            </a:r>
          </a:p>
          <a:p>
            <a:pPr>
              <a:buNone/>
              <a:defRPr/>
            </a:pPr>
            <a:r>
              <a:rPr lang="en-US" dirty="0"/>
              <a:t>+ Net Income (Income – Expenses)</a:t>
            </a:r>
          </a:p>
          <a:p>
            <a:pPr>
              <a:buNone/>
              <a:defRPr/>
            </a:pPr>
            <a:r>
              <a:rPr lang="en-US" dirty="0"/>
              <a:t>-  Pay Yourself First (Your Own Bank)</a:t>
            </a:r>
          </a:p>
          <a:p>
            <a:pPr>
              <a:buFontTx/>
              <a:buChar char="-"/>
              <a:defRPr/>
            </a:pPr>
            <a:r>
              <a:rPr lang="en-US" dirty="0"/>
              <a:t>Repay Debt</a:t>
            </a:r>
          </a:p>
          <a:p>
            <a:pPr>
              <a:buFontTx/>
              <a:buChar char="-"/>
              <a:defRPr/>
            </a:pPr>
            <a:r>
              <a:rPr lang="en-US" dirty="0"/>
              <a:t>Purchases</a:t>
            </a:r>
          </a:p>
          <a:p>
            <a:pPr>
              <a:buFontTx/>
              <a:buChar char="-"/>
              <a:defRPr/>
            </a:pPr>
            <a:r>
              <a:rPr lang="en-US" dirty="0"/>
              <a:t>Investments</a:t>
            </a:r>
          </a:p>
          <a:p>
            <a:pPr>
              <a:buNone/>
              <a:defRPr/>
            </a:pPr>
            <a:r>
              <a:rPr lang="en-US" b="1" dirty="0"/>
              <a:t>====================</a:t>
            </a:r>
          </a:p>
          <a:p>
            <a:pPr>
              <a:buNone/>
              <a:defRPr/>
            </a:pPr>
            <a:r>
              <a:rPr lang="en-US" b="1" dirty="0"/>
              <a:t>    Positive Cash Flow</a:t>
            </a:r>
          </a:p>
          <a:p>
            <a:pPr>
              <a:buNone/>
              <a:defRPr/>
            </a:pPr>
            <a:r>
              <a:rPr lang="en-US" b="1" dirty="0"/>
              <a:t>= Ending Cash</a:t>
            </a:r>
            <a:endParaRPr lang="en-US" dirty="0"/>
          </a:p>
          <a:p>
            <a:pPr fontAlgn="auto">
              <a:spcAft>
                <a:spcPts val="0"/>
              </a:spcAft>
              <a:buFont typeface="Arial" pitchFamily="34" charset="0"/>
              <a:buChar char="•"/>
              <a:defRPr/>
            </a:pPr>
            <a:endParaRPr lang="en-US"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1D7D66F6-75F9-40E7-93DD-C89AF341C0B9}" type="slidenum">
              <a:rPr lang="en-US"/>
              <a:pPr>
                <a:defRPr/>
              </a:pPr>
              <a:t>20</a:t>
            </a:fld>
            <a:endParaRPr lang="en-US" dirty="0"/>
          </a:p>
        </p:txBody>
      </p:sp>
      <p:pic>
        <p:nvPicPr>
          <p:cNvPr id="6" name="Picture 5" descr="financial freedom.jpg"/>
          <p:cNvPicPr>
            <a:picLocks noChangeAspect="1"/>
          </p:cNvPicPr>
          <p:nvPr/>
        </p:nvPicPr>
        <p:blipFill>
          <a:blip r:embed="rId2" cstate="print"/>
          <a:stretch>
            <a:fillRect/>
          </a:stretch>
        </p:blipFill>
        <p:spPr>
          <a:xfrm>
            <a:off x="6324600" y="1752600"/>
            <a:ext cx="2619375" cy="1752600"/>
          </a:xfrm>
          <a:prstGeom prst="rect">
            <a:avLst/>
          </a:prstGeom>
        </p:spPr>
      </p:pic>
      <p:pic>
        <p:nvPicPr>
          <p:cNvPr id="10" name="Picture 9" descr="freedom.jpg"/>
          <p:cNvPicPr>
            <a:picLocks noChangeAspect="1"/>
          </p:cNvPicPr>
          <p:nvPr/>
        </p:nvPicPr>
        <p:blipFill>
          <a:blip r:embed="rId3" cstate="print"/>
          <a:stretch>
            <a:fillRect/>
          </a:stretch>
        </p:blipFill>
        <p:spPr>
          <a:xfrm>
            <a:off x="4953000" y="4114800"/>
            <a:ext cx="3581400" cy="2383259"/>
          </a:xfrm>
          <a:prstGeom prst="rect">
            <a:avLst/>
          </a:prstGeom>
        </p:spPr>
      </p:pic>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a:p>
          <a:p>
            <a:endParaRPr lang="en-US" dirty="0"/>
          </a:p>
        </p:txBody>
      </p:sp>
      <p:pic>
        <p:nvPicPr>
          <p:cNvPr id="4" name="Picture 3" descr="questionscomments.png"/>
          <p:cNvPicPr>
            <a:picLocks noChangeAspect="1"/>
          </p:cNvPicPr>
          <p:nvPr/>
        </p:nvPicPr>
        <p:blipFill>
          <a:blip r:embed="rId2" cstate="print"/>
          <a:stretch>
            <a:fillRect/>
          </a:stretch>
        </p:blipFill>
        <p:spPr>
          <a:xfrm>
            <a:off x="2667000" y="1524000"/>
            <a:ext cx="6129358" cy="2235709"/>
          </a:xfrm>
          <a:prstGeom prst="rect">
            <a:avLst/>
          </a:prstGeom>
        </p:spPr>
      </p:pic>
      <p:pic>
        <p:nvPicPr>
          <p:cNvPr id="5" name="Picture 4" descr="visitor-information.jpg"/>
          <p:cNvPicPr>
            <a:picLocks noChangeAspect="1"/>
          </p:cNvPicPr>
          <p:nvPr/>
        </p:nvPicPr>
        <p:blipFill>
          <a:blip r:embed="rId3" cstate="print"/>
          <a:stretch>
            <a:fillRect/>
          </a:stretch>
        </p:blipFill>
        <p:spPr>
          <a:xfrm>
            <a:off x="228600" y="3581400"/>
            <a:ext cx="3153103" cy="2971800"/>
          </a:xfrm>
          <a:prstGeom prst="rect">
            <a:avLst/>
          </a:prstGeom>
        </p:spPr>
      </p:pic>
      <p:pic>
        <p:nvPicPr>
          <p:cNvPr id="6" name="Picture 5" descr="questions comments bubbles.jpg"/>
          <p:cNvPicPr>
            <a:picLocks noChangeAspect="1"/>
          </p:cNvPicPr>
          <p:nvPr/>
        </p:nvPicPr>
        <p:blipFill>
          <a:blip r:embed="rId4" cstate="print"/>
          <a:stretch>
            <a:fillRect/>
          </a:stretch>
        </p:blipFill>
        <p:spPr>
          <a:xfrm>
            <a:off x="457200" y="1676400"/>
            <a:ext cx="2628900" cy="1733550"/>
          </a:xfrm>
          <a:prstGeom prst="rect">
            <a:avLst/>
          </a:prstGeom>
        </p:spPr>
      </p:pic>
    </p:spTree>
    <p:extLst>
      <p:ext uri="{BB962C8B-B14F-4D97-AF65-F5344CB8AC3E}">
        <p14:creationId xmlns:p14="http://schemas.microsoft.com/office/powerpoint/2010/main" val="34883480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533400" y="533400"/>
            <a:ext cx="8229600" cy="1143000"/>
          </a:xfrm>
        </p:spPr>
        <p:txBody>
          <a:bodyPr>
            <a:normAutofit/>
          </a:bodyPr>
          <a:lstStyle/>
          <a:p>
            <a:r>
              <a:rPr lang="en-US" b="1" dirty="0"/>
              <a:t>Where Does All the Money Go?</a:t>
            </a:r>
            <a:endParaRPr lang="en-US" dirty="0"/>
          </a:p>
        </p:txBody>
      </p:sp>
      <p:sp>
        <p:nvSpPr>
          <p:cNvPr id="3" name="Content Placeholder 2"/>
          <p:cNvSpPr>
            <a:spLocks noGrp="1"/>
          </p:cNvSpPr>
          <p:nvPr>
            <p:ph idx="1"/>
          </p:nvPr>
        </p:nvSpPr>
        <p:spPr>
          <a:xfrm>
            <a:off x="533400" y="1524000"/>
            <a:ext cx="6781800" cy="2438400"/>
          </a:xfrm>
        </p:spPr>
        <p:txBody>
          <a:bodyPr rtlCol="0">
            <a:normAutofit/>
          </a:bodyPr>
          <a:lstStyle/>
          <a:p>
            <a:pPr fontAlgn="auto">
              <a:spcAft>
                <a:spcPts val="0"/>
              </a:spcAft>
              <a:buFont typeface="Arial" pitchFamily="34" charset="0"/>
              <a:buChar char="•"/>
              <a:defRPr/>
            </a:pPr>
            <a:r>
              <a:rPr lang="en-US" dirty="0"/>
              <a:t>Pay IRS – Taxes! $200,000</a:t>
            </a:r>
          </a:p>
          <a:p>
            <a:pPr fontAlgn="auto">
              <a:spcAft>
                <a:spcPts val="0"/>
              </a:spcAft>
              <a:buFont typeface="Arial" pitchFamily="34" charset="0"/>
              <a:buChar char="•"/>
              <a:defRPr/>
            </a:pPr>
            <a:r>
              <a:rPr lang="en-US" dirty="0"/>
              <a:t>Pay Banks – Interest $400,000</a:t>
            </a:r>
          </a:p>
          <a:p>
            <a:pPr fontAlgn="auto">
              <a:spcAft>
                <a:spcPts val="0"/>
              </a:spcAft>
              <a:buFont typeface="Arial" pitchFamily="34" charset="0"/>
              <a:buChar char="•"/>
              <a:defRPr/>
            </a:pPr>
            <a:r>
              <a:rPr lang="en-US" dirty="0"/>
              <a:t>Pay Insurance Companies - $50,000</a:t>
            </a:r>
          </a:p>
          <a:p>
            <a:pPr fontAlgn="auto">
              <a:spcAft>
                <a:spcPts val="0"/>
              </a:spcAft>
              <a:buFont typeface="Arial" pitchFamily="34" charset="0"/>
              <a:buChar char="•"/>
              <a:defRPr/>
            </a:pPr>
            <a:r>
              <a:rPr lang="en-US" dirty="0"/>
              <a:t>Pay Merchants – Expenses! $250,000</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75BBF195-552F-496E-9B9E-877A16002388}" type="slidenum">
              <a:rPr lang="en-US"/>
              <a:pPr>
                <a:defRPr/>
              </a:pPr>
              <a:t>3</a:t>
            </a:fld>
            <a:endParaRPr lang="en-US"/>
          </a:p>
        </p:txBody>
      </p:sp>
      <p:sp>
        <p:nvSpPr>
          <p:cNvPr id="6151" name="Content Placeholder 2"/>
          <p:cNvSpPr txBox="1">
            <a:spLocks/>
          </p:cNvSpPr>
          <p:nvPr/>
        </p:nvSpPr>
        <p:spPr bwMode="auto">
          <a:xfrm>
            <a:off x="533400" y="4038600"/>
            <a:ext cx="8001000" cy="2438400"/>
          </a:xfrm>
          <a:prstGeom prst="rect">
            <a:avLst/>
          </a:prstGeom>
          <a:noFill/>
          <a:ln w="9525">
            <a:noFill/>
            <a:miter lim="800000"/>
            <a:headEnd/>
            <a:tailEnd/>
          </a:ln>
        </p:spPr>
        <p:txBody>
          <a:bodyPr/>
          <a:lstStyle/>
          <a:p>
            <a:pPr marL="342900" indent="-342900">
              <a:spcBef>
                <a:spcPct val="20000"/>
              </a:spcBef>
              <a:buFont typeface="Arial" charset="0"/>
              <a:buChar char="•"/>
            </a:pPr>
            <a:r>
              <a:rPr lang="en-US" sz="3200" dirty="0"/>
              <a:t>Pay Landlord – Rent - $50,000</a:t>
            </a:r>
          </a:p>
          <a:p>
            <a:pPr marL="342900" indent="-342900">
              <a:spcBef>
                <a:spcPct val="20000"/>
              </a:spcBef>
              <a:buFont typeface="Arial" charset="0"/>
              <a:buChar char="•"/>
            </a:pPr>
            <a:r>
              <a:rPr lang="en-US" sz="3200" dirty="0">
                <a:latin typeface="Calibri" pitchFamily="34" charset="0"/>
              </a:rPr>
              <a:t>Buy a Car - $50,000</a:t>
            </a:r>
          </a:p>
          <a:p>
            <a:pPr marL="342900" indent="-342900">
              <a:spcBef>
                <a:spcPct val="20000"/>
              </a:spcBef>
              <a:buFont typeface="Arial" charset="0"/>
              <a:buChar char="•"/>
            </a:pPr>
            <a:r>
              <a:rPr lang="en-US" sz="3200" dirty="0">
                <a:latin typeface="Calibri" pitchFamily="34" charset="0"/>
              </a:rPr>
              <a:t>Investments- $0?</a:t>
            </a:r>
          </a:p>
        </p:txBody>
      </p:sp>
      <p:pic>
        <p:nvPicPr>
          <p:cNvPr id="9" name="Picture 8" descr="imagesCAQ9PSXE.jpg"/>
          <p:cNvPicPr>
            <a:picLocks noChangeAspect="1"/>
          </p:cNvPicPr>
          <p:nvPr/>
        </p:nvPicPr>
        <p:blipFill>
          <a:blip r:embed="rId2" cstate="print"/>
          <a:stretch>
            <a:fillRect/>
          </a:stretch>
        </p:blipFill>
        <p:spPr>
          <a:xfrm>
            <a:off x="6934200" y="3886200"/>
            <a:ext cx="1791306" cy="2847975"/>
          </a:xfrm>
          <a:prstGeom prst="rect">
            <a:avLst/>
          </a:prstGeom>
        </p:spPr>
      </p:pic>
      <p:pic>
        <p:nvPicPr>
          <p:cNvPr id="10" name="Picture 9" descr="Financial Freedom Seminar logo.PNG"/>
          <p:cNvPicPr>
            <a:picLocks noChangeAspect="1"/>
          </p:cNvPicPr>
          <p:nvPr/>
        </p:nvPicPr>
        <p:blipFill>
          <a:blip r:embed="rId3" cstate="print"/>
          <a:stretch>
            <a:fillRect/>
          </a:stretch>
        </p:blipFill>
        <p:spPr>
          <a:xfrm>
            <a:off x="0" y="0"/>
            <a:ext cx="1524002" cy="792754"/>
          </a:xfrm>
          <a:prstGeom prst="rect">
            <a:avLst/>
          </a:prstGeom>
        </p:spPr>
      </p:pic>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9144000" cy="1143000"/>
          </a:xfrm>
        </p:spPr>
        <p:txBody>
          <a:bodyPr rtlCol="0">
            <a:normAutofit/>
          </a:bodyPr>
          <a:lstStyle/>
          <a:p>
            <a:pPr fontAlgn="auto">
              <a:spcAft>
                <a:spcPts val="0"/>
              </a:spcAft>
              <a:defRPr/>
            </a:pPr>
            <a:r>
              <a:rPr lang="en-US" b="1" dirty="0"/>
              <a:t>You are Going to Pay Taxes!</a:t>
            </a:r>
            <a:endParaRPr lang="en-US" sz="4000" dirty="0"/>
          </a:p>
        </p:txBody>
      </p:sp>
      <p:sp>
        <p:nvSpPr>
          <p:cNvPr id="3" name="Content Placeholder 2"/>
          <p:cNvSpPr>
            <a:spLocks noGrp="1"/>
          </p:cNvSpPr>
          <p:nvPr>
            <p:ph idx="1"/>
          </p:nvPr>
        </p:nvSpPr>
        <p:spPr>
          <a:xfrm>
            <a:off x="990600" y="1752600"/>
            <a:ext cx="7848600" cy="4648200"/>
          </a:xfrm>
        </p:spPr>
        <p:txBody>
          <a:bodyPr rtlCol="0">
            <a:normAutofit/>
          </a:bodyPr>
          <a:lstStyle/>
          <a:p>
            <a:r>
              <a:rPr lang="en-US" b="1" dirty="0"/>
              <a:t>“</a:t>
            </a:r>
            <a:r>
              <a:rPr lang="en-US" i="1" dirty="0"/>
              <a:t>There are three things of which you can be certain.</a:t>
            </a:r>
            <a:endParaRPr lang="en-US" dirty="0"/>
          </a:p>
          <a:p>
            <a:r>
              <a:rPr lang="en-US" i="1" dirty="0"/>
              <a:t>1.  You are going to die sometime.</a:t>
            </a:r>
            <a:endParaRPr lang="en-US" dirty="0"/>
          </a:p>
          <a:p>
            <a:r>
              <a:rPr lang="en-US" i="1" dirty="0"/>
              <a:t>2.  You are going to be criticized.</a:t>
            </a:r>
            <a:endParaRPr lang="en-US" dirty="0"/>
          </a:p>
          <a:p>
            <a:r>
              <a:rPr lang="en-US" i="1" dirty="0"/>
              <a:t>3.  You are going to pay taxes.“</a:t>
            </a:r>
          </a:p>
          <a:p>
            <a:pPr algn="r">
              <a:buNone/>
            </a:pPr>
            <a:r>
              <a:rPr lang="en-US" dirty="0"/>
              <a:t>― Peter J. Daniels </a:t>
            </a:r>
          </a:p>
          <a:p>
            <a:pPr fontAlgn="auto">
              <a:spcAft>
                <a:spcPts val="0"/>
              </a:spcAft>
              <a:buFont typeface="Arial" pitchFamily="34" charset="0"/>
              <a:buChar char="•"/>
              <a:defRPr/>
            </a:pPr>
            <a:endParaRPr lang="en-US" dirty="0"/>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1D7D66F6-75F9-40E7-93DD-C89AF341C0B9}" type="slidenum">
              <a:rPr lang="en-US"/>
              <a:pPr>
                <a:defRPr/>
              </a:pPr>
              <a:t>4</a:t>
            </a:fld>
            <a:endParaRPr lang="en-US" dirty="0"/>
          </a:p>
        </p:txBody>
      </p:sp>
      <p:pic>
        <p:nvPicPr>
          <p:cNvPr id="6" name="Picture 5" descr="Financial Freedom Seminar logo.PNG"/>
          <p:cNvPicPr>
            <a:picLocks noChangeAspect="1"/>
          </p:cNvPicPr>
          <p:nvPr/>
        </p:nvPicPr>
        <p:blipFill>
          <a:blip r:embed="rId2" cstate="print"/>
          <a:stretch>
            <a:fillRect/>
          </a:stretch>
        </p:blipFill>
        <p:spPr>
          <a:xfrm>
            <a:off x="0" y="0"/>
            <a:ext cx="1524002" cy="792754"/>
          </a:xfrm>
          <a:prstGeom prst="rect">
            <a:avLst/>
          </a:prstGeom>
        </p:spPr>
      </p:pic>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rtlCol="0">
            <a:normAutofit/>
          </a:bodyPr>
          <a:lstStyle/>
          <a:p>
            <a:pPr fontAlgn="auto">
              <a:spcAft>
                <a:spcPts val="0"/>
              </a:spcAft>
              <a:defRPr/>
            </a:pPr>
            <a:r>
              <a:rPr lang="es-ES" b="1" dirty="0"/>
              <a:t>¿</a:t>
            </a:r>
            <a:r>
              <a:rPr lang="es-ES" b="1" dirty="0" err="1"/>
              <a:t>How</a:t>
            </a:r>
            <a:r>
              <a:rPr lang="es-ES" b="1" dirty="0"/>
              <a:t> </a:t>
            </a:r>
            <a:r>
              <a:rPr lang="es-ES" b="1" dirty="0" err="1"/>
              <a:t>Much</a:t>
            </a:r>
            <a:r>
              <a:rPr lang="es-ES" b="1" dirty="0"/>
              <a:t> Do </a:t>
            </a:r>
            <a:r>
              <a:rPr lang="es-ES" b="1" dirty="0" err="1"/>
              <a:t>Taxes</a:t>
            </a:r>
            <a:r>
              <a:rPr lang="es-ES" b="1" dirty="0"/>
              <a:t> </a:t>
            </a:r>
            <a:r>
              <a:rPr lang="es-ES" b="1" dirty="0" err="1"/>
              <a:t>Cost</a:t>
            </a:r>
            <a:r>
              <a:rPr lang="es-ES" b="1" dirty="0"/>
              <a:t>?</a:t>
            </a:r>
            <a:endParaRPr lang="en-US" sz="4000" dirty="0"/>
          </a:p>
        </p:txBody>
      </p:sp>
      <p:sp>
        <p:nvSpPr>
          <p:cNvPr id="3" name="Content Placeholder 2"/>
          <p:cNvSpPr>
            <a:spLocks noGrp="1"/>
          </p:cNvSpPr>
          <p:nvPr>
            <p:ph idx="1"/>
          </p:nvPr>
        </p:nvSpPr>
        <p:spPr>
          <a:xfrm>
            <a:off x="304800" y="1447800"/>
            <a:ext cx="8534400" cy="4953000"/>
          </a:xfrm>
        </p:spPr>
        <p:txBody>
          <a:bodyPr rtlCol="0">
            <a:normAutofit fontScale="85000" lnSpcReduction="10000"/>
          </a:bodyPr>
          <a:lstStyle/>
          <a:p>
            <a:pPr>
              <a:buNone/>
            </a:pPr>
            <a:r>
              <a:rPr lang="en-US" i="1" dirty="0">
                <a:solidFill>
                  <a:srgbClr val="3333FF"/>
                </a:solidFill>
              </a:rPr>
              <a:t>“You’re taxed when you earn. You’re taxed when you spend. You’re taxed when you save. You’re taxed when you die.“</a:t>
            </a:r>
          </a:p>
          <a:p>
            <a:pPr algn="r">
              <a:buNone/>
            </a:pPr>
            <a:r>
              <a:rPr lang="en-US" dirty="0">
                <a:solidFill>
                  <a:srgbClr val="3333FF"/>
                </a:solidFill>
              </a:rPr>
              <a:t>― Robert </a:t>
            </a:r>
            <a:r>
              <a:rPr lang="en-US" dirty="0" err="1">
                <a:solidFill>
                  <a:srgbClr val="3333FF"/>
                </a:solidFill>
              </a:rPr>
              <a:t>Kiyosaki</a:t>
            </a:r>
            <a:endParaRPr lang="en-US" dirty="0">
              <a:solidFill>
                <a:srgbClr val="3333FF"/>
              </a:solidFill>
            </a:endParaRPr>
          </a:p>
          <a:p>
            <a:pPr lvl="0"/>
            <a:r>
              <a:rPr lang="en-US" dirty="0"/>
              <a:t>Income Tax – 15-40%</a:t>
            </a:r>
          </a:p>
          <a:p>
            <a:pPr lvl="0"/>
            <a:r>
              <a:rPr lang="en-US" dirty="0"/>
              <a:t>Social Security Tax – 15%</a:t>
            </a:r>
          </a:p>
          <a:p>
            <a:pPr lvl="0"/>
            <a:r>
              <a:rPr lang="en-US" dirty="0"/>
              <a:t>Sales Tax – 5-10%</a:t>
            </a:r>
          </a:p>
          <a:p>
            <a:pPr lvl="0"/>
            <a:r>
              <a:rPr lang="en-US" dirty="0"/>
              <a:t>Property Tax – 1-3%</a:t>
            </a:r>
          </a:p>
          <a:p>
            <a:pPr lvl="0"/>
            <a:r>
              <a:rPr lang="en-US" dirty="0"/>
              <a:t>Inheritance Tax – 55% Over $1 </a:t>
            </a:r>
            <a:r>
              <a:rPr lang="en-US" dirty="0" err="1"/>
              <a:t>millon</a:t>
            </a:r>
            <a:endParaRPr lang="en-US" dirty="0"/>
          </a:p>
          <a:p>
            <a:pPr lvl="0"/>
            <a:r>
              <a:rPr lang="en-US" dirty="0"/>
              <a:t>Intangibles Tax</a:t>
            </a:r>
          </a:p>
          <a:p>
            <a:pPr lvl="0"/>
            <a:r>
              <a:rPr lang="en-US" dirty="0"/>
              <a:t>Use Tax</a:t>
            </a:r>
          </a:p>
          <a:p>
            <a:r>
              <a:rPr lang="en-US" dirty="0"/>
              <a:t>Gift Tax</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1D7D66F6-75F9-40E7-93DD-C89AF341C0B9}" type="slidenum">
              <a:rPr lang="en-US"/>
              <a:pPr>
                <a:defRPr/>
              </a:pPr>
              <a:t>5</a:t>
            </a:fld>
            <a:endParaRPr lang="en-US" dirty="0"/>
          </a:p>
        </p:txBody>
      </p:sp>
      <p:sp>
        <p:nvSpPr>
          <p:cNvPr id="10" name="Content Placeholder 2"/>
          <p:cNvSpPr txBox="1">
            <a:spLocks/>
          </p:cNvSpPr>
          <p:nvPr/>
        </p:nvSpPr>
        <p:spPr>
          <a:xfrm>
            <a:off x="4343400" y="5257800"/>
            <a:ext cx="4800600" cy="990600"/>
          </a:xfrm>
          <a:prstGeom prst="rect">
            <a:avLst/>
          </a:prstGeom>
        </p:spPr>
        <p:txBody>
          <a:bodyPr vert="horz" lIns="91440" tIns="45720" rIns="91440" bIns="45720" rtlCol="0">
            <a:normAutofit fontScale="92500" lnSpcReduction="20000"/>
          </a:bodyPr>
          <a:lstStyle/>
          <a:p>
            <a:pPr>
              <a:buNone/>
            </a:pPr>
            <a:r>
              <a:rPr lang="es-MX" sz="2400" i="1" dirty="0">
                <a:solidFill>
                  <a:srgbClr val="00B050"/>
                </a:solidFill>
              </a:rPr>
              <a:t>“</a:t>
            </a:r>
            <a:r>
              <a:rPr lang="es-MX" sz="2400" i="1" dirty="0" err="1">
                <a:solidFill>
                  <a:srgbClr val="00B050"/>
                </a:solidFill>
              </a:rPr>
              <a:t>You</a:t>
            </a:r>
            <a:r>
              <a:rPr lang="es-MX" sz="2400" i="1" dirty="0">
                <a:solidFill>
                  <a:srgbClr val="00B050"/>
                </a:solidFill>
              </a:rPr>
              <a:t> </a:t>
            </a:r>
            <a:r>
              <a:rPr lang="es-MX" sz="2400" i="1" dirty="0" err="1">
                <a:solidFill>
                  <a:srgbClr val="00B050"/>
                </a:solidFill>
              </a:rPr>
              <a:t>can’t</a:t>
            </a:r>
            <a:r>
              <a:rPr lang="es-MX" sz="2400" i="1" dirty="0">
                <a:solidFill>
                  <a:srgbClr val="00B050"/>
                </a:solidFill>
              </a:rPr>
              <a:t> </a:t>
            </a:r>
            <a:r>
              <a:rPr lang="es-MX" sz="2400" i="1" dirty="0" err="1">
                <a:solidFill>
                  <a:srgbClr val="00B050"/>
                </a:solidFill>
              </a:rPr>
              <a:t>make</a:t>
            </a:r>
            <a:r>
              <a:rPr lang="es-MX" sz="2400" i="1" dirty="0">
                <a:solidFill>
                  <a:srgbClr val="00B050"/>
                </a:solidFill>
              </a:rPr>
              <a:t> </a:t>
            </a:r>
            <a:r>
              <a:rPr lang="es-MX" sz="2400" i="1" dirty="0" err="1">
                <a:solidFill>
                  <a:srgbClr val="00B050"/>
                </a:solidFill>
              </a:rPr>
              <a:t>the</a:t>
            </a:r>
            <a:r>
              <a:rPr lang="es-MX" sz="2400" i="1" dirty="0">
                <a:solidFill>
                  <a:srgbClr val="00B050"/>
                </a:solidFill>
              </a:rPr>
              <a:t> </a:t>
            </a:r>
            <a:r>
              <a:rPr lang="es-MX" sz="2400" i="1" dirty="0" err="1">
                <a:solidFill>
                  <a:srgbClr val="00B050"/>
                </a:solidFill>
              </a:rPr>
              <a:t>poor</a:t>
            </a:r>
            <a:r>
              <a:rPr lang="es-MX" sz="2400" i="1" dirty="0">
                <a:solidFill>
                  <a:srgbClr val="00B050"/>
                </a:solidFill>
              </a:rPr>
              <a:t> </a:t>
            </a:r>
            <a:r>
              <a:rPr lang="es-MX" sz="2400" i="1" dirty="0" err="1">
                <a:solidFill>
                  <a:srgbClr val="00B050"/>
                </a:solidFill>
              </a:rPr>
              <a:t>rich</a:t>
            </a:r>
            <a:r>
              <a:rPr lang="es-MX" sz="2400" i="1" dirty="0">
                <a:solidFill>
                  <a:srgbClr val="00B050"/>
                </a:solidFill>
              </a:rPr>
              <a:t> </a:t>
            </a:r>
            <a:r>
              <a:rPr lang="es-MX" sz="2400" i="1" dirty="0" err="1">
                <a:solidFill>
                  <a:srgbClr val="00B050"/>
                </a:solidFill>
              </a:rPr>
              <a:t>by</a:t>
            </a:r>
            <a:r>
              <a:rPr lang="es-MX" sz="2400" i="1" dirty="0">
                <a:solidFill>
                  <a:srgbClr val="00B050"/>
                </a:solidFill>
              </a:rPr>
              <a:t> </a:t>
            </a:r>
            <a:r>
              <a:rPr lang="es-MX" sz="2400" i="1" dirty="0" err="1">
                <a:solidFill>
                  <a:srgbClr val="00B050"/>
                </a:solidFill>
              </a:rPr>
              <a:t>making</a:t>
            </a:r>
            <a:r>
              <a:rPr lang="es-MX" sz="2400" i="1" dirty="0">
                <a:solidFill>
                  <a:srgbClr val="00B050"/>
                </a:solidFill>
              </a:rPr>
              <a:t> </a:t>
            </a:r>
            <a:r>
              <a:rPr lang="es-MX" sz="2400" i="1" dirty="0" err="1">
                <a:solidFill>
                  <a:srgbClr val="00B050"/>
                </a:solidFill>
              </a:rPr>
              <a:t>the</a:t>
            </a:r>
            <a:r>
              <a:rPr lang="es-MX" sz="2400" i="1" dirty="0">
                <a:solidFill>
                  <a:srgbClr val="00B050"/>
                </a:solidFill>
              </a:rPr>
              <a:t> </a:t>
            </a:r>
            <a:r>
              <a:rPr lang="es-MX" sz="2400" i="1" dirty="0" err="1">
                <a:solidFill>
                  <a:srgbClr val="00B050"/>
                </a:solidFill>
              </a:rPr>
              <a:t>rich</a:t>
            </a:r>
            <a:r>
              <a:rPr lang="es-MX" sz="2400" i="1" dirty="0">
                <a:solidFill>
                  <a:srgbClr val="00B050"/>
                </a:solidFill>
              </a:rPr>
              <a:t> </a:t>
            </a:r>
            <a:r>
              <a:rPr lang="es-MX" sz="2400" i="1" dirty="0" err="1">
                <a:solidFill>
                  <a:srgbClr val="00B050"/>
                </a:solidFill>
              </a:rPr>
              <a:t>poor</a:t>
            </a:r>
            <a:r>
              <a:rPr lang="es-MX" sz="2400" i="1" dirty="0">
                <a:solidFill>
                  <a:srgbClr val="00B050"/>
                </a:solidFill>
              </a:rPr>
              <a:t>.”</a:t>
            </a:r>
          </a:p>
          <a:p>
            <a:pPr algn="r">
              <a:buNone/>
            </a:pPr>
            <a:r>
              <a:rPr lang="en-US" sz="2400" dirty="0">
                <a:solidFill>
                  <a:srgbClr val="00B050"/>
                </a:solidFill>
              </a:rPr>
              <a:t>― Abraham Lincoln</a:t>
            </a:r>
          </a:p>
        </p:txBody>
      </p:sp>
      <p:pic>
        <p:nvPicPr>
          <p:cNvPr id="9" name="Picture 8" descr="tax.jpg"/>
          <p:cNvPicPr>
            <a:picLocks noChangeAspect="1"/>
          </p:cNvPicPr>
          <p:nvPr/>
        </p:nvPicPr>
        <p:blipFill>
          <a:blip r:embed="rId2" cstate="print"/>
          <a:stretch>
            <a:fillRect/>
          </a:stretch>
        </p:blipFill>
        <p:spPr>
          <a:xfrm>
            <a:off x="6052695" y="2743200"/>
            <a:ext cx="2862705" cy="1905000"/>
          </a:xfrm>
          <a:prstGeom prst="rect">
            <a:avLst/>
          </a:prstGeom>
        </p:spPr>
      </p:pic>
      <p:pic>
        <p:nvPicPr>
          <p:cNvPr id="11" name="Picture 10" descr="Financial Freedom Seminar logo.PNG"/>
          <p:cNvPicPr>
            <a:picLocks noChangeAspect="1"/>
          </p:cNvPicPr>
          <p:nvPr/>
        </p:nvPicPr>
        <p:blipFill>
          <a:blip r:embed="rId3" cstate="print"/>
          <a:stretch>
            <a:fillRect/>
          </a:stretch>
        </p:blipFill>
        <p:spPr>
          <a:xfrm>
            <a:off x="0" y="0"/>
            <a:ext cx="1524002" cy="792754"/>
          </a:xfrm>
          <a:prstGeom prst="rect">
            <a:avLst/>
          </a:prstGeom>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rtlCol="0">
            <a:normAutofit/>
          </a:bodyPr>
          <a:lstStyle/>
          <a:p>
            <a:pPr fontAlgn="auto">
              <a:spcAft>
                <a:spcPts val="0"/>
              </a:spcAft>
              <a:defRPr/>
            </a:pPr>
            <a:r>
              <a:rPr lang="es-ES" b="1" dirty="0" err="1"/>
              <a:t>Give</a:t>
            </a:r>
            <a:r>
              <a:rPr lang="es-ES" b="1" dirty="0"/>
              <a:t> </a:t>
            </a:r>
            <a:r>
              <a:rPr lang="es-ES" b="1" dirty="0" err="1"/>
              <a:t>to</a:t>
            </a:r>
            <a:r>
              <a:rPr lang="es-ES" b="1" dirty="0"/>
              <a:t> </a:t>
            </a:r>
            <a:r>
              <a:rPr lang="es-ES" b="1" dirty="0" err="1"/>
              <a:t>Ceaser</a:t>
            </a:r>
            <a:r>
              <a:rPr lang="es-ES" b="1" dirty="0"/>
              <a:t> </a:t>
            </a:r>
            <a:r>
              <a:rPr lang="es-ES" b="1" dirty="0" err="1"/>
              <a:t>That</a:t>
            </a:r>
            <a:r>
              <a:rPr lang="es-ES" b="1" dirty="0"/>
              <a:t> </a:t>
            </a:r>
            <a:r>
              <a:rPr lang="es-ES" b="1" dirty="0" err="1"/>
              <a:t>Which</a:t>
            </a:r>
            <a:r>
              <a:rPr lang="es-ES" b="1" dirty="0"/>
              <a:t> </a:t>
            </a:r>
            <a:r>
              <a:rPr lang="es-ES" b="1" dirty="0" err="1"/>
              <a:t>is</a:t>
            </a:r>
            <a:r>
              <a:rPr lang="es-ES" b="1" dirty="0"/>
              <a:t> </a:t>
            </a:r>
            <a:r>
              <a:rPr lang="es-ES" b="1" dirty="0" err="1"/>
              <a:t>Ceaser’s</a:t>
            </a:r>
            <a:endParaRPr lang="en-US" sz="4000" dirty="0"/>
          </a:p>
        </p:txBody>
      </p:sp>
      <p:sp>
        <p:nvSpPr>
          <p:cNvPr id="3" name="Content Placeholder 2"/>
          <p:cNvSpPr>
            <a:spLocks noGrp="1"/>
          </p:cNvSpPr>
          <p:nvPr>
            <p:ph idx="1"/>
          </p:nvPr>
        </p:nvSpPr>
        <p:spPr>
          <a:xfrm>
            <a:off x="304800" y="1447800"/>
            <a:ext cx="8305800" cy="2514600"/>
          </a:xfrm>
        </p:spPr>
        <p:txBody>
          <a:bodyPr rtlCol="0">
            <a:normAutofit fontScale="85000" lnSpcReduction="20000"/>
          </a:bodyPr>
          <a:lstStyle/>
          <a:p>
            <a:r>
              <a:rPr lang="es-MX" i="1" dirty="0">
                <a:solidFill>
                  <a:srgbClr val="3333FF"/>
                </a:solidFill>
              </a:rPr>
              <a:t>"</a:t>
            </a:r>
            <a:r>
              <a:rPr lang="en-US" i="1" dirty="0">
                <a:solidFill>
                  <a:srgbClr val="3333FF"/>
                </a:solidFill>
              </a:rPr>
              <a:t> A fair tax on income and assets is good. Good for the nation and what is good for the nation is good for its people.</a:t>
            </a:r>
            <a:r>
              <a:rPr lang="es-ES" i="1" dirty="0">
                <a:solidFill>
                  <a:srgbClr val="3333FF"/>
                </a:solidFill>
              </a:rPr>
              <a:t> </a:t>
            </a:r>
            <a:endParaRPr lang="en-US" dirty="0">
              <a:solidFill>
                <a:srgbClr val="3333FF"/>
              </a:solidFill>
            </a:endParaRPr>
          </a:p>
          <a:p>
            <a:r>
              <a:rPr lang="en-US" i="1" dirty="0">
                <a:solidFill>
                  <a:srgbClr val="3333FF"/>
                </a:solidFill>
              </a:rPr>
              <a:t>Fair taxes are good, because thanks to them, a government like the United States can maintain the military power to protect life, liberty and the property of its people</a:t>
            </a:r>
            <a:r>
              <a:rPr lang="es-ES" i="1" dirty="0">
                <a:solidFill>
                  <a:srgbClr val="3333FF"/>
                </a:solidFill>
              </a:rPr>
              <a:t>.”</a:t>
            </a:r>
            <a:r>
              <a:rPr lang="en-US" dirty="0">
                <a:solidFill>
                  <a:srgbClr val="3333FF"/>
                </a:solidFill>
              </a:rPr>
              <a:t>― </a:t>
            </a:r>
            <a:r>
              <a:rPr lang="es-MX" dirty="0">
                <a:solidFill>
                  <a:srgbClr val="3333FF"/>
                </a:solidFill>
              </a:rPr>
              <a:t>W. </a:t>
            </a:r>
            <a:r>
              <a:rPr lang="es-MX" dirty="0" err="1">
                <a:solidFill>
                  <a:srgbClr val="3333FF"/>
                </a:solidFill>
              </a:rPr>
              <a:t>Clement</a:t>
            </a:r>
            <a:r>
              <a:rPr lang="es-MX" dirty="0">
                <a:solidFill>
                  <a:srgbClr val="3333FF"/>
                </a:solidFill>
              </a:rPr>
              <a:t> Stone</a:t>
            </a:r>
            <a:endParaRPr lang="en-US" dirty="0">
              <a:solidFill>
                <a:srgbClr val="3333FF"/>
              </a:solidFill>
            </a:endParaRP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1D7D66F6-75F9-40E7-93DD-C89AF341C0B9}" type="slidenum">
              <a:rPr lang="en-US"/>
              <a:pPr>
                <a:defRPr/>
              </a:pPr>
              <a:t>6</a:t>
            </a:fld>
            <a:endParaRPr lang="en-US" dirty="0"/>
          </a:p>
        </p:txBody>
      </p:sp>
      <p:sp>
        <p:nvSpPr>
          <p:cNvPr id="6" name="Content Placeholder 2"/>
          <p:cNvSpPr txBox="1">
            <a:spLocks/>
          </p:cNvSpPr>
          <p:nvPr/>
        </p:nvSpPr>
        <p:spPr>
          <a:xfrm>
            <a:off x="609600" y="4191000"/>
            <a:ext cx="4800600" cy="2209800"/>
          </a:xfrm>
          <a:prstGeom prst="rect">
            <a:avLst/>
          </a:prstGeom>
        </p:spPr>
        <p:txBody>
          <a:bodyPr vert="horz" lIns="91440" tIns="45720" rIns="91440" bIns="45720" rtlCol="0">
            <a:normAutofit fontScale="92500" lnSpcReduction="10000"/>
          </a:bodyPr>
          <a:lstStyle/>
          <a:p>
            <a:pPr>
              <a:buNone/>
            </a:pPr>
            <a:r>
              <a:rPr lang="es-MX" sz="2400" i="1" dirty="0">
                <a:solidFill>
                  <a:srgbClr val="00B050"/>
                </a:solidFill>
              </a:rPr>
              <a:t>"</a:t>
            </a:r>
            <a:r>
              <a:rPr lang="en-US" sz="2400" dirty="0">
                <a:solidFill>
                  <a:srgbClr val="00B050"/>
                </a:solidFill>
              </a:rPr>
              <a:t>For because of this you also pay taxes, for they are God’s ministers attending continually to this very thing. </a:t>
            </a:r>
            <a:r>
              <a:rPr lang="en-US" sz="2400" b="1" baseline="30000" dirty="0">
                <a:solidFill>
                  <a:srgbClr val="00B050"/>
                </a:solidFill>
              </a:rPr>
              <a:t> </a:t>
            </a:r>
            <a:r>
              <a:rPr lang="en-US" sz="2400" dirty="0">
                <a:solidFill>
                  <a:srgbClr val="00B050"/>
                </a:solidFill>
              </a:rPr>
              <a:t>Render therefore to all their due: taxes to whom taxes are due</a:t>
            </a:r>
            <a:r>
              <a:rPr lang="en-US" sz="2400" i="1" dirty="0">
                <a:solidFill>
                  <a:srgbClr val="00B050"/>
                </a:solidFill>
              </a:rPr>
              <a:t>,</a:t>
            </a:r>
            <a:r>
              <a:rPr lang="en-US" sz="2400" dirty="0">
                <a:solidFill>
                  <a:srgbClr val="00B050"/>
                </a:solidFill>
              </a:rPr>
              <a:t> customs to whom customs, fear to whom fear, honor to whom honor</a:t>
            </a:r>
            <a:r>
              <a:rPr lang="es-MX" sz="2400" i="1" dirty="0">
                <a:solidFill>
                  <a:srgbClr val="00B050"/>
                </a:solidFill>
              </a:rPr>
              <a:t>.” </a:t>
            </a:r>
            <a:r>
              <a:rPr lang="en-US" sz="2400" dirty="0">
                <a:solidFill>
                  <a:srgbClr val="00B050"/>
                </a:solidFill>
              </a:rPr>
              <a:t>― </a:t>
            </a:r>
            <a:r>
              <a:rPr lang="es-MX" sz="2400" i="1" dirty="0" err="1">
                <a:solidFill>
                  <a:srgbClr val="00B050"/>
                </a:solidFill>
              </a:rPr>
              <a:t>Romans</a:t>
            </a:r>
            <a:r>
              <a:rPr lang="es-MX" sz="2400" i="1" dirty="0">
                <a:solidFill>
                  <a:srgbClr val="00B050"/>
                </a:solidFill>
              </a:rPr>
              <a:t> 13:6-7</a:t>
            </a:r>
            <a:endParaRPr lang="en-US" sz="2400" dirty="0">
              <a:solidFill>
                <a:srgbClr val="00B050"/>
              </a:solidFill>
            </a:endParaRPr>
          </a:p>
        </p:txBody>
      </p:sp>
      <p:pic>
        <p:nvPicPr>
          <p:cNvPr id="9" name="Picture 8" descr="tax.jpg"/>
          <p:cNvPicPr>
            <a:picLocks noChangeAspect="1"/>
          </p:cNvPicPr>
          <p:nvPr/>
        </p:nvPicPr>
        <p:blipFill>
          <a:blip r:embed="rId2" cstate="print"/>
          <a:stretch>
            <a:fillRect/>
          </a:stretch>
        </p:blipFill>
        <p:spPr>
          <a:xfrm>
            <a:off x="5791200" y="4495800"/>
            <a:ext cx="2619375" cy="1743075"/>
          </a:xfrm>
          <a:prstGeom prst="rect">
            <a:avLst/>
          </a:prstGeom>
        </p:spPr>
      </p:pic>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p:spPr>
        <p:txBody>
          <a:bodyPr rtlCol="0">
            <a:normAutofit/>
          </a:bodyPr>
          <a:lstStyle/>
          <a:p>
            <a:pPr fontAlgn="auto">
              <a:spcAft>
                <a:spcPts val="0"/>
              </a:spcAft>
              <a:defRPr/>
            </a:pPr>
            <a:r>
              <a:rPr lang="es-ES" b="1" dirty="0" err="1"/>
              <a:t>Income</a:t>
            </a:r>
            <a:r>
              <a:rPr lang="es-ES" b="1" dirty="0"/>
              <a:t> </a:t>
            </a:r>
            <a:r>
              <a:rPr lang="es-ES" b="1" dirty="0" err="1"/>
              <a:t>Taxes</a:t>
            </a:r>
            <a:r>
              <a:rPr lang="es-ES" b="1" dirty="0"/>
              <a:t>: Social </a:t>
            </a:r>
            <a:r>
              <a:rPr lang="es-ES" b="1" dirty="0" err="1"/>
              <a:t>justice</a:t>
            </a:r>
            <a:r>
              <a:rPr lang="es-ES" b="1" dirty="0"/>
              <a:t>? </a:t>
            </a:r>
            <a:r>
              <a:rPr lang="es-ES" b="1" dirty="0" err="1"/>
              <a:t>Or</a:t>
            </a:r>
            <a:r>
              <a:rPr lang="es-ES" b="1" dirty="0"/>
              <a:t> </a:t>
            </a:r>
            <a:r>
              <a:rPr lang="es-ES" b="1" dirty="0" err="1"/>
              <a:t>Envy</a:t>
            </a:r>
            <a:r>
              <a:rPr lang="es-ES" b="1" dirty="0"/>
              <a:t>?</a:t>
            </a:r>
            <a:endParaRPr lang="en-US" sz="4000" dirty="0"/>
          </a:p>
        </p:txBody>
      </p:sp>
      <p:sp>
        <p:nvSpPr>
          <p:cNvPr id="3" name="Content Placeholder 2"/>
          <p:cNvSpPr>
            <a:spLocks noGrp="1"/>
          </p:cNvSpPr>
          <p:nvPr>
            <p:ph idx="1"/>
          </p:nvPr>
        </p:nvSpPr>
        <p:spPr>
          <a:xfrm>
            <a:off x="304800" y="1447800"/>
            <a:ext cx="8458200" cy="2895600"/>
          </a:xfrm>
        </p:spPr>
        <p:txBody>
          <a:bodyPr rtlCol="0">
            <a:normAutofit fontScale="55000" lnSpcReduction="20000"/>
          </a:bodyPr>
          <a:lstStyle/>
          <a:p>
            <a:pPr marL="0" indent="0">
              <a:buNone/>
            </a:pPr>
            <a:r>
              <a:rPr lang="en-US" i="1" dirty="0">
                <a:solidFill>
                  <a:srgbClr val="00B050"/>
                </a:solidFill>
              </a:rPr>
              <a:t>“</a:t>
            </a:r>
            <a:r>
              <a:rPr lang="en-US" b="1" baseline="30000" dirty="0">
                <a:solidFill>
                  <a:srgbClr val="00B050"/>
                </a:solidFill>
              </a:rPr>
              <a:t> </a:t>
            </a:r>
            <a:r>
              <a:rPr lang="en-US" dirty="0">
                <a:solidFill>
                  <a:srgbClr val="00B050"/>
                </a:solidFill>
              </a:rPr>
              <a:t>And he said, “This will be the behavior of the king who will reign over you: He will take your sons and appoint </a:t>
            </a:r>
            <a:r>
              <a:rPr lang="en-US" i="1" dirty="0">
                <a:solidFill>
                  <a:srgbClr val="00B050"/>
                </a:solidFill>
              </a:rPr>
              <a:t>them</a:t>
            </a:r>
            <a:r>
              <a:rPr lang="en-US" dirty="0">
                <a:solidFill>
                  <a:srgbClr val="00B050"/>
                </a:solidFill>
              </a:rPr>
              <a:t> for his own chariots and </a:t>
            </a:r>
            <a:r>
              <a:rPr lang="en-US" i="1" dirty="0">
                <a:solidFill>
                  <a:srgbClr val="00B050"/>
                </a:solidFill>
              </a:rPr>
              <a:t>to be</a:t>
            </a:r>
            <a:r>
              <a:rPr lang="en-US" dirty="0">
                <a:solidFill>
                  <a:srgbClr val="00B050"/>
                </a:solidFill>
              </a:rPr>
              <a:t> his horsemen, and </a:t>
            </a:r>
            <a:r>
              <a:rPr lang="en-US" i="1" dirty="0">
                <a:solidFill>
                  <a:srgbClr val="00B050"/>
                </a:solidFill>
              </a:rPr>
              <a:t>some</a:t>
            </a:r>
            <a:r>
              <a:rPr lang="en-US" dirty="0">
                <a:solidFill>
                  <a:srgbClr val="00B050"/>
                </a:solidFill>
              </a:rPr>
              <a:t> will run before his chariots. </a:t>
            </a:r>
            <a:r>
              <a:rPr lang="en-US" b="1" baseline="30000" dirty="0">
                <a:solidFill>
                  <a:srgbClr val="00B050"/>
                </a:solidFill>
              </a:rPr>
              <a:t> </a:t>
            </a:r>
            <a:r>
              <a:rPr lang="en-US" dirty="0">
                <a:solidFill>
                  <a:srgbClr val="00B050"/>
                </a:solidFill>
              </a:rPr>
              <a:t>He will appoint captains over his thousands and captains over his fifties, </a:t>
            </a:r>
            <a:r>
              <a:rPr lang="en-US" i="1" dirty="0">
                <a:solidFill>
                  <a:srgbClr val="00B050"/>
                </a:solidFill>
              </a:rPr>
              <a:t>will set some </a:t>
            </a:r>
            <a:r>
              <a:rPr lang="en-US" dirty="0">
                <a:solidFill>
                  <a:srgbClr val="00B050"/>
                </a:solidFill>
              </a:rPr>
              <a:t>to plow his ground and reap his harvest, and </a:t>
            </a:r>
            <a:r>
              <a:rPr lang="en-US" i="1" dirty="0">
                <a:solidFill>
                  <a:srgbClr val="00B050"/>
                </a:solidFill>
              </a:rPr>
              <a:t>some</a:t>
            </a:r>
            <a:r>
              <a:rPr lang="en-US" dirty="0">
                <a:solidFill>
                  <a:srgbClr val="00B050"/>
                </a:solidFill>
              </a:rPr>
              <a:t> to make his weapons of war and equipment for his chariots. </a:t>
            </a:r>
            <a:r>
              <a:rPr lang="en-US" b="1" baseline="30000" dirty="0">
                <a:solidFill>
                  <a:srgbClr val="00B050"/>
                </a:solidFill>
              </a:rPr>
              <a:t> </a:t>
            </a:r>
            <a:r>
              <a:rPr lang="en-US" dirty="0">
                <a:solidFill>
                  <a:srgbClr val="00B050"/>
                </a:solidFill>
              </a:rPr>
              <a:t>He will take your daughters </a:t>
            </a:r>
            <a:r>
              <a:rPr lang="en-US" i="1" dirty="0">
                <a:solidFill>
                  <a:srgbClr val="00B050"/>
                </a:solidFill>
              </a:rPr>
              <a:t>to be</a:t>
            </a:r>
            <a:r>
              <a:rPr lang="en-US" dirty="0">
                <a:solidFill>
                  <a:srgbClr val="00B050"/>
                </a:solidFill>
              </a:rPr>
              <a:t> perfumers, cooks, and bakers. </a:t>
            </a:r>
            <a:r>
              <a:rPr lang="en-US" b="1" baseline="30000" dirty="0">
                <a:solidFill>
                  <a:srgbClr val="00B050"/>
                </a:solidFill>
              </a:rPr>
              <a:t> </a:t>
            </a:r>
            <a:r>
              <a:rPr lang="en-US" dirty="0">
                <a:solidFill>
                  <a:srgbClr val="00B050"/>
                </a:solidFill>
              </a:rPr>
              <a:t>And he will take the best of your fields, your vineyards, and your olive groves, and give </a:t>
            </a:r>
            <a:r>
              <a:rPr lang="en-US" i="1" dirty="0">
                <a:solidFill>
                  <a:srgbClr val="00B050"/>
                </a:solidFill>
              </a:rPr>
              <a:t>them</a:t>
            </a:r>
            <a:r>
              <a:rPr lang="en-US" dirty="0">
                <a:solidFill>
                  <a:srgbClr val="00B050"/>
                </a:solidFill>
              </a:rPr>
              <a:t> to his servants.</a:t>
            </a:r>
            <a:r>
              <a:rPr lang="en-US" b="1" baseline="30000" dirty="0">
                <a:solidFill>
                  <a:srgbClr val="00B050"/>
                </a:solidFill>
              </a:rPr>
              <a:t> </a:t>
            </a:r>
            <a:r>
              <a:rPr lang="en-US" b="1" dirty="0">
                <a:solidFill>
                  <a:srgbClr val="00B050"/>
                </a:solidFill>
              </a:rPr>
              <a:t> </a:t>
            </a:r>
            <a:r>
              <a:rPr lang="en-US" dirty="0">
                <a:solidFill>
                  <a:srgbClr val="00B050"/>
                </a:solidFill>
              </a:rPr>
              <a:t>He will take a tenth of your grain and your vintage, and give it to his officers and servants.</a:t>
            </a:r>
            <a:r>
              <a:rPr lang="en-US" b="1" baseline="30000" dirty="0">
                <a:solidFill>
                  <a:srgbClr val="00B050"/>
                </a:solidFill>
              </a:rPr>
              <a:t> </a:t>
            </a:r>
            <a:r>
              <a:rPr lang="en-US" b="1" dirty="0">
                <a:solidFill>
                  <a:srgbClr val="00B050"/>
                </a:solidFill>
              </a:rPr>
              <a:t> </a:t>
            </a:r>
            <a:r>
              <a:rPr lang="en-US" dirty="0">
                <a:solidFill>
                  <a:srgbClr val="00B050"/>
                </a:solidFill>
              </a:rPr>
              <a:t>And he will take your male servants, your female servants, your finest young men, and your donkeys, and put </a:t>
            </a:r>
            <a:r>
              <a:rPr lang="en-US" i="1" dirty="0">
                <a:solidFill>
                  <a:srgbClr val="00B050"/>
                </a:solidFill>
              </a:rPr>
              <a:t>them</a:t>
            </a:r>
            <a:r>
              <a:rPr lang="en-US" dirty="0">
                <a:solidFill>
                  <a:srgbClr val="00B050"/>
                </a:solidFill>
              </a:rPr>
              <a:t> to his work. </a:t>
            </a:r>
            <a:r>
              <a:rPr lang="en-US" b="1" baseline="30000" dirty="0">
                <a:solidFill>
                  <a:srgbClr val="00B050"/>
                </a:solidFill>
              </a:rPr>
              <a:t> </a:t>
            </a:r>
            <a:r>
              <a:rPr lang="en-US" dirty="0">
                <a:solidFill>
                  <a:srgbClr val="00B050"/>
                </a:solidFill>
              </a:rPr>
              <a:t>He will take a tenth of your sheep. And you will be his servants</a:t>
            </a:r>
            <a:r>
              <a:rPr lang="en-US" i="1" dirty="0">
                <a:solidFill>
                  <a:srgbClr val="00B050"/>
                </a:solidFill>
              </a:rPr>
              <a:t>.“</a:t>
            </a:r>
          </a:p>
          <a:p>
            <a:pPr algn="r">
              <a:buNone/>
            </a:pPr>
            <a:r>
              <a:rPr lang="en-US" dirty="0">
                <a:solidFill>
                  <a:srgbClr val="00B050"/>
                </a:solidFill>
              </a:rPr>
              <a:t>― </a:t>
            </a:r>
            <a:r>
              <a:rPr lang="es-MX" i="1" dirty="0">
                <a:solidFill>
                  <a:srgbClr val="00B050"/>
                </a:solidFill>
              </a:rPr>
              <a:t>1 Samuel 8:11-17</a:t>
            </a:r>
            <a:endParaRPr lang="en-US" dirty="0">
              <a:solidFill>
                <a:srgbClr val="00B050"/>
              </a:solidFill>
            </a:endParaRP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dirty="0"/>
              <a:t>© Alex Barrón 2012</a:t>
            </a:r>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1D7D66F6-75F9-40E7-93DD-C89AF341C0B9}" type="slidenum">
              <a:rPr lang="en-US"/>
              <a:pPr>
                <a:defRPr/>
              </a:pPr>
              <a:t>7</a:t>
            </a:fld>
            <a:endParaRPr lang="en-US" dirty="0"/>
          </a:p>
        </p:txBody>
      </p:sp>
      <p:sp>
        <p:nvSpPr>
          <p:cNvPr id="6" name="Content Placeholder 2"/>
          <p:cNvSpPr txBox="1">
            <a:spLocks/>
          </p:cNvSpPr>
          <p:nvPr/>
        </p:nvSpPr>
        <p:spPr>
          <a:xfrm>
            <a:off x="3962400" y="4191000"/>
            <a:ext cx="4724400" cy="1676400"/>
          </a:xfrm>
          <a:prstGeom prst="rect">
            <a:avLst/>
          </a:prstGeom>
        </p:spPr>
        <p:txBody>
          <a:bodyPr vert="horz" lIns="91440" tIns="45720" rIns="91440" bIns="45720" rtlCol="0">
            <a:normAutofit fontScale="85000" lnSpcReduction="20000"/>
          </a:bodyPr>
          <a:lstStyle/>
          <a:p>
            <a:pPr marL="342900" lvl="0" indent="-342900">
              <a:spcBef>
                <a:spcPct val="20000"/>
              </a:spcBef>
            </a:pPr>
            <a:r>
              <a:rPr lang="en-US" sz="2400" i="1" dirty="0">
                <a:solidFill>
                  <a:srgbClr val="3333FF"/>
                </a:solidFill>
              </a:rPr>
              <a:t>The progressive income tax where "the rich should pay more!" - Is it fair or does it reflect envy?</a:t>
            </a:r>
          </a:p>
          <a:p>
            <a:pPr marL="342900" lvl="0" indent="-342900">
              <a:spcBef>
                <a:spcPct val="20000"/>
              </a:spcBef>
            </a:pPr>
            <a:r>
              <a:rPr lang="en-US" sz="2400" i="1" dirty="0">
                <a:solidFill>
                  <a:srgbClr val="3333FF"/>
                </a:solidFill>
              </a:rPr>
              <a:t>Ironically those who demand it always fight against “discrimination" and "social justice"</a:t>
            </a:r>
            <a:endParaRPr kumimoji="0" lang="en-US" sz="2400" b="0" i="0" u="none" strike="noStrike" kern="1200" cap="none" spc="0" normalizeH="0" baseline="0" noProof="0" dirty="0">
              <a:ln>
                <a:noFill/>
              </a:ln>
              <a:solidFill>
                <a:srgbClr val="3333FF"/>
              </a:solidFill>
              <a:effectLst/>
              <a:uLnTx/>
              <a:uFillTx/>
              <a:latin typeface="+mn-lt"/>
              <a:ea typeface="+mn-ea"/>
              <a:cs typeface="+mn-cs"/>
            </a:endParaRPr>
          </a:p>
        </p:txBody>
      </p:sp>
      <p:pic>
        <p:nvPicPr>
          <p:cNvPr id="1026" name="Picture 2" descr="https://encrypted-tbn0.gstatic.com/images?q=tbn:ANd9GcQGkPtapSHmz24ld6r7IRYRBxk4iVTJC0pKBDXgi2oOUr5F6_lCFw"/>
          <p:cNvPicPr>
            <a:picLocks noChangeAspect="1" noChangeArrowheads="1"/>
          </p:cNvPicPr>
          <p:nvPr/>
        </p:nvPicPr>
        <p:blipFill>
          <a:blip r:embed="rId2" cstate="print"/>
          <a:srcRect/>
          <a:stretch>
            <a:fillRect/>
          </a:stretch>
        </p:blipFill>
        <p:spPr bwMode="auto">
          <a:xfrm>
            <a:off x="838200" y="4191000"/>
            <a:ext cx="2390775" cy="1914525"/>
          </a:xfrm>
          <a:prstGeom prst="rect">
            <a:avLst/>
          </a:prstGeom>
          <a:noFill/>
        </p:spPr>
      </p:pic>
      <p:sp>
        <p:nvSpPr>
          <p:cNvPr id="10" name="Content Placeholder 2"/>
          <p:cNvSpPr txBox="1">
            <a:spLocks/>
          </p:cNvSpPr>
          <p:nvPr/>
        </p:nvSpPr>
        <p:spPr>
          <a:xfrm>
            <a:off x="3733800" y="5943600"/>
            <a:ext cx="5410200" cy="914400"/>
          </a:xfrm>
          <a:prstGeom prst="rect">
            <a:avLst/>
          </a:prstGeom>
        </p:spPr>
        <p:txBody>
          <a:bodyPr vert="horz" lIns="91440" tIns="45720" rIns="91440" bIns="45720" rtlCol="0">
            <a:normAutofit/>
          </a:bodyPr>
          <a:lstStyle/>
          <a:p>
            <a:pPr marL="342900" lvl="0" indent="-342900">
              <a:spcBef>
                <a:spcPct val="20000"/>
              </a:spcBef>
            </a:pPr>
            <a:r>
              <a:rPr lang="en-US" sz="2000" i="1" dirty="0"/>
              <a:t>" The hardest thing in the world to understand is the income tax.” </a:t>
            </a:r>
            <a:r>
              <a:rPr lang="es-MX" sz="1900" dirty="0"/>
              <a:t>― Albert Einstein</a:t>
            </a:r>
            <a:endParaRPr kumimoji="0" lang="en-US" sz="1900" b="0" i="0" u="none" strike="noStrike" kern="1200" cap="none" spc="0" normalizeH="0" baseline="0" noProof="0" dirty="0">
              <a:ln>
                <a:noFill/>
              </a:ln>
              <a:solidFill>
                <a:srgbClr val="3333FF"/>
              </a:solidFill>
              <a:effectLst/>
              <a:uLnTx/>
              <a:uFillTx/>
              <a:latin typeface="+mn-lt"/>
              <a:ea typeface="+mn-ea"/>
              <a:cs typeface="+mn-cs"/>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a:bodyPr>
          <a:lstStyle/>
          <a:p>
            <a:r>
              <a:rPr lang="es-ES" b="1" dirty="0"/>
              <a:t>Personal vs. </a:t>
            </a:r>
            <a:r>
              <a:rPr lang="es-ES" b="1" dirty="0" err="1"/>
              <a:t>Corporate</a:t>
            </a:r>
            <a:r>
              <a:rPr lang="es-ES" b="1" dirty="0"/>
              <a:t> </a:t>
            </a:r>
            <a:r>
              <a:rPr lang="es-ES" b="1" dirty="0" err="1"/>
              <a:t>Income</a:t>
            </a:r>
            <a:r>
              <a:rPr lang="es-ES" b="1" dirty="0"/>
              <a:t> </a:t>
            </a:r>
            <a:r>
              <a:rPr lang="es-ES" b="1" dirty="0" err="1"/>
              <a:t>Tax</a:t>
            </a:r>
            <a:endParaRPr lang="en-US" dirty="0"/>
          </a:p>
        </p:txBody>
      </p:sp>
      <p:sp>
        <p:nvSpPr>
          <p:cNvPr id="3" name="Text Placeholder 2"/>
          <p:cNvSpPr>
            <a:spLocks noGrp="1"/>
          </p:cNvSpPr>
          <p:nvPr>
            <p:ph type="body" idx="1"/>
          </p:nvPr>
        </p:nvSpPr>
        <p:spPr>
          <a:xfrm>
            <a:off x="457200" y="1828800"/>
            <a:ext cx="4040188" cy="639762"/>
          </a:xfrm>
        </p:spPr>
        <p:txBody>
          <a:bodyPr/>
          <a:lstStyle/>
          <a:p>
            <a:r>
              <a:rPr lang="en-US" u="sng" dirty="0"/>
              <a:t>People with Corporations</a:t>
            </a:r>
          </a:p>
        </p:txBody>
      </p:sp>
      <p:sp>
        <p:nvSpPr>
          <p:cNvPr id="4" name="Content Placeholder 3"/>
          <p:cNvSpPr>
            <a:spLocks noGrp="1"/>
          </p:cNvSpPr>
          <p:nvPr>
            <p:ph sz="half" idx="2"/>
          </p:nvPr>
        </p:nvSpPr>
        <p:spPr>
          <a:xfrm>
            <a:off x="457200" y="2514599"/>
            <a:ext cx="4040188" cy="3611563"/>
          </a:xfrm>
        </p:spPr>
        <p:txBody>
          <a:bodyPr/>
          <a:lstStyle/>
          <a:p>
            <a:r>
              <a:rPr lang="es-MX" dirty="0"/>
              <a:t>1.  </a:t>
            </a:r>
            <a:r>
              <a:rPr lang="es-MX" dirty="0" err="1"/>
              <a:t>Earn</a:t>
            </a:r>
            <a:endParaRPr lang="en-US" dirty="0"/>
          </a:p>
          <a:p>
            <a:r>
              <a:rPr lang="es-MX" dirty="0"/>
              <a:t>2.  </a:t>
            </a:r>
            <a:r>
              <a:rPr lang="es-MX" dirty="0" err="1"/>
              <a:t>Spend</a:t>
            </a:r>
            <a:endParaRPr lang="en-US" dirty="0"/>
          </a:p>
          <a:p>
            <a:r>
              <a:rPr lang="es-MX" dirty="0"/>
              <a:t>3.  </a:t>
            </a:r>
            <a:r>
              <a:rPr lang="es-MX" dirty="0" err="1"/>
              <a:t>Pay</a:t>
            </a:r>
            <a:r>
              <a:rPr lang="es-MX" dirty="0"/>
              <a:t> </a:t>
            </a:r>
            <a:r>
              <a:rPr lang="es-MX" dirty="0" err="1"/>
              <a:t>Taxes</a:t>
            </a:r>
            <a:endParaRPr lang="en-US" dirty="0"/>
          </a:p>
          <a:p>
            <a:pPr>
              <a:buNone/>
            </a:pPr>
            <a:endParaRPr lang="en-US" dirty="0"/>
          </a:p>
        </p:txBody>
      </p:sp>
      <p:sp>
        <p:nvSpPr>
          <p:cNvPr id="5" name="Text Placeholder 4"/>
          <p:cNvSpPr>
            <a:spLocks noGrp="1"/>
          </p:cNvSpPr>
          <p:nvPr>
            <p:ph type="body" sz="quarter" idx="3"/>
          </p:nvPr>
        </p:nvSpPr>
        <p:spPr>
          <a:xfrm>
            <a:off x="4648200" y="1676400"/>
            <a:ext cx="4041775" cy="792162"/>
          </a:xfrm>
        </p:spPr>
        <p:txBody>
          <a:bodyPr>
            <a:noAutofit/>
          </a:bodyPr>
          <a:lstStyle/>
          <a:p>
            <a:r>
              <a:rPr lang="es-MX" u="sng" dirty="0" err="1"/>
              <a:t>People</a:t>
            </a:r>
            <a:r>
              <a:rPr lang="es-MX" u="sng" dirty="0"/>
              <a:t> </a:t>
            </a:r>
            <a:r>
              <a:rPr lang="es-MX" u="sng" dirty="0" err="1"/>
              <a:t>who</a:t>
            </a:r>
            <a:r>
              <a:rPr lang="es-MX" u="sng" dirty="0"/>
              <a:t> </a:t>
            </a:r>
            <a:r>
              <a:rPr lang="es-MX" u="sng" dirty="0" err="1"/>
              <a:t>Work</a:t>
            </a:r>
            <a:r>
              <a:rPr lang="es-MX" u="sng" dirty="0"/>
              <a:t> </a:t>
            </a:r>
            <a:r>
              <a:rPr lang="es-MX" u="sng" dirty="0" err="1"/>
              <a:t>for</a:t>
            </a:r>
            <a:r>
              <a:rPr lang="es-MX" u="sng" dirty="0"/>
              <a:t> </a:t>
            </a:r>
            <a:r>
              <a:rPr lang="es-MX" u="sng" dirty="0" err="1"/>
              <a:t>Corporations</a:t>
            </a:r>
            <a:endParaRPr lang="en-US" u="sng" dirty="0"/>
          </a:p>
        </p:txBody>
      </p:sp>
      <p:sp>
        <p:nvSpPr>
          <p:cNvPr id="6" name="Content Placeholder 5"/>
          <p:cNvSpPr>
            <a:spLocks noGrp="1"/>
          </p:cNvSpPr>
          <p:nvPr>
            <p:ph sz="quarter" idx="4"/>
          </p:nvPr>
        </p:nvSpPr>
        <p:spPr>
          <a:xfrm>
            <a:off x="4645025" y="2514599"/>
            <a:ext cx="4041775" cy="3611563"/>
          </a:xfrm>
        </p:spPr>
        <p:txBody>
          <a:bodyPr/>
          <a:lstStyle/>
          <a:p>
            <a:r>
              <a:rPr lang="es-MX" dirty="0"/>
              <a:t>1.  </a:t>
            </a:r>
            <a:r>
              <a:rPr lang="es-MX" dirty="0" err="1"/>
              <a:t>Earn</a:t>
            </a:r>
            <a:endParaRPr lang="en-US" dirty="0"/>
          </a:p>
          <a:p>
            <a:r>
              <a:rPr lang="es-MX" dirty="0"/>
              <a:t>2.  </a:t>
            </a:r>
            <a:r>
              <a:rPr lang="es-MX" dirty="0" err="1"/>
              <a:t>Pay</a:t>
            </a:r>
            <a:r>
              <a:rPr lang="es-MX" dirty="0"/>
              <a:t> </a:t>
            </a:r>
            <a:r>
              <a:rPr lang="es-MX" dirty="0" err="1"/>
              <a:t>Taxes</a:t>
            </a:r>
            <a:endParaRPr lang="en-US" dirty="0"/>
          </a:p>
          <a:p>
            <a:r>
              <a:rPr lang="es-MX" dirty="0"/>
              <a:t>3.  </a:t>
            </a:r>
            <a:r>
              <a:rPr lang="es-MX" dirty="0" err="1"/>
              <a:t>Spend</a:t>
            </a:r>
            <a:endParaRPr lang="en-US" dirty="0"/>
          </a:p>
          <a:p>
            <a:endParaRPr lang="en-US" dirty="0"/>
          </a:p>
        </p:txBody>
      </p:sp>
      <p:sp>
        <p:nvSpPr>
          <p:cNvPr id="7" name="Content Placeholder 2"/>
          <p:cNvSpPr txBox="1">
            <a:spLocks/>
          </p:cNvSpPr>
          <p:nvPr/>
        </p:nvSpPr>
        <p:spPr>
          <a:xfrm>
            <a:off x="533400" y="4343400"/>
            <a:ext cx="8153400" cy="1524000"/>
          </a:xfrm>
          <a:prstGeom prst="rect">
            <a:avLst/>
          </a:prstGeom>
        </p:spPr>
        <p:txBody>
          <a:bodyPr vert="horz" lIns="91440" tIns="45720" rIns="91440" bIns="45720" rtlCol="0">
            <a:normAutofit lnSpcReduction="10000"/>
          </a:bodyPr>
          <a:lstStyle/>
          <a:p>
            <a:pPr marL="342900" lvl="0" indent="-342900">
              <a:spcBef>
                <a:spcPct val="20000"/>
              </a:spcBef>
            </a:pPr>
            <a:r>
              <a:rPr lang="en-US" sz="2400" i="1" dirty="0">
                <a:solidFill>
                  <a:srgbClr val="3333FF"/>
                </a:solidFill>
              </a:rPr>
              <a:t>“Employees earn, get taxed, then try to live on what’s left. A corporation earns, spends all it can, then pays tax on what’s life. Its one of the greatest legal loopholes the rich use.” </a:t>
            </a:r>
          </a:p>
          <a:p>
            <a:pPr marL="342900" lvl="0" indent="-342900" algn="r">
              <a:spcBef>
                <a:spcPct val="20000"/>
              </a:spcBef>
            </a:pPr>
            <a:r>
              <a:rPr lang="es-MX" sz="2400" dirty="0">
                <a:solidFill>
                  <a:srgbClr val="3333FF"/>
                </a:solidFill>
              </a:rPr>
              <a:t>― Robert </a:t>
            </a:r>
            <a:r>
              <a:rPr lang="es-MX" sz="2400" dirty="0" err="1">
                <a:solidFill>
                  <a:srgbClr val="3333FF"/>
                </a:solidFill>
              </a:rPr>
              <a:t>Kiyosaki</a:t>
            </a:r>
            <a:endParaRPr kumimoji="0" lang="en-US" sz="2400" b="0" i="0" u="none" strike="noStrike" kern="1200" cap="none" spc="0" normalizeH="0" baseline="0" noProof="0" dirty="0">
              <a:ln>
                <a:noFill/>
              </a:ln>
              <a:solidFill>
                <a:srgbClr val="3333FF"/>
              </a:solidFill>
              <a:effectLst/>
              <a:uLnTx/>
              <a:uFillTx/>
              <a:latin typeface="+mn-lt"/>
              <a:ea typeface="+mn-ea"/>
              <a:cs typeface="+mn-cs"/>
            </a:endParaRPr>
          </a:p>
        </p:txBody>
      </p:sp>
      <p:pic>
        <p:nvPicPr>
          <p:cNvPr id="8" name="Picture 7" descr="Financial Freedom Seminar logo.PNG"/>
          <p:cNvPicPr>
            <a:picLocks noChangeAspect="1"/>
          </p:cNvPicPr>
          <p:nvPr/>
        </p:nvPicPr>
        <p:blipFill>
          <a:blip r:embed="rId2" cstate="print"/>
          <a:stretch>
            <a:fillRect/>
          </a:stretch>
        </p:blipFill>
        <p:spPr>
          <a:xfrm>
            <a:off x="0" y="0"/>
            <a:ext cx="1524002" cy="79275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609600" y="274638"/>
            <a:ext cx="8229600" cy="1143000"/>
          </a:xfrm>
        </p:spPr>
        <p:txBody>
          <a:bodyPr>
            <a:normAutofit fontScale="90000"/>
          </a:bodyPr>
          <a:lstStyle/>
          <a:p>
            <a:r>
              <a:rPr lang="en-US" b="1" dirty="0"/>
              <a:t>Thought: What Would You Do </a:t>
            </a:r>
            <a:br>
              <a:rPr lang="en-US" b="1" dirty="0"/>
            </a:br>
            <a:r>
              <a:rPr lang="en-US" b="1" dirty="0"/>
              <a:t>With $1 Million?</a:t>
            </a:r>
            <a:endParaRPr lang="en-US" dirty="0"/>
          </a:p>
        </p:txBody>
      </p:sp>
      <p:sp>
        <p:nvSpPr>
          <p:cNvPr id="3" name="Content Placeholder 2"/>
          <p:cNvSpPr>
            <a:spLocks noGrp="1"/>
          </p:cNvSpPr>
          <p:nvPr>
            <p:ph idx="1"/>
          </p:nvPr>
        </p:nvSpPr>
        <p:spPr>
          <a:xfrm>
            <a:off x="533400" y="1524000"/>
            <a:ext cx="7467600" cy="2819400"/>
          </a:xfrm>
        </p:spPr>
        <p:txBody>
          <a:bodyPr rtlCol="0">
            <a:normAutofit lnSpcReduction="10000"/>
          </a:bodyPr>
          <a:lstStyle/>
          <a:p>
            <a:pPr fontAlgn="auto">
              <a:spcAft>
                <a:spcPts val="0"/>
              </a:spcAft>
              <a:buFont typeface="Arial" pitchFamily="34" charset="0"/>
              <a:buChar char="•"/>
              <a:defRPr/>
            </a:pPr>
            <a:r>
              <a:rPr lang="en-US" dirty="0">
                <a:solidFill>
                  <a:srgbClr val="3333FF"/>
                </a:solidFill>
              </a:rPr>
              <a:t>Buy a house?</a:t>
            </a:r>
          </a:p>
          <a:p>
            <a:pPr fontAlgn="auto">
              <a:spcAft>
                <a:spcPts val="0"/>
              </a:spcAft>
              <a:buFont typeface="Arial" pitchFamily="34" charset="0"/>
              <a:buChar char="•"/>
              <a:defRPr/>
            </a:pPr>
            <a:r>
              <a:rPr lang="en-US" dirty="0">
                <a:solidFill>
                  <a:srgbClr val="3333FF"/>
                </a:solidFill>
              </a:rPr>
              <a:t>Buy a car?</a:t>
            </a:r>
          </a:p>
          <a:p>
            <a:pPr fontAlgn="auto">
              <a:spcAft>
                <a:spcPts val="0"/>
              </a:spcAft>
              <a:buFont typeface="Arial" pitchFamily="34" charset="0"/>
              <a:buChar char="•"/>
              <a:defRPr/>
            </a:pPr>
            <a:r>
              <a:rPr lang="en-US" dirty="0">
                <a:solidFill>
                  <a:srgbClr val="3333FF"/>
                </a:solidFill>
              </a:rPr>
              <a:t>Spend it having fun and eating out?</a:t>
            </a:r>
          </a:p>
          <a:p>
            <a:pPr fontAlgn="auto">
              <a:spcAft>
                <a:spcPts val="0"/>
              </a:spcAft>
              <a:buFont typeface="Arial" pitchFamily="34" charset="0"/>
              <a:buChar char="•"/>
              <a:defRPr/>
            </a:pPr>
            <a:r>
              <a:rPr lang="en-US" dirty="0">
                <a:solidFill>
                  <a:srgbClr val="3333FF"/>
                </a:solidFill>
              </a:rPr>
              <a:t>Take a vacation around the world?</a:t>
            </a:r>
          </a:p>
          <a:p>
            <a:pPr fontAlgn="auto">
              <a:spcAft>
                <a:spcPts val="0"/>
              </a:spcAft>
              <a:buFont typeface="Arial" pitchFamily="34" charset="0"/>
              <a:buChar char="•"/>
              <a:defRPr/>
            </a:pPr>
            <a:r>
              <a:rPr lang="en-US" dirty="0">
                <a:solidFill>
                  <a:srgbClr val="3333FF"/>
                </a:solidFill>
              </a:rPr>
              <a:t>Invest it to enjoy a nice retirement?</a:t>
            </a:r>
          </a:p>
        </p:txBody>
      </p:sp>
      <p:sp>
        <p:nvSpPr>
          <p:cNvPr id="7" name="Footer Placeholder 6"/>
          <p:cNvSpPr>
            <a:spLocks noGrp="1"/>
          </p:cNvSpPr>
          <p:nvPr>
            <p:ph type="ftr" sz="quarter" idx="11"/>
          </p:nvPr>
        </p:nvSpPr>
        <p:spPr>
          <a:xfrm>
            <a:off x="0" y="6492875"/>
            <a:ext cx="2895600" cy="365125"/>
          </a:xfrm>
        </p:spPr>
        <p:txBody>
          <a:bodyPr/>
          <a:lstStyle/>
          <a:p>
            <a:pPr algn="l">
              <a:defRPr/>
            </a:pPr>
            <a:r>
              <a:rPr lang="en-US"/>
              <a:t>© Alex Barrón 2012</a:t>
            </a:r>
            <a:endParaRPr lang="en-US" dirty="0"/>
          </a:p>
        </p:txBody>
      </p:sp>
      <p:sp>
        <p:nvSpPr>
          <p:cNvPr id="8" name="Slide Number Placeholder 7"/>
          <p:cNvSpPr>
            <a:spLocks noGrp="1"/>
          </p:cNvSpPr>
          <p:nvPr>
            <p:ph type="sldNum" sz="quarter" idx="12"/>
          </p:nvPr>
        </p:nvSpPr>
        <p:spPr>
          <a:xfrm>
            <a:off x="7010400" y="6492875"/>
            <a:ext cx="2133600" cy="365125"/>
          </a:xfrm>
        </p:spPr>
        <p:txBody>
          <a:bodyPr/>
          <a:lstStyle/>
          <a:p>
            <a:pPr>
              <a:defRPr/>
            </a:pPr>
            <a:fld id="{75BBF195-552F-496E-9B9E-877A16002388}" type="slidenum">
              <a:rPr lang="en-US"/>
              <a:pPr>
                <a:defRPr/>
              </a:pPr>
              <a:t>9</a:t>
            </a:fld>
            <a:endParaRPr lang="en-US"/>
          </a:p>
        </p:txBody>
      </p:sp>
      <p:sp>
        <p:nvSpPr>
          <p:cNvPr id="6151" name="Content Placeholder 2"/>
          <p:cNvSpPr txBox="1">
            <a:spLocks/>
          </p:cNvSpPr>
          <p:nvPr/>
        </p:nvSpPr>
        <p:spPr bwMode="auto">
          <a:xfrm>
            <a:off x="457200" y="4419600"/>
            <a:ext cx="8001000" cy="2438400"/>
          </a:xfrm>
          <a:prstGeom prst="rect">
            <a:avLst/>
          </a:prstGeom>
          <a:noFill/>
          <a:ln w="9525">
            <a:noFill/>
            <a:miter lim="800000"/>
            <a:headEnd/>
            <a:tailEnd/>
          </a:ln>
        </p:spPr>
        <p:txBody>
          <a:bodyPr/>
          <a:lstStyle/>
          <a:p>
            <a:pPr marL="342900" indent="-342900">
              <a:spcBef>
                <a:spcPct val="20000"/>
              </a:spcBef>
              <a:buFont typeface="Wingdings" pitchFamily="2" charset="2"/>
              <a:buChar char="Ø"/>
            </a:pPr>
            <a:r>
              <a:rPr lang="en-US" sz="3200" dirty="0">
                <a:latin typeface="Calibri" pitchFamily="34" charset="0"/>
              </a:rPr>
              <a:t>The truth is everyone is a Millionaire.</a:t>
            </a:r>
          </a:p>
          <a:p>
            <a:pPr marL="342900" indent="-342900">
              <a:spcBef>
                <a:spcPct val="20000"/>
              </a:spcBef>
              <a:buFont typeface="Wingdings" pitchFamily="2" charset="2"/>
              <a:buChar char="Ø"/>
            </a:pPr>
            <a:r>
              <a:rPr lang="en-US" sz="3200" dirty="0">
                <a:latin typeface="Calibri" pitchFamily="34" charset="0"/>
              </a:rPr>
              <a:t>Over a 40-year life, most families will earn more than $1 million – even those earning minimum wage!</a:t>
            </a:r>
          </a:p>
        </p:txBody>
      </p:sp>
      <p:pic>
        <p:nvPicPr>
          <p:cNvPr id="9" name="Picture 8" descr="Financial Freedom Seminar logo.PNG"/>
          <p:cNvPicPr>
            <a:picLocks noChangeAspect="1"/>
          </p:cNvPicPr>
          <p:nvPr/>
        </p:nvPicPr>
        <p:blipFill>
          <a:blip r:embed="rId2" cstate="print"/>
          <a:stretch>
            <a:fillRect/>
          </a:stretch>
        </p:blipFill>
        <p:spPr>
          <a:xfrm>
            <a:off x="0" y="0"/>
            <a:ext cx="1524002" cy="792754"/>
          </a:xfrm>
          <a:prstGeom prst="rect">
            <a:avLst/>
          </a:prstGeom>
        </p:spPr>
      </p:pic>
    </p:spTree>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230</TotalTime>
  <Words>1688</Words>
  <Application>Microsoft Office PowerPoint</Application>
  <PresentationFormat>On-screen Show (4:3)</PresentationFormat>
  <Paragraphs>225</Paragraphs>
  <Slides>21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Wingdings</vt:lpstr>
      <vt:lpstr>Office Theme</vt:lpstr>
      <vt:lpstr>by</vt:lpstr>
      <vt:lpstr>LESSON 9:   THE KEY TO FINANCIAL FREEDOM - MANAGING CASH FLOW</vt:lpstr>
      <vt:lpstr>Where Does All the Money Go?</vt:lpstr>
      <vt:lpstr>You are Going to Pay Taxes!</vt:lpstr>
      <vt:lpstr>¿How Much Do Taxes Cost?</vt:lpstr>
      <vt:lpstr>Give to Ceaser That Which is Ceaser’s</vt:lpstr>
      <vt:lpstr>Income Taxes: Social justice? Or Envy?</vt:lpstr>
      <vt:lpstr>Personal vs. Corporate Income Tax</vt:lpstr>
      <vt:lpstr>Thought: What Would You Do  With $1 Million?</vt:lpstr>
      <vt:lpstr>Read: Seven Cures for a Lean Purse</vt:lpstr>
      <vt:lpstr>Breakthrough Thought:  Financial Success Requires Thinking Long Term</vt:lpstr>
      <vt:lpstr>Short-Term Wants vs. Long-Term Goals</vt:lpstr>
      <vt:lpstr>What Makes the Difference?</vt:lpstr>
      <vt:lpstr>Controlling Expenses</vt:lpstr>
      <vt:lpstr>Simplified Cash Flow Statement</vt:lpstr>
      <vt:lpstr>Net Income is the Key to Financial Dreams</vt:lpstr>
      <vt:lpstr>Good Cash Flow Management</vt:lpstr>
      <vt:lpstr>Buying a Home or Car is Good,  but Paying Interest is Not</vt:lpstr>
      <vt:lpstr>Keys to a Good Purchase vs.  Common Mistakes</vt:lpstr>
      <vt:lpstr>CONCLUSION: Cash Flow Management is the Key to Financial Freedom!</vt:lpstr>
      <vt:lpstr>PowerPoint Presentation</vt:lpstr>
    </vt:vector>
  </TitlesOfParts>
  <Company>Multiple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Freedom 101 Seminar</dc:title>
  <dc:creator>abarron</dc:creator>
  <cp:lastModifiedBy>Alex Barron</cp:lastModifiedBy>
  <cp:revision>23</cp:revision>
  <dcterms:created xsi:type="dcterms:W3CDTF">2012-04-07T14:07:37Z</dcterms:created>
  <dcterms:modified xsi:type="dcterms:W3CDTF">2018-06-03T17:34:24Z</dcterms:modified>
</cp:coreProperties>
</file>