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6" r:id="rId3"/>
    <p:sldId id="297" r:id="rId4"/>
    <p:sldId id="283" r:id="rId5"/>
    <p:sldId id="298" r:id="rId6"/>
    <p:sldId id="299" r:id="rId7"/>
    <p:sldId id="301" r:id="rId8"/>
    <p:sldId id="302" r:id="rId9"/>
    <p:sldId id="300" r:id="rId10"/>
    <p:sldId id="303" r:id="rId11"/>
    <p:sldId id="304" r:id="rId12"/>
    <p:sldId id="305" r:id="rId13"/>
    <p:sldId id="307" r:id="rId14"/>
    <p:sldId id="306" r:id="rId15"/>
    <p:sldId id="308" r:id="rId16"/>
  </p:sldIdLst>
  <p:sldSz cx="9144000" cy="6858000" type="screen4x3"/>
  <p:notesSz cx="7010400" cy="9372600"/>
  <p:defaultTextStyle>
    <a:defPPr>
      <a:defRPr lang="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94660"/>
  </p:normalViewPr>
  <p:slideViewPr>
    <p:cSldViewPr>
      <p:cViewPr varScale="1">
        <p:scale>
          <a:sx n="91" d="100"/>
          <a:sy n="91" d="100"/>
        </p:scale>
        <p:origin x="102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8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91085" y="5715000"/>
            <a:ext cx="4452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Взгляд в будущее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3738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" sz="3200" b="1" dirty="0">
                <a:solidFill>
                  <a:srgbClr val="FF0000"/>
                </a:solidFill>
              </a:rPr>
              <a:t>Учи</a:t>
            </a:r>
            <a:r>
              <a:rPr lang="uk-UA" sz="3200" b="1" dirty="0" err="1">
                <a:solidFill>
                  <a:srgbClr val="FF0000"/>
                </a:solidFill>
              </a:rPr>
              <a:t>сь</a:t>
            </a:r>
            <a:r>
              <a:rPr lang="ru" sz="3200" b="1" dirty="0">
                <a:solidFill>
                  <a:srgbClr val="FF0000"/>
                </a:solidFill>
              </a:rPr>
              <a:t> руководить</a:t>
            </a:r>
          </a:p>
          <a:p>
            <a:r>
              <a:rPr lang="ru" sz="3200" b="1" dirty="0">
                <a:solidFill>
                  <a:srgbClr val="FF0000"/>
                </a:solidFill>
              </a:rPr>
              <a:t> </a:t>
            </a:r>
            <a:r>
              <a:rPr lang="uk-UA" sz="3200" b="1" dirty="0" err="1">
                <a:solidFill>
                  <a:srgbClr val="FF0000"/>
                </a:solidFill>
              </a:rPr>
              <a:t>Видео</a:t>
            </a:r>
            <a:r>
              <a:rPr lang="uk-UA" sz="3200" b="1" dirty="0">
                <a:solidFill>
                  <a:srgbClr val="FF0000"/>
                </a:solidFill>
              </a:rPr>
              <a:t> 17</a:t>
            </a:r>
            <a:r>
              <a:rPr lang="ru" b="1" dirty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3DB6BB-44F9-4AEE-A43C-E7708420618A}"/>
              </a:ext>
            </a:extLst>
          </p:cNvPr>
          <p:cNvSpPr/>
          <p:nvPr/>
        </p:nvSpPr>
        <p:spPr>
          <a:xfrm>
            <a:off x="304800" y="457200"/>
            <a:ext cx="8763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600" dirty="0"/>
              <a:t>Как вы смотрите на происходящее 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600" dirty="0"/>
              <a:t>Как вы участвуете в духовной войне 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600" dirty="0"/>
              <a:t>Как определить, когда в дело вмешался враг, а когда проблемы создаёт просто упрямый человек 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600" dirty="0"/>
              <a:t>Какое оружие должны использовать в этой духовной войне мы, живущие в соответствии с Божьим призванием быть лидерами, людьми и «двигателями» перемен?</a:t>
            </a:r>
            <a:endParaRPr lang="uk-UA" sz="6600" dirty="0"/>
          </a:p>
        </p:txBody>
      </p:sp>
    </p:spTree>
    <p:extLst>
      <p:ext uri="{BB962C8B-B14F-4D97-AF65-F5344CB8AC3E}">
        <p14:creationId xmlns:p14="http://schemas.microsoft.com/office/powerpoint/2010/main" val="2770693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3DB6BB-44F9-4AEE-A43C-E7708420618A}"/>
              </a:ext>
            </a:extLst>
          </p:cNvPr>
          <p:cNvSpPr/>
          <p:nvPr/>
        </p:nvSpPr>
        <p:spPr>
          <a:xfrm>
            <a:off x="304800" y="457200"/>
            <a:ext cx="8763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600" dirty="0"/>
              <a:t>Как вы смотрите на происходящее 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600" dirty="0"/>
              <a:t>Как вы участвуете в духовной войне 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600" dirty="0"/>
              <a:t>Как определить, когда в дело вмешался враг, а когда проблемы создаёт просто упрямый человек 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600" dirty="0"/>
              <a:t>Какое оружие должны использовать в этой духовной войне мы, живущие в соответствии с Божьим призванием быть лидерами, людьми и «двигателями» перемен?</a:t>
            </a:r>
            <a:endParaRPr lang="uk-UA" sz="6600" dirty="0"/>
          </a:p>
        </p:txBody>
      </p:sp>
    </p:spTree>
    <p:extLst>
      <p:ext uri="{BB962C8B-B14F-4D97-AF65-F5344CB8AC3E}">
        <p14:creationId xmlns:p14="http://schemas.microsoft.com/office/powerpoint/2010/main" val="3631873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3DB6BB-44F9-4AEE-A43C-E7708420618A}"/>
              </a:ext>
            </a:extLst>
          </p:cNvPr>
          <p:cNvSpPr/>
          <p:nvPr/>
        </p:nvSpPr>
        <p:spPr>
          <a:xfrm>
            <a:off x="304800" y="762000"/>
            <a:ext cx="8763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Римлянам 12:8 «увещатель ли, увещевай; </a:t>
            </a:r>
            <a:r>
              <a:rPr lang="ru-RU" sz="4000" dirty="0" err="1"/>
              <a:t>раздаватель</a:t>
            </a:r>
            <a:r>
              <a:rPr lang="ru-RU" sz="4000" dirty="0"/>
              <a:t> ли, раздавай в простоте; начальник ли, начальствуй с усердием; благотворитель ли, благотвори с радушием.»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227328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3DB6BB-44F9-4AEE-A43C-E7708420618A}"/>
              </a:ext>
            </a:extLst>
          </p:cNvPr>
          <p:cNvSpPr/>
          <p:nvPr/>
        </p:nvSpPr>
        <p:spPr>
          <a:xfrm>
            <a:off x="304800" y="762000"/>
            <a:ext cx="8763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/>
              <a:t>«Уважаемый абитуриент, изучение заявлений показало, что в этом году в нашем колледже будет 1452 новых лидера. Мы принимаем вас, потому что считаем необходимым, чтобы у них был, как минимум, один последователь».</a:t>
            </a:r>
            <a:endParaRPr lang="uk-UA" sz="6600" dirty="0"/>
          </a:p>
        </p:txBody>
      </p:sp>
    </p:spTree>
    <p:extLst>
      <p:ext uri="{BB962C8B-B14F-4D97-AF65-F5344CB8AC3E}">
        <p14:creationId xmlns:p14="http://schemas.microsoft.com/office/powerpoint/2010/main" val="505361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3DB6BB-44F9-4AEE-A43C-E7708420618A}"/>
              </a:ext>
            </a:extLst>
          </p:cNvPr>
          <p:cNvSpPr/>
          <p:nvPr/>
        </p:nvSpPr>
        <p:spPr>
          <a:xfrm>
            <a:off x="304800" y="762000"/>
            <a:ext cx="8763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Римлянам 12:8 «увещатель ли, увещевай; </a:t>
            </a:r>
            <a:r>
              <a:rPr lang="ru-RU" sz="4000" dirty="0" err="1"/>
              <a:t>раздаватель</a:t>
            </a:r>
            <a:r>
              <a:rPr lang="ru-RU" sz="4000" dirty="0"/>
              <a:t> ли, раздавай в простоте; начальник ли, начальствуй с усердием; благотворитель ли, благотвори с радушием.»</a:t>
            </a:r>
          </a:p>
          <a:p>
            <a:endParaRPr lang="ru-RU" sz="4000" dirty="0"/>
          </a:p>
          <a:p>
            <a:endParaRPr lang="ru-RU" sz="4000" dirty="0"/>
          </a:p>
          <a:p>
            <a:r>
              <a:rPr lang="ru-RU" sz="4000" dirty="0"/>
              <a:t>- Джеф </a:t>
            </a:r>
            <a:r>
              <a:rPr lang="ru-RU" sz="4000" dirty="0" err="1"/>
              <a:t>Страйт</a:t>
            </a:r>
            <a:endParaRPr lang="uk-UA" sz="4000" dirty="0"/>
          </a:p>
          <a:p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364055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3DB6BB-44F9-4AEE-A43C-E7708420618A}"/>
              </a:ext>
            </a:extLst>
          </p:cNvPr>
          <p:cNvSpPr/>
          <p:nvPr/>
        </p:nvSpPr>
        <p:spPr>
          <a:xfrm>
            <a:off x="304800" y="762000"/>
            <a:ext cx="87630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Если вы призваны быть лидером - вы являетесь одним из тех людей, которые устремлены в будущее и способны двигаться вперёд. </a:t>
            </a:r>
          </a:p>
          <a:p>
            <a:r>
              <a:rPr lang="ru-RU" sz="2800" dirty="0"/>
              <a:t>Если ваше призвание быть лидером, то вы призваны быть тем, кто «стоит впереди» или «стоит перед кем-либо». </a:t>
            </a:r>
          </a:p>
          <a:p>
            <a:r>
              <a:rPr lang="ru-RU" sz="2800" dirty="0"/>
              <a:t>На языке оригинала Нового Завета, который был написан на греческом, это слово - «</a:t>
            </a:r>
            <a:r>
              <a:rPr lang="el-GR" sz="2800" dirty="0"/>
              <a:t>προΐστημι</a:t>
            </a:r>
            <a:r>
              <a:rPr lang="ru-RU" sz="2800" dirty="0"/>
              <a:t>». </a:t>
            </a:r>
          </a:p>
          <a:p>
            <a:endParaRPr lang="ru-RU" sz="2800" dirty="0"/>
          </a:p>
          <a:p>
            <a:r>
              <a:rPr lang="ru-RU" sz="3200" b="1" dirty="0"/>
              <a:t>Лидерство</a:t>
            </a:r>
            <a:r>
              <a:rPr lang="ru-RU" sz="3200" dirty="0"/>
              <a:t> </a:t>
            </a:r>
            <a:r>
              <a:rPr lang="ru-RU" sz="3200" b="1" dirty="0"/>
              <a:t>означает</a:t>
            </a:r>
            <a:r>
              <a:rPr lang="ru-RU" sz="3200" dirty="0"/>
              <a:t> </a:t>
            </a:r>
            <a:r>
              <a:rPr lang="ru-RU" sz="3200" b="1" dirty="0"/>
              <a:t>стоять впереди</a:t>
            </a:r>
            <a:r>
              <a:rPr lang="ru-RU" sz="3200" dirty="0"/>
              <a:t>.</a:t>
            </a:r>
            <a:endParaRPr lang="uk-UA" sz="6000" dirty="0"/>
          </a:p>
        </p:txBody>
      </p:sp>
    </p:spTree>
    <p:extLst>
      <p:ext uri="{BB962C8B-B14F-4D97-AF65-F5344CB8AC3E}">
        <p14:creationId xmlns:p14="http://schemas.microsoft.com/office/powerpoint/2010/main" val="1823474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6095566" y="1342747"/>
            <a:ext cx="2955432" cy="2832289"/>
          </a:xfrm>
          <a:prstGeom prst="rect">
            <a:avLst/>
          </a:prstGeom>
          <a:noFill/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84D508E-C47F-4B8B-8C5A-76FDC326A4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7" t="16667" r="26389"/>
          <a:stretch/>
        </p:blipFill>
        <p:spPr>
          <a:xfrm>
            <a:off x="-1" y="1342745"/>
            <a:ext cx="5867400" cy="5280660"/>
          </a:xfrm>
          <a:prstGeom prst="rect">
            <a:avLst/>
          </a:prstGeom>
          <a:solidFill>
            <a:srgbClr val="1F487C"/>
          </a:solidFill>
        </p:spPr>
      </p:pic>
      <p:sp>
        <p:nvSpPr>
          <p:cNvPr id="10" name="Bent-Up Arrow 9"/>
          <p:cNvSpPr/>
          <p:nvPr/>
        </p:nvSpPr>
        <p:spPr>
          <a:xfrm>
            <a:off x="5410201" y="3997416"/>
            <a:ext cx="1891866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627349" y="1747524"/>
            <a:ext cx="1891866" cy="13715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b="1" dirty="0">
                <a:solidFill>
                  <a:schemeClr val="bg1"/>
                </a:solidFill>
              </a:rPr>
              <a:t>Видение предпочитаемого будущего становится звездой, на которую смотрят издали, а не конкретными действиями, направленными на его достижение.  </a:t>
            </a:r>
            <a:endParaRPr lang="ru-UA" sz="1100" dirty="0">
              <a:solidFill>
                <a:schemeClr val="bg1"/>
              </a:solidFill>
            </a:endParaRPr>
          </a:p>
          <a:p>
            <a:endParaRPr lang="ru-UA" sz="900" dirty="0">
              <a:solidFill>
                <a:schemeClr val="bg1"/>
              </a:solidFill>
            </a:endParaRPr>
          </a:p>
        </p:txBody>
      </p:sp>
      <p:sp>
        <p:nvSpPr>
          <p:cNvPr id="6" name="Right Arrow Callout 7">
            <a:extLst>
              <a:ext uri="{FF2B5EF4-FFF2-40B4-BE49-F238E27FC236}">
                <a16:creationId xmlns:a16="http://schemas.microsoft.com/office/drawing/2014/main" id="{B714EBAB-0338-45ED-B839-E50D17D979DC}"/>
              </a:ext>
            </a:extLst>
          </p:cNvPr>
          <p:cNvSpPr/>
          <p:nvPr/>
        </p:nvSpPr>
        <p:spPr>
          <a:xfrm>
            <a:off x="7437231" y="4109044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35C418-4AF1-4451-B7D5-58D29D8A30C0}"/>
              </a:ext>
            </a:extLst>
          </p:cNvPr>
          <p:cNvSpPr txBox="1"/>
          <p:nvPr/>
        </p:nvSpPr>
        <p:spPr>
          <a:xfrm>
            <a:off x="0" y="5638802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Лидер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712B3F-692D-40C7-88AC-98223B17C8C0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Культура</a:t>
            </a:r>
            <a:endParaRPr lang="ru-UA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9454C6-1B76-474A-97B4-2F6C39472DFC}"/>
              </a:ext>
            </a:extLst>
          </p:cNvPr>
          <p:cNvSpPr txBox="1"/>
          <p:nvPr/>
        </p:nvSpPr>
        <p:spPr>
          <a:xfrm>
            <a:off x="5668262" y="4095823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Видение </a:t>
            </a:r>
            <a:endParaRPr lang="ru-UA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C92B82-20DF-40F4-9F0C-19C253B66C8F}"/>
              </a:ext>
            </a:extLst>
          </p:cNvPr>
          <p:cNvSpPr txBox="1"/>
          <p:nvPr/>
        </p:nvSpPr>
        <p:spPr>
          <a:xfrm>
            <a:off x="7462631" y="4151133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Молитва и планирование  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  <p:sp>
        <p:nvSpPr>
          <p:cNvPr id="9" name="Звезда: 5 точек 8">
            <a:extLst>
              <a:ext uri="{FF2B5EF4-FFF2-40B4-BE49-F238E27FC236}">
                <a16:creationId xmlns:a16="http://schemas.microsoft.com/office/drawing/2014/main" id="{21649C91-5915-49B2-BFD1-9BE9123A3B1B}"/>
              </a:ext>
            </a:extLst>
          </p:cNvPr>
          <p:cNvSpPr/>
          <p:nvPr/>
        </p:nvSpPr>
        <p:spPr>
          <a:xfrm>
            <a:off x="2667000" y="4128721"/>
            <a:ext cx="402043" cy="40635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289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335845"/>
            <a:ext cx="8001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3600" dirty="0">
                <a:solidFill>
                  <a:srgbClr val="FFFF00"/>
                </a:solidFill>
              </a:rPr>
              <a:t>Лидер, со всеми его плюсами и минусами, сильными и слабыми сторонами, взаимодействует с группой людей, чтобы определить культуру (то, как здесь все делается), чтобы разработать видение предпочтительного будущего, а затем дает импульс к действию. действия, необходимые для достижения этого будущего с помощью планов и молитвы.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562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846" y="38100"/>
            <a:ext cx="888315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/>
              <a:t>Культура и </a:t>
            </a:r>
            <a:r>
              <a:rPr lang="uk-UA" sz="4400" b="1" dirty="0" err="1"/>
              <a:t>ее</a:t>
            </a:r>
            <a:r>
              <a:rPr lang="uk-UA" sz="4400" b="1" dirty="0"/>
              <a:t> </a:t>
            </a:r>
            <a:r>
              <a:rPr lang="uk-UA" sz="4400" b="1" dirty="0" err="1"/>
              <a:t>значение</a:t>
            </a:r>
            <a:r>
              <a:rPr lang="uk-UA" sz="4400" b="1" dirty="0"/>
              <a:t>                                          в </a:t>
            </a:r>
            <a:r>
              <a:rPr lang="uk-UA" sz="4400" b="1" dirty="0" err="1"/>
              <a:t>лидерстве</a:t>
            </a:r>
            <a:endParaRPr lang="ru" sz="4400" b="1" dirty="0"/>
          </a:p>
          <a:p>
            <a:endParaRPr lang="ru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48336D-1EAD-47A7-BE6A-B27E8E45A85A}"/>
              </a:ext>
            </a:extLst>
          </p:cNvPr>
          <p:cNvSpPr txBox="1"/>
          <p:nvPr/>
        </p:nvSpPr>
        <p:spPr>
          <a:xfrm>
            <a:off x="685800" y="190500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Если вы не знакомы с культурой, то будете совершать всевозможные ошибки.</a:t>
            </a:r>
            <a:endParaRPr lang="uk-UA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364" y="381000"/>
            <a:ext cx="8883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/>
              <a:t>Каждая группа развивает свою культуру</a:t>
            </a:r>
            <a:endParaRPr lang="ru" sz="6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48336D-1EAD-47A7-BE6A-B27E8E45A85A}"/>
              </a:ext>
            </a:extLst>
          </p:cNvPr>
          <p:cNvSpPr txBox="1"/>
          <p:nvPr/>
        </p:nvSpPr>
        <p:spPr>
          <a:xfrm>
            <a:off x="685800" y="1905000"/>
            <a:ext cx="7772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Каждая церковь, каждая группа имеет свою собственную культуру. </a:t>
            </a:r>
          </a:p>
          <a:p>
            <a:r>
              <a:rPr lang="ru-RU" sz="3200" dirty="0"/>
              <a:t>Вам нужно научиться определять эти культуры, если вы собираетесь разработать и развивать видение предпочтительного будущего.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111867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D48336D-1EAD-47A7-BE6A-B27E8E45A85A}"/>
              </a:ext>
            </a:extLst>
          </p:cNvPr>
          <p:cNvSpPr txBox="1"/>
          <p:nvPr/>
        </p:nvSpPr>
        <p:spPr>
          <a:xfrm>
            <a:off x="990600" y="1982450"/>
            <a:ext cx="838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/>
              <a:t>Видение</a:t>
            </a:r>
            <a:r>
              <a:rPr lang="ru-RU" sz="4400" dirty="0"/>
              <a:t> — это понимание предпочтительного будущего.</a:t>
            </a:r>
            <a:endParaRPr lang="uk-UA" sz="6600" dirty="0"/>
          </a:p>
        </p:txBody>
      </p:sp>
    </p:spTree>
    <p:extLst>
      <p:ext uri="{BB962C8B-B14F-4D97-AF65-F5344CB8AC3E}">
        <p14:creationId xmlns:p14="http://schemas.microsoft.com/office/powerpoint/2010/main" val="446166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6095566" y="1342747"/>
            <a:ext cx="2955432" cy="2832289"/>
          </a:xfrm>
          <a:prstGeom prst="rect">
            <a:avLst/>
          </a:prstGeom>
          <a:noFill/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84D508E-C47F-4B8B-8C5A-76FDC326A4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7" t="16667" r="26389"/>
          <a:stretch/>
        </p:blipFill>
        <p:spPr>
          <a:xfrm>
            <a:off x="-1" y="1342745"/>
            <a:ext cx="5867400" cy="5280660"/>
          </a:xfrm>
          <a:prstGeom prst="rect">
            <a:avLst/>
          </a:prstGeom>
          <a:solidFill>
            <a:srgbClr val="1F487C"/>
          </a:solidFill>
        </p:spPr>
      </p:pic>
      <p:sp>
        <p:nvSpPr>
          <p:cNvPr id="10" name="Bent-Up Arrow 9"/>
          <p:cNvSpPr/>
          <p:nvPr/>
        </p:nvSpPr>
        <p:spPr>
          <a:xfrm>
            <a:off x="5410201" y="3997416"/>
            <a:ext cx="1891866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627349" y="1747524"/>
            <a:ext cx="1891866" cy="13715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b="1" dirty="0">
                <a:solidFill>
                  <a:schemeClr val="bg1"/>
                </a:solidFill>
              </a:rPr>
              <a:t>Видение предпочитаемого будущего становится звездой, на которую смотрят издали, а не конкретными действиями, направленными на его достижение.  </a:t>
            </a:r>
            <a:endParaRPr lang="ru-UA" sz="1100" dirty="0">
              <a:solidFill>
                <a:schemeClr val="bg1"/>
              </a:solidFill>
            </a:endParaRPr>
          </a:p>
          <a:p>
            <a:endParaRPr lang="ru-UA" sz="900" dirty="0">
              <a:solidFill>
                <a:schemeClr val="bg1"/>
              </a:solidFill>
            </a:endParaRPr>
          </a:p>
        </p:txBody>
      </p:sp>
      <p:sp>
        <p:nvSpPr>
          <p:cNvPr id="6" name="Right Arrow Callout 7">
            <a:extLst>
              <a:ext uri="{FF2B5EF4-FFF2-40B4-BE49-F238E27FC236}">
                <a16:creationId xmlns:a16="http://schemas.microsoft.com/office/drawing/2014/main" id="{B714EBAB-0338-45ED-B839-E50D17D979DC}"/>
              </a:ext>
            </a:extLst>
          </p:cNvPr>
          <p:cNvSpPr/>
          <p:nvPr/>
        </p:nvSpPr>
        <p:spPr>
          <a:xfrm>
            <a:off x="7437231" y="4109044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35C418-4AF1-4451-B7D5-58D29D8A30C0}"/>
              </a:ext>
            </a:extLst>
          </p:cNvPr>
          <p:cNvSpPr txBox="1"/>
          <p:nvPr/>
        </p:nvSpPr>
        <p:spPr>
          <a:xfrm>
            <a:off x="0" y="5638802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Лидер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712B3F-692D-40C7-88AC-98223B17C8C0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Культура</a:t>
            </a:r>
            <a:endParaRPr lang="ru-UA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9454C6-1B76-474A-97B4-2F6C39472DFC}"/>
              </a:ext>
            </a:extLst>
          </p:cNvPr>
          <p:cNvSpPr txBox="1"/>
          <p:nvPr/>
        </p:nvSpPr>
        <p:spPr>
          <a:xfrm>
            <a:off x="5668262" y="4095823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Видение </a:t>
            </a:r>
            <a:endParaRPr lang="ru-UA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C92B82-20DF-40F4-9F0C-19C253B66C8F}"/>
              </a:ext>
            </a:extLst>
          </p:cNvPr>
          <p:cNvSpPr txBox="1"/>
          <p:nvPr/>
        </p:nvSpPr>
        <p:spPr>
          <a:xfrm>
            <a:off x="7462631" y="4151133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Молитва и планирование  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  <p:sp>
        <p:nvSpPr>
          <p:cNvPr id="9" name="Звезда: 5 точек 8">
            <a:extLst>
              <a:ext uri="{FF2B5EF4-FFF2-40B4-BE49-F238E27FC236}">
                <a16:creationId xmlns:a16="http://schemas.microsoft.com/office/drawing/2014/main" id="{21649C91-5915-49B2-BFD1-9BE9123A3B1B}"/>
              </a:ext>
            </a:extLst>
          </p:cNvPr>
          <p:cNvSpPr/>
          <p:nvPr/>
        </p:nvSpPr>
        <p:spPr>
          <a:xfrm>
            <a:off x="2667000" y="4102255"/>
            <a:ext cx="402043" cy="40635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2575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423" y="520005"/>
            <a:ext cx="88831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/>
              <a:t>Планы:</a:t>
            </a:r>
            <a:endParaRPr lang="ru" sz="4400" b="1" dirty="0"/>
          </a:p>
          <a:p>
            <a:endParaRPr lang="ru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48336D-1EAD-47A7-BE6A-B27E8E45A85A}"/>
              </a:ext>
            </a:extLst>
          </p:cNvPr>
          <p:cNvSpPr txBox="1"/>
          <p:nvPr/>
        </p:nvSpPr>
        <p:spPr>
          <a:xfrm>
            <a:off x="685800" y="1905000"/>
            <a:ext cx="7772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600" b="1" dirty="0"/>
              <a:t>Концептуальные.</a:t>
            </a:r>
            <a:r>
              <a:rPr lang="ru-RU" sz="3600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600" b="1" dirty="0"/>
              <a:t>Стратегические.</a:t>
            </a:r>
            <a:r>
              <a:rPr lang="ru-RU" sz="3600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600" b="1" dirty="0"/>
              <a:t>Тактические.</a:t>
            </a:r>
            <a:r>
              <a:rPr lang="ru-RU" sz="3600" dirty="0"/>
              <a:t> </a:t>
            </a:r>
            <a:endParaRPr lang="uk-UA" sz="5400" dirty="0"/>
          </a:p>
        </p:txBody>
      </p:sp>
    </p:spTree>
    <p:extLst>
      <p:ext uri="{BB962C8B-B14F-4D97-AF65-F5344CB8AC3E}">
        <p14:creationId xmlns:p14="http://schemas.microsoft.com/office/powerpoint/2010/main" val="320969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3DB6BB-44F9-4AEE-A43C-E7708420618A}"/>
              </a:ext>
            </a:extLst>
          </p:cNvPr>
          <p:cNvSpPr/>
          <p:nvPr/>
        </p:nvSpPr>
        <p:spPr>
          <a:xfrm>
            <a:off x="304800" y="762000"/>
            <a:ext cx="8763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 err="1"/>
              <a:t>Ефесянам</a:t>
            </a:r>
            <a:r>
              <a:rPr lang="uk-UA" sz="4000" dirty="0"/>
              <a:t> 6:12 « </a:t>
            </a:r>
            <a:r>
              <a:rPr lang="ru-RU" sz="4000" dirty="0"/>
              <a:t>потому что наша брань не против крови и плоти, но против начальств, против властей, против </a:t>
            </a:r>
            <a:r>
              <a:rPr lang="ru-RU" sz="4000" dirty="0" err="1"/>
              <a:t>мироправителей</a:t>
            </a:r>
            <a:r>
              <a:rPr lang="ru-RU" sz="4000" dirty="0"/>
              <a:t> тьмы века сего, против духов злобы поднебесной.</a:t>
            </a:r>
            <a:r>
              <a:rPr lang="uk-UA" sz="4000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398450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33188</TotalTime>
  <Words>499</Words>
  <Application>Microsoft Office PowerPoint</Application>
  <PresentationFormat>Экран (4:3)</PresentationFormat>
  <Paragraphs>44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Video Komp</cp:lastModifiedBy>
  <cp:revision>48</cp:revision>
  <cp:lastPrinted>2016-07-08T14:19:14Z</cp:lastPrinted>
  <dcterms:created xsi:type="dcterms:W3CDTF">2016-06-02T20:10:49Z</dcterms:created>
  <dcterms:modified xsi:type="dcterms:W3CDTF">2023-05-10T13:30:51Z</dcterms:modified>
</cp:coreProperties>
</file>