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80" r:id="rId2"/>
    <p:sldId id="285" r:id="rId3"/>
    <p:sldId id="269" r:id="rId4"/>
    <p:sldId id="284" r:id="rId5"/>
    <p:sldId id="286" r:id="rId6"/>
    <p:sldId id="282" r:id="rId7"/>
    <p:sldId id="281" r:id="rId8"/>
    <p:sldId id="273" r:id="rId9"/>
    <p:sldId id="287" r:id="rId10"/>
    <p:sldId id="288" r:id="rId11"/>
    <p:sldId id="289" r:id="rId12"/>
    <p:sldId id="296" r:id="rId13"/>
    <p:sldId id="300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97" autoAdjust="0"/>
    <p:restoredTop sz="94660"/>
  </p:normalViewPr>
  <p:slideViewPr>
    <p:cSldViewPr snapToGrid="0">
      <p:cViewPr varScale="1">
        <p:scale>
          <a:sx n="68" d="100"/>
          <a:sy n="68" d="100"/>
        </p:scale>
        <p:origin x="571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7/1/2018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7/1/2018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7/1/2018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7/1/2018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7/1/2018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48A87A34-81AB-432B-8DAE-1953F412C126}" type="datetimeFigureOut">
              <a:rPr lang="en-US" dirty="0"/>
              <a:pPr/>
              <a:t>7/1/2018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7/1/2018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erriam-webster.com/dictionary/incompatible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1" descr="C:\Users\mark vandermeer\AppData\Local\Microsoft\Windows\Temporary Internet Files\Content.Outlook\HNBDQD9J\cr logo - 12 inches (2).png">
            <a:extLst>
              <a:ext uri="{FF2B5EF4-FFF2-40B4-BE49-F238E27FC236}">
                <a16:creationId xmlns:a16="http://schemas.microsoft.com/office/drawing/2014/main" id="{A9DCD953-14CD-43E3-8E49-AA522EC8A48C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5067" y="332808"/>
            <a:ext cx="5347826" cy="25007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3F85073-5139-4FC6-99AB-E59636FA9943}"/>
              </a:ext>
            </a:extLst>
          </p:cNvPr>
          <p:cNvSpPr txBox="1"/>
          <p:nvPr/>
        </p:nvSpPr>
        <p:spPr>
          <a:xfrm>
            <a:off x="564445" y="3229465"/>
            <a:ext cx="10611555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/>
              <a:t>   	</a:t>
            </a:r>
            <a:r>
              <a:rPr lang="en-US" sz="4000" b="1" i="1" u="sng" dirty="0"/>
              <a:t>Thriving Through Ministry Conflict </a:t>
            </a:r>
          </a:p>
          <a:p>
            <a:r>
              <a:rPr lang="en-US" sz="4000" b="1" dirty="0"/>
              <a:t>	</a:t>
            </a:r>
            <a:r>
              <a:rPr lang="en-US" sz="3000" b="1" u="sng" dirty="0"/>
              <a:t>by Osterhaus, </a:t>
            </a:r>
            <a:r>
              <a:rPr lang="en-US" sz="3000" b="1" u="sng" dirty="0" err="1"/>
              <a:t>Jurkowski</a:t>
            </a:r>
            <a:r>
              <a:rPr lang="en-US" sz="3000" b="1" u="sng" dirty="0"/>
              <a:t>, and Hahn</a:t>
            </a:r>
          </a:p>
          <a:p>
            <a:endParaRPr lang="en-US" sz="3000" b="1" u="sng" dirty="0"/>
          </a:p>
          <a:p>
            <a:endParaRPr lang="en-US" sz="40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sz="25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500" dirty="0"/>
          </a:p>
        </p:txBody>
      </p:sp>
    </p:spTree>
    <p:extLst>
      <p:ext uri="{BB962C8B-B14F-4D97-AF65-F5344CB8AC3E}">
        <p14:creationId xmlns:p14="http://schemas.microsoft.com/office/powerpoint/2010/main" val="21549795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1" descr="C:\Users\mark vandermeer\AppData\Local\Microsoft\Windows\Temporary Internet Files\Content.Outlook\HNBDQD9J\cr logo - 12 inches (2).png">
            <a:extLst>
              <a:ext uri="{FF2B5EF4-FFF2-40B4-BE49-F238E27FC236}">
                <a16:creationId xmlns:a16="http://schemas.microsoft.com/office/drawing/2014/main" id="{A9DCD953-14CD-43E3-8E49-AA522EC8A48C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5067" y="332808"/>
            <a:ext cx="5347826" cy="25007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3F85073-5139-4FC6-99AB-E59636FA9943}"/>
              </a:ext>
            </a:extLst>
          </p:cNvPr>
          <p:cNvSpPr txBox="1"/>
          <p:nvPr/>
        </p:nvSpPr>
        <p:spPr>
          <a:xfrm>
            <a:off x="541867" y="2833511"/>
            <a:ext cx="10611555" cy="32470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000" b="1" u="sng" dirty="0"/>
              <a:t>Blue Zone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en-US" sz="25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500" dirty="0"/>
              <a:t>Focus on efficiency and effectiveness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500" dirty="0"/>
              <a:t>Structures of the organization are closely monitored and respected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500" dirty="0"/>
              <a:t>Business issues are first priority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500" dirty="0"/>
              <a:t>Focused on the goals of the team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500" dirty="0"/>
              <a:t>Doing the right things the right way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500" dirty="0"/>
              <a:t>People win and feel like winners</a:t>
            </a:r>
          </a:p>
        </p:txBody>
      </p:sp>
    </p:spTree>
    <p:extLst>
      <p:ext uri="{BB962C8B-B14F-4D97-AF65-F5344CB8AC3E}">
        <p14:creationId xmlns:p14="http://schemas.microsoft.com/office/powerpoint/2010/main" val="1043796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 up of text on a white background&#10;&#10;Description generated with very high confidence">
            <a:extLst>
              <a:ext uri="{FF2B5EF4-FFF2-40B4-BE49-F238E27FC236}">
                <a16:creationId xmlns:a16="http://schemas.microsoft.com/office/drawing/2014/main" id="{1B82585F-D19A-4752-B2A5-890A03DBF7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6746" y="-708271"/>
            <a:ext cx="5985772" cy="798103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3F85073-5139-4FC6-99AB-E59636FA9943}"/>
              </a:ext>
            </a:extLst>
          </p:cNvPr>
          <p:cNvSpPr txBox="1"/>
          <p:nvPr/>
        </p:nvSpPr>
        <p:spPr>
          <a:xfrm>
            <a:off x="7202821" y="2015732"/>
            <a:ext cx="3543993" cy="345061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marL="285750" indent="-228600" defTabSz="914400">
              <a:lnSpc>
                <a:spcPct val="120000"/>
              </a:lnSpc>
              <a:spcAft>
                <a:spcPts val="60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b="1" u="sng" dirty="0"/>
              <a:t>Red Zone Blue Zone Quiz</a:t>
            </a:r>
          </a:p>
          <a:p>
            <a:pPr marL="342900" lvl="0" indent="-228600" defTabSz="914400">
              <a:lnSpc>
                <a:spcPct val="120000"/>
              </a:lnSpc>
              <a:spcAft>
                <a:spcPts val="60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</a:pPr>
            <a:endParaRPr lang="en-US" dirty="0"/>
          </a:p>
          <a:p>
            <a:pPr marL="342900" lvl="0" indent="-228600" defTabSz="914400">
              <a:lnSpc>
                <a:spcPct val="120000"/>
              </a:lnSpc>
              <a:spcAft>
                <a:spcPts val="60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</a:pPr>
            <a:endParaRPr lang="en-US" dirty="0"/>
          </a:p>
          <a:p>
            <a:pPr marL="342900" lvl="0" indent="-228600" defTabSz="914400">
              <a:lnSpc>
                <a:spcPct val="120000"/>
              </a:lnSpc>
              <a:spcAft>
                <a:spcPts val="60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</a:pPr>
            <a:endParaRPr lang="en-US" dirty="0"/>
          </a:p>
          <a:p>
            <a:pPr marL="342900" lvl="0" indent="-228600" defTabSz="914400">
              <a:lnSpc>
                <a:spcPct val="120000"/>
              </a:lnSpc>
              <a:spcAft>
                <a:spcPts val="60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</a:pPr>
            <a:endParaRPr lang="en-US" dirty="0"/>
          </a:p>
          <a:p>
            <a:pPr marL="342900" lvl="0" indent="-228600" defTabSz="914400">
              <a:lnSpc>
                <a:spcPct val="120000"/>
              </a:lnSpc>
              <a:spcAft>
                <a:spcPts val="60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</a:pPr>
            <a:endParaRPr lang="en-US" dirty="0"/>
          </a:p>
          <a:p>
            <a:pPr marL="342900" lvl="0" indent="-228600" defTabSz="914400">
              <a:lnSpc>
                <a:spcPct val="120000"/>
              </a:lnSpc>
              <a:spcAft>
                <a:spcPts val="60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</a:pPr>
            <a:endParaRPr lang="en-US" dirty="0"/>
          </a:p>
          <a:p>
            <a:pPr marL="342900" lvl="0" indent="-228600" defTabSz="914400">
              <a:lnSpc>
                <a:spcPct val="120000"/>
              </a:lnSpc>
              <a:spcAft>
                <a:spcPts val="60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7015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0CABCAE3-64FC-4149-819F-2C1812824154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12FDCFE-9AD2-4D8A-8CBF-B3AA37EBF6D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FBD463FC-4CA8-4FF4-85A3-AF9F4B98D210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BECF35C3-8B44-4F4B-BD25-4C01823DB22A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D0712110-0BC1-4B31-B3BB-63B44222E87F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4466B5F3-C053-4580-B04A-1EF949888280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25CED634-E2D0-4AB7-96DD-816C9B52C5C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FCDDCDFB-696D-4FDF-9B58-24F71B7C37BC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FA6123F2-4B61-414F-A7E5-5B7828EACAE2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452617" y="3528543"/>
            <a:ext cx="4171479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4" name="Picture 3" descr="A screenshot of text&#10;&#10;Description generated with very high confidence">
            <a:extLst>
              <a:ext uri="{FF2B5EF4-FFF2-40B4-BE49-F238E27FC236}">
                <a16:creationId xmlns:a16="http://schemas.microsoft.com/office/drawing/2014/main" id="{4C542202-2BA7-4F5E-B3F1-7702431E46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-156709"/>
            <a:ext cx="5479915" cy="730655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15347D9-3866-4A3F-B107-EC6DC8191622}"/>
              </a:ext>
            </a:extLst>
          </p:cNvPr>
          <p:cNvSpPr txBox="1"/>
          <p:nvPr/>
        </p:nvSpPr>
        <p:spPr>
          <a:xfrm>
            <a:off x="1452616" y="2008046"/>
            <a:ext cx="2960888" cy="1335684"/>
          </a:xfrm>
          <a:prstGeom prst="rect">
            <a:avLst/>
          </a:prstGeom>
        </p:spPr>
        <p:txBody>
          <a:bodyPr vert="horz" lIns="91440" tIns="45720" rIns="91440" bIns="0" rtlCol="0" anchor="b">
            <a:normAutofit/>
          </a:bodyPr>
          <a:lstStyle/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500" cap="all" dirty="0">
                <a:latin typeface="+mj-lt"/>
                <a:ea typeface="+mj-ea"/>
                <a:cs typeface="+mj-cs"/>
              </a:rPr>
              <a:t>Projection Quiz</a:t>
            </a:r>
          </a:p>
        </p:txBody>
      </p:sp>
    </p:spTree>
    <p:extLst>
      <p:ext uri="{BB962C8B-B14F-4D97-AF65-F5344CB8AC3E}">
        <p14:creationId xmlns:p14="http://schemas.microsoft.com/office/powerpoint/2010/main" val="39766761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30">
            <a:extLst>
              <a:ext uri="{FF2B5EF4-FFF2-40B4-BE49-F238E27FC236}">
                <a16:creationId xmlns:a16="http://schemas.microsoft.com/office/drawing/2014/main" id="{84C75E2B-CACA-478C-B26B-182AF87A18E3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33" name="Picture 32">
            <a:extLst>
              <a:ext uri="{FF2B5EF4-FFF2-40B4-BE49-F238E27FC236}">
                <a16:creationId xmlns:a16="http://schemas.microsoft.com/office/drawing/2014/main" id="{50FF2874-547C-4D14-9E18-28B19002FB8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36CF827D-A163-47F7-BD87-34EB4FA7D696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D299D9A9-1DA8-433D-A9BC-FB48D93D4217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 useBgFill="1">
        <p:nvSpPr>
          <p:cNvPr id="39" name="Rectangle 38">
            <a:extLst>
              <a:ext uri="{FF2B5EF4-FFF2-40B4-BE49-F238E27FC236}">
                <a16:creationId xmlns:a16="http://schemas.microsoft.com/office/drawing/2014/main" id="{A27F90C0-6841-4262-975F-D9C3AB50CB74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22AE7EF9-769D-42F9-9430-F2DF739C9794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pic>
        <p:nvPicPr>
          <p:cNvPr id="43" name="Picture 42">
            <a:extLst>
              <a:ext uri="{FF2B5EF4-FFF2-40B4-BE49-F238E27FC236}">
                <a16:creationId xmlns:a16="http://schemas.microsoft.com/office/drawing/2014/main" id="{511E2EF0-3BCB-402C-B2C1-C6FC2BA7443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BF68608F-34C2-43D6-84DB-5A870495E70C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 descr="A close up of text on a white background&#10;&#10;Description generated with very high confidence">
            <a:extLst>
              <a:ext uri="{FF2B5EF4-FFF2-40B4-BE49-F238E27FC236}">
                <a16:creationId xmlns:a16="http://schemas.microsoft.com/office/drawing/2014/main" id="{2AD37112-43CC-42FA-BA3B-60F54F9EA4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5401075" y="104342"/>
            <a:ext cx="7205435" cy="637641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15347D9-3866-4A3F-B107-EC6DC8191622}"/>
              </a:ext>
            </a:extLst>
          </p:cNvPr>
          <p:cNvSpPr txBox="1"/>
          <p:nvPr/>
        </p:nvSpPr>
        <p:spPr>
          <a:xfrm>
            <a:off x="1451579" y="1474970"/>
            <a:ext cx="4172213" cy="31527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200" cap="all">
                <a:latin typeface="+mj-lt"/>
                <a:ea typeface="+mj-ea"/>
                <a:cs typeface="+mj-cs"/>
              </a:rPr>
              <a:t>Principles for managing conflict</a:t>
            </a:r>
          </a:p>
        </p:txBody>
      </p:sp>
    </p:spTree>
    <p:extLst>
      <p:ext uri="{BB962C8B-B14F-4D97-AF65-F5344CB8AC3E}">
        <p14:creationId xmlns:p14="http://schemas.microsoft.com/office/powerpoint/2010/main" val="21505552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1" descr="C:\Users\mark vandermeer\AppData\Local\Microsoft\Windows\Temporary Internet Files\Content.Outlook\HNBDQD9J\cr logo - 12 inches (2).png">
            <a:extLst>
              <a:ext uri="{FF2B5EF4-FFF2-40B4-BE49-F238E27FC236}">
                <a16:creationId xmlns:a16="http://schemas.microsoft.com/office/drawing/2014/main" id="{A9DCD953-14CD-43E3-8E49-AA522EC8A48C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5067" y="332808"/>
            <a:ext cx="5347826" cy="25007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3F85073-5139-4FC6-99AB-E59636FA9943}"/>
              </a:ext>
            </a:extLst>
          </p:cNvPr>
          <p:cNvSpPr txBox="1"/>
          <p:nvPr/>
        </p:nvSpPr>
        <p:spPr>
          <a:xfrm>
            <a:off x="564445" y="3229465"/>
            <a:ext cx="10611555" cy="32470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/>
              <a:t>   </a:t>
            </a:r>
            <a:r>
              <a:rPr lang="en-US" sz="3000" b="1" u="sng" dirty="0"/>
              <a:t>Conflict = Direction = Results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500" b="1" dirty="0"/>
              <a:t>Conflict Defined  by Webster’s Dictionary: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500" dirty="0"/>
              <a:t>1.</a:t>
            </a:r>
            <a:r>
              <a:rPr lang="en-US" sz="2500" b="1" dirty="0"/>
              <a:t> </a:t>
            </a:r>
            <a:r>
              <a:rPr lang="en-US" sz="2500" dirty="0"/>
              <a:t>competitive or opposing action of incompatibles : antagonistic state or action (as of divergent ideas, interests, or persons) a </a:t>
            </a:r>
            <a:r>
              <a:rPr lang="en-US" sz="2500" i="1" dirty="0"/>
              <a:t>conflict</a:t>
            </a:r>
            <a:r>
              <a:rPr lang="en-US" sz="2500" dirty="0"/>
              <a:t> of principles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500" dirty="0"/>
              <a:t>2. mental struggle resulting from </a:t>
            </a:r>
            <a:r>
              <a:rPr lang="en-US" sz="2500" dirty="0">
                <a:hlinkClick r:id="rId3"/>
              </a:rPr>
              <a:t>incompatible</a:t>
            </a:r>
            <a:r>
              <a:rPr lang="en-US" sz="2500" dirty="0"/>
              <a:t> or opposing needs, drives, wishes, or external or internal demands 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sz="25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500" dirty="0"/>
          </a:p>
        </p:txBody>
      </p:sp>
    </p:spTree>
    <p:extLst>
      <p:ext uri="{BB962C8B-B14F-4D97-AF65-F5344CB8AC3E}">
        <p14:creationId xmlns:p14="http://schemas.microsoft.com/office/powerpoint/2010/main" val="29183884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1" descr="C:\Users\mark vandermeer\AppData\Local\Microsoft\Windows\Temporary Internet Files\Content.Outlook\HNBDQD9J\cr logo - 12 inches (2).png">
            <a:extLst>
              <a:ext uri="{FF2B5EF4-FFF2-40B4-BE49-F238E27FC236}">
                <a16:creationId xmlns:a16="http://schemas.microsoft.com/office/drawing/2014/main" id="{A9DCD953-14CD-43E3-8E49-AA522EC8A48C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5067" y="332808"/>
            <a:ext cx="5347826" cy="25007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3F85073-5139-4FC6-99AB-E59636FA9943}"/>
              </a:ext>
            </a:extLst>
          </p:cNvPr>
          <p:cNvSpPr txBox="1"/>
          <p:nvPr/>
        </p:nvSpPr>
        <p:spPr>
          <a:xfrm>
            <a:off x="541867" y="3014133"/>
            <a:ext cx="10611555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000" b="1" u="sng" dirty="0"/>
              <a:t>Conflict Is About YOU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500" dirty="0"/>
              <a:t>Expectations:  What do YOU expect? What about the OTHER? 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500" dirty="0"/>
              <a:t>How do we develop our set of expectations for everything?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500" dirty="0"/>
              <a:t>Faulty Expectations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500" dirty="0"/>
              <a:t>Family of Origin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500" dirty="0"/>
              <a:t>Worldview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500" dirty="0"/>
              <a:t>Culture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500" dirty="0"/>
              <a:t>Application of Worldview</a:t>
            </a:r>
          </a:p>
          <a:p>
            <a:endParaRPr lang="en-US" sz="2500" dirty="0"/>
          </a:p>
          <a:p>
            <a:endParaRPr lang="en-US" sz="25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500" dirty="0"/>
          </a:p>
        </p:txBody>
      </p:sp>
    </p:spTree>
    <p:extLst>
      <p:ext uri="{BB962C8B-B14F-4D97-AF65-F5344CB8AC3E}">
        <p14:creationId xmlns:p14="http://schemas.microsoft.com/office/powerpoint/2010/main" val="8152682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1" descr="C:\Users\mark vandermeer\AppData\Local\Microsoft\Windows\Temporary Internet Files\Content.Outlook\HNBDQD9J\cr logo - 12 inches (2).png">
            <a:extLst>
              <a:ext uri="{FF2B5EF4-FFF2-40B4-BE49-F238E27FC236}">
                <a16:creationId xmlns:a16="http://schemas.microsoft.com/office/drawing/2014/main" id="{A9DCD953-14CD-43E3-8E49-AA522EC8A48C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5067" y="332808"/>
            <a:ext cx="5347826" cy="25007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3F85073-5139-4FC6-99AB-E59636FA9943}"/>
              </a:ext>
            </a:extLst>
          </p:cNvPr>
          <p:cNvSpPr txBox="1"/>
          <p:nvPr/>
        </p:nvSpPr>
        <p:spPr>
          <a:xfrm>
            <a:off x="541867" y="3014133"/>
            <a:ext cx="10611555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000" b="1" u="sng" dirty="0"/>
              <a:t>Conflict Is About YOU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500" dirty="0"/>
              <a:t>Faulty Expectations: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500" dirty="0"/>
              <a:t>The majority of ministers are: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500" dirty="0"/>
              <a:t>Highly Committed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500" dirty="0"/>
              <a:t>Confused by the unrealistic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500" dirty="0"/>
              <a:t>Overwhelmed and frightened by incomprehensible conflict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500" dirty="0"/>
          </a:p>
        </p:txBody>
      </p:sp>
    </p:spTree>
    <p:extLst>
      <p:ext uri="{BB962C8B-B14F-4D97-AF65-F5344CB8AC3E}">
        <p14:creationId xmlns:p14="http://schemas.microsoft.com/office/powerpoint/2010/main" val="7344193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1" descr="C:\Users\mark vandermeer\AppData\Local\Microsoft\Windows\Temporary Internet Files\Content.Outlook\HNBDQD9J\cr logo - 12 inches (2).png">
            <a:extLst>
              <a:ext uri="{FF2B5EF4-FFF2-40B4-BE49-F238E27FC236}">
                <a16:creationId xmlns:a16="http://schemas.microsoft.com/office/drawing/2014/main" id="{A9DCD953-14CD-43E3-8E49-AA522EC8A48C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5067" y="332808"/>
            <a:ext cx="5347826" cy="25007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3F85073-5139-4FC6-99AB-E59636FA9943}"/>
              </a:ext>
            </a:extLst>
          </p:cNvPr>
          <p:cNvSpPr txBox="1"/>
          <p:nvPr/>
        </p:nvSpPr>
        <p:spPr>
          <a:xfrm>
            <a:off x="541867" y="3014133"/>
            <a:ext cx="10611555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000" b="1" u="sng" dirty="0"/>
              <a:t>Conflict Is About YOU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500" dirty="0"/>
              <a:t>Conflict is inescapable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500" dirty="0"/>
              <a:t>The PROBLEM:  How people </a:t>
            </a:r>
            <a:r>
              <a:rPr lang="en-US" sz="2500" b="1" dirty="0"/>
              <a:t>relate</a:t>
            </a:r>
            <a:r>
              <a:rPr lang="en-US" sz="2500" dirty="0"/>
              <a:t> to one another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500" dirty="0"/>
              <a:t>Conflict is GOOD &amp; Necessary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500" dirty="0"/>
              <a:t>Why?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n-US" sz="2500" dirty="0"/>
              <a:t>Elicits different points of view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n-US" sz="2500" dirty="0"/>
              <a:t>Clears the air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n-US" sz="2500" dirty="0"/>
              <a:t>Leads to resolution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500" dirty="0"/>
          </a:p>
        </p:txBody>
      </p:sp>
    </p:spTree>
    <p:extLst>
      <p:ext uri="{BB962C8B-B14F-4D97-AF65-F5344CB8AC3E}">
        <p14:creationId xmlns:p14="http://schemas.microsoft.com/office/powerpoint/2010/main" val="7344022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1" descr="C:\Users\mark vandermeer\AppData\Local\Microsoft\Windows\Temporary Internet Files\Content.Outlook\HNBDQD9J\cr logo - 12 inches (2).png">
            <a:extLst>
              <a:ext uri="{FF2B5EF4-FFF2-40B4-BE49-F238E27FC236}">
                <a16:creationId xmlns:a16="http://schemas.microsoft.com/office/drawing/2014/main" id="{A9DCD953-14CD-43E3-8E49-AA522EC8A48C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5067" y="332808"/>
            <a:ext cx="5347826" cy="25007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3F85073-5139-4FC6-99AB-E59636FA9943}"/>
              </a:ext>
            </a:extLst>
          </p:cNvPr>
          <p:cNvSpPr txBox="1"/>
          <p:nvPr/>
        </p:nvSpPr>
        <p:spPr>
          <a:xfrm>
            <a:off x="541867" y="3014133"/>
            <a:ext cx="10611555" cy="40164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000" b="1" u="sng" dirty="0"/>
              <a:t>Ministry Departure Statistics Per U.S.A.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500" dirty="0"/>
              <a:t>Percentages based on </a:t>
            </a:r>
            <a:r>
              <a:rPr lang="en-US" sz="2500" i="1" dirty="0"/>
              <a:t>Your Church Magazine (1996)</a:t>
            </a:r>
            <a:r>
              <a:rPr lang="en-US" sz="2500" dirty="0"/>
              <a:t>: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500" dirty="0"/>
              <a:t>46% left due to conflict of vision b/w self &amp; church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500" dirty="0"/>
              <a:t>38% left due to personality conflicts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500" dirty="0"/>
              <a:t>32% left because of unrealistic expectations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500" dirty="0"/>
              <a:t>24% left because of a lack of clear expectations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500" dirty="0"/>
              <a:t>22% left due to theological differences</a:t>
            </a:r>
          </a:p>
          <a:p>
            <a:endParaRPr lang="en-US" sz="2500" dirty="0"/>
          </a:p>
          <a:p>
            <a:endParaRPr lang="en-US" sz="25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500" dirty="0"/>
          </a:p>
        </p:txBody>
      </p:sp>
    </p:spTree>
    <p:extLst>
      <p:ext uri="{BB962C8B-B14F-4D97-AF65-F5344CB8AC3E}">
        <p14:creationId xmlns:p14="http://schemas.microsoft.com/office/powerpoint/2010/main" val="3839369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1" descr="C:\Users\mark vandermeer\AppData\Local\Microsoft\Windows\Temporary Internet Files\Content.Outlook\HNBDQD9J\cr logo - 12 inches (2).png">
            <a:extLst>
              <a:ext uri="{FF2B5EF4-FFF2-40B4-BE49-F238E27FC236}">
                <a16:creationId xmlns:a16="http://schemas.microsoft.com/office/drawing/2014/main" id="{A9DCD953-14CD-43E3-8E49-AA522EC8A48C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5067" y="332808"/>
            <a:ext cx="5347826" cy="25007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3F85073-5139-4FC6-99AB-E59636FA9943}"/>
              </a:ext>
            </a:extLst>
          </p:cNvPr>
          <p:cNvSpPr txBox="1"/>
          <p:nvPr/>
        </p:nvSpPr>
        <p:spPr>
          <a:xfrm>
            <a:off x="541867" y="3014133"/>
            <a:ext cx="10611555" cy="32470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000" b="1" u="sng" dirty="0"/>
              <a:t>Conflict = Communication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500" dirty="0"/>
              <a:t>Self Awareness + Awareness of Others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500" dirty="0"/>
              <a:t>Ask the FIVE Questions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500" dirty="0"/>
              <a:t>Motivation </a:t>
            </a:r>
            <a:r>
              <a:rPr lang="en-US" sz="2500" dirty="0">
                <a:sym typeface="Wingdings" panose="05000000000000000000" pitchFamily="2" charset="2"/>
              </a:rPr>
              <a:t> Redirection  Solution</a:t>
            </a:r>
            <a:endParaRPr lang="en-US" sz="2500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500" dirty="0"/>
              <a:t>Best Practices?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500" dirty="0"/>
          </a:p>
          <a:p>
            <a:endParaRPr lang="en-US" sz="25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500" dirty="0"/>
          </a:p>
        </p:txBody>
      </p:sp>
    </p:spTree>
    <p:extLst>
      <p:ext uri="{BB962C8B-B14F-4D97-AF65-F5344CB8AC3E}">
        <p14:creationId xmlns:p14="http://schemas.microsoft.com/office/powerpoint/2010/main" val="18590132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1" descr="C:\Users\mark vandermeer\AppData\Local\Microsoft\Windows\Temporary Internet Files\Content.Outlook\HNBDQD9J\cr logo - 12 inches (2).png">
            <a:extLst>
              <a:ext uri="{FF2B5EF4-FFF2-40B4-BE49-F238E27FC236}">
                <a16:creationId xmlns:a16="http://schemas.microsoft.com/office/drawing/2014/main" id="{A9DCD953-14CD-43E3-8E49-AA522EC8A48C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5067" y="332808"/>
            <a:ext cx="5347826" cy="25007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3F85073-5139-4FC6-99AB-E59636FA9943}"/>
              </a:ext>
            </a:extLst>
          </p:cNvPr>
          <p:cNvSpPr txBox="1"/>
          <p:nvPr/>
        </p:nvSpPr>
        <p:spPr>
          <a:xfrm>
            <a:off x="541867" y="2833511"/>
            <a:ext cx="10611555" cy="2169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4000" b="1" u="sng" dirty="0"/>
              <a:t>Red Zone &amp; Blue Zone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en-US" sz="4000" dirty="0"/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3000" dirty="0"/>
              <a:t>Two approaches to dealing with conflict</a:t>
            </a:r>
          </a:p>
          <a:p>
            <a:pPr lvl="0"/>
            <a:endParaRPr lang="en-US" sz="2500" dirty="0"/>
          </a:p>
        </p:txBody>
      </p:sp>
    </p:spTree>
    <p:extLst>
      <p:ext uri="{BB962C8B-B14F-4D97-AF65-F5344CB8AC3E}">
        <p14:creationId xmlns:p14="http://schemas.microsoft.com/office/powerpoint/2010/main" val="10827092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1" descr="C:\Users\mark vandermeer\AppData\Local\Microsoft\Windows\Temporary Internet Files\Content.Outlook\HNBDQD9J\cr logo - 12 inches (2).png">
            <a:extLst>
              <a:ext uri="{FF2B5EF4-FFF2-40B4-BE49-F238E27FC236}">
                <a16:creationId xmlns:a16="http://schemas.microsoft.com/office/drawing/2014/main" id="{A9DCD953-14CD-43E3-8E49-AA522EC8A48C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5067" y="332808"/>
            <a:ext cx="5347826" cy="25007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3F85073-5139-4FC6-99AB-E59636FA9943}"/>
              </a:ext>
            </a:extLst>
          </p:cNvPr>
          <p:cNvSpPr txBox="1"/>
          <p:nvPr/>
        </p:nvSpPr>
        <p:spPr>
          <a:xfrm>
            <a:off x="541867" y="2833511"/>
            <a:ext cx="10611555" cy="32470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000" b="1" u="sng" dirty="0"/>
              <a:t>Red Zone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en-US" sz="25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500" dirty="0"/>
              <a:t>Focus MORE on feelings than on results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500" dirty="0"/>
              <a:t>No common standards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500" dirty="0"/>
              <a:t>No way of monitoring performance or behavior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500" dirty="0"/>
              <a:t>Blame shifting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500" dirty="0"/>
              <a:t>Unwillingness to accept personal responsibility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500" dirty="0"/>
              <a:t>People expect it to be a family and assume family roles</a:t>
            </a:r>
          </a:p>
        </p:txBody>
      </p:sp>
    </p:spTree>
    <p:extLst>
      <p:ext uri="{BB962C8B-B14F-4D97-AF65-F5344CB8AC3E}">
        <p14:creationId xmlns:p14="http://schemas.microsoft.com/office/powerpoint/2010/main" val="171545695"/>
      </p:ext>
    </p:extLst>
  </p:cSld>
  <p:clrMapOvr>
    <a:masterClrMapping/>
  </p:clrMapOvr>
</p:sld>
</file>

<file path=ppt/theme/theme1.xml><?xml version="1.0" encoding="utf-8"?>
<a:theme xmlns:a="http://schemas.openxmlformats.org/drawingml/2006/main" name="Gallery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44104</TotalTime>
  <Words>302</Words>
  <Application>Microsoft Office PowerPoint</Application>
  <PresentationFormat>Widescreen</PresentationFormat>
  <Paragraphs>72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Arial</vt:lpstr>
      <vt:lpstr>Gill Sans MT</vt:lpstr>
      <vt:lpstr>Wingdings</vt:lpstr>
      <vt:lpstr>Gallery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Community recovery international</dc:title>
  <dc:creator>mark@nccwm.org</dc:creator>
  <cp:lastModifiedBy>VanderMeer, Mark Samuel</cp:lastModifiedBy>
  <cp:revision>69</cp:revision>
  <dcterms:created xsi:type="dcterms:W3CDTF">2017-11-16T19:52:14Z</dcterms:created>
  <dcterms:modified xsi:type="dcterms:W3CDTF">2018-07-02T03:11:55Z</dcterms:modified>
</cp:coreProperties>
</file>