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2970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9445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2039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7788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7157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6531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69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862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7575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2860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2276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38697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ancient.eu/babyl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ancient.eu/gilgames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Christian Leader’s Institute:</a:t>
            </a:r>
            <a:br>
              <a:rPr lang="en-US" dirty="0" smtClean="0"/>
            </a:br>
            <a:r>
              <a:rPr lang="en-US" dirty="0" smtClean="0"/>
              <a:t>World History 101</a:t>
            </a:r>
            <a:br>
              <a:rPr lang="en-US" dirty="0" smtClean="0"/>
            </a:br>
            <a:r>
              <a:rPr lang="en-US" dirty="0" smtClean="0"/>
              <a:t>The Beginnings of “Civilization” to 1500 A.D.</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Rev. Richard </a:t>
            </a:r>
            <a:r>
              <a:rPr lang="en-US" dirty="0" err="1" smtClean="0"/>
              <a:t>Hamstra</a:t>
            </a:r>
            <a:r>
              <a:rPr lang="en-US" dirty="0" smtClean="0"/>
              <a:t>, B.A., </a:t>
            </a:r>
            <a:r>
              <a:rPr lang="en-US" dirty="0" err="1" smtClean="0"/>
              <a:t>M.Div</a:t>
            </a:r>
            <a:r>
              <a:rPr lang="en-US" dirty="0" smtClean="0"/>
              <a:t>, </a:t>
            </a:r>
            <a:r>
              <a:rPr lang="en-US" smtClean="0"/>
              <a:t>M.A.</a:t>
            </a:r>
            <a:endParaRPr lang="en-US" dirty="0" smtClean="0"/>
          </a:p>
        </p:txBody>
      </p:sp>
    </p:spTree>
    <p:extLst>
      <p:ext uri="{BB962C8B-B14F-4D97-AF65-F5344CB8AC3E}">
        <p14:creationId xmlns:p14="http://schemas.microsoft.com/office/powerpoint/2010/main" val="4118924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Temples/Religion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In many cultures, the center of life was the city temple.</a:t>
            </a:r>
          </a:p>
          <a:p>
            <a:pPr>
              <a:buNone/>
            </a:pPr>
            <a:r>
              <a:rPr lang="en-US" dirty="0" smtClean="0"/>
              <a:t>The Sumerians, chief gods were </a:t>
            </a:r>
            <a:r>
              <a:rPr lang="en-US" dirty="0" err="1" smtClean="0"/>
              <a:t>Anu</a:t>
            </a:r>
            <a:r>
              <a:rPr lang="en-US" dirty="0" smtClean="0"/>
              <a:t>, the sky god;  </a:t>
            </a:r>
            <a:r>
              <a:rPr lang="en-US" dirty="0" err="1" smtClean="0"/>
              <a:t>Enlil</a:t>
            </a:r>
            <a:r>
              <a:rPr lang="en-US" dirty="0" smtClean="0"/>
              <a:t> the storm god, and Ishtar, the morning and evening star goddess.  Each city had its own patron god or goddess as well.</a:t>
            </a:r>
          </a:p>
          <a:p>
            <a:pPr>
              <a:buNone/>
            </a:pPr>
            <a:r>
              <a:rPr lang="en-US" dirty="0" smtClean="0"/>
              <a:t>Temples are the local “house” of the god, and used for worship and storage---grain or other wealth.</a:t>
            </a:r>
          </a:p>
        </p:txBody>
      </p:sp>
    </p:spTree>
    <p:extLst>
      <p:ext uri="{BB962C8B-B14F-4D97-AF65-F5344CB8AC3E}">
        <p14:creationId xmlns:p14="http://schemas.microsoft.com/office/powerpoint/2010/main" val="3293294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on Religion</a:t>
            </a:r>
            <a:endParaRPr lang="en-US" dirty="0"/>
          </a:p>
        </p:txBody>
      </p:sp>
      <p:sp>
        <p:nvSpPr>
          <p:cNvPr id="3" name="Content Placeholder 2"/>
          <p:cNvSpPr>
            <a:spLocks noGrp="1"/>
          </p:cNvSpPr>
          <p:nvPr>
            <p:ph idx="1"/>
          </p:nvPr>
        </p:nvSpPr>
        <p:spPr/>
        <p:txBody>
          <a:bodyPr/>
          <a:lstStyle/>
          <a:p>
            <a:r>
              <a:rPr lang="en-US" dirty="0" smtClean="0"/>
              <a:t>Every culture includes at least one religion---often the driving force for that culture</a:t>
            </a:r>
            <a:endParaRPr lang="en-US" dirty="0"/>
          </a:p>
        </p:txBody>
      </p:sp>
    </p:spTree>
    <p:extLst>
      <p:ext uri="{BB962C8B-B14F-4D97-AF65-F5344CB8AC3E}">
        <p14:creationId xmlns:p14="http://schemas.microsoft.com/office/powerpoint/2010/main" val="2184499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Ancient Religions develop as a Means to an End</a:t>
            </a:r>
            <a:endParaRPr lang="en-US" dirty="0"/>
          </a:p>
        </p:txBody>
      </p:sp>
      <p:sp>
        <p:nvSpPr>
          <p:cNvPr id="3" name="Content Placeholder 2"/>
          <p:cNvSpPr>
            <a:spLocks noGrp="1"/>
          </p:cNvSpPr>
          <p:nvPr>
            <p:ph idx="1"/>
          </p:nvPr>
        </p:nvSpPr>
        <p:spPr/>
        <p:txBody>
          <a:bodyPr>
            <a:normAutofit fontScale="92500"/>
          </a:bodyPr>
          <a:lstStyle/>
          <a:p>
            <a:r>
              <a:rPr lang="en-US" dirty="0" smtClean="0"/>
              <a:t>The gods and goddess are ways to identify those forces around us that are beyond human control---we name them as a means of understanding and hopefully influencing them to be on our side—to give us what we want.</a:t>
            </a:r>
          </a:p>
          <a:p>
            <a:r>
              <a:rPr lang="en-US" dirty="0" smtClean="0"/>
              <a:t>That “want” is usually associated with notions of fertility, prosperity, blessing, security, predictability, order over chaos, victory over enemies----for 21</a:t>
            </a:r>
            <a:r>
              <a:rPr lang="en-US" baseline="30000" dirty="0" smtClean="0"/>
              <a:t>st</a:t>
            </a:r>
            <a:r>
              <a:rPr lang="en-US" dirty="0" smtClean="0"/>
              <a:t> Century Westerners--Success</a:t>
            </a:r>
          </a:p>
          <a:p>
            <a:endParaRPr lang="en-US" dirty="0"/>
          </a:p>
        </p:txBody>
      </p:sp>
    </p:spTree>
    <p:extLst>
      <p:ext uri="{BB962C8B-B14F-4D97-AF65-F5344CB8AC3E}">
        <p14:creationId xmlns:p14="http://schemas.microsoft.com/office/powerpoint/2010/main" val="4190428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0_128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47343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0_128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71411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0_130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29371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0_167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68943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0_1650_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2638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1_075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90979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Religions are often the means to sway these forces to be good to us.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Sacrifices: are means of feeding the gods—also the priests.</a:t>
            </a:r>
          </a:p>
          <a:p>
            <a:r>
              <a:rPr lang="en-US" dirty="0" smtClean="0"/>
              <a:t>Some rituals are meant to entice or entertain the gods—e.g. sexual rituals or burning incense</a:t>
            </a:r>
          </a:p>
          <a:p>
            <a:r>
              <a:rPr lang="en-US" dirty="0" smtClean="0"/>
              <a:t>Temples:  provide the gods a local “home”– often a place to interact with the god, sometimes a place of the god’s protection over his/her people.</a:t>
            </a:r>
          </a:p>
          <a:p>
            <a:r>
              <a:rPr lang="en-US" dirty="0" smtClean="0"/>
              <a:t>Priests: experts in knowing which actions will work to sway the god-technicians of religion.   Often speaking on the god’s behalf---</a:t>
            </a:r>
            <a:r>
              <a:rPr lang="en-US" dirty="0" err="1" smtClean="0"/>
              <a:t>mediatorial</a:t>
            </a:r>
            <a:r>
              <a:rPr lang="en-US" dirty="0" smtClean="0"/>
              <a:t> role.</a:t>
            </a:r>
          </a:p>
          <a:p>
            <a:r>
              <a:rPr lang="en-US" dirty="0" smtClean="0"/>
              <a:t>Worship: often means showing humility before the gods, for most gods will not abide human pride—hubris.</a:t>
            </a:r>
          </a:p>
          <a:p>
            <a:endParaRPr lang="en-US" dirty="0"/>
          </a:p>
        </p:txBody>
      </p:sp>
    </p:spTree>
    <p:extLst>
      <p:ext uri="{BB962C8B-B14F-4D97-AF65-F5344CB8AC3E}">
        <p14:creationId xmlns:p14="http://schemas.microsoft.com/office/powerpoint/2010/main" val="2197070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Two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68136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Worshippers’ attitudes to the god are not significant as long as the proper rites and rituals are performed.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People may honor the gods, admire the gods, trust the gods, or resent them, distrust them, dread them---not relevant….as long as the god is kept happy and on our side.  (Who has god’s ear?)</a:t>
            </a:r>
          </a:p>
          <a:p>
            <a:r>
              <a:rPr lang="en-US" dirty="0" smtClean="0"/>
              <a:t>Religion is generally a culture’s rituals, practices, teachings and symbols used to influence or manipulate the deities to give us what we want– How do we get this god on our side---or at least to give us what we want?</a:t>
            </a:r>
          </a:p>
          <a:p>
            <a:endParaRPr lang="en-US" dirty="0" smtClean="0"/>
          </a:p>
        </p:txBody>
      </p:sp>
    </p:spTree>
    <p:extLst>
      <p:ext uri="{BB962C8B-B14F-4D97-AF65-F5344CB8AC3E}">
        <p14:creationId xmlns:p14="http://schemas.microsoft.com/office/powerpoint/2010/main" val="768010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Civic Organization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Most of the time, a civic leader claimed to have a special relationship with a god (or many), such that the god is blessing him to be a successful administrator, warrior, ruler---often through violence.</a:t>
            </a:r>
          </a:p>
          <a:p>
            <a:r>
              <a:rPr lang="en-US" dirty="0" smtClean="0"/>
              <a:t>Often, such leaders claim to be the incarnation of the god, or a descendant of the gods, or have a special relationship with the god…hence ruled “by divine right”.</a:t>
            </a:r>
          </a:p>
          <a:p>
            <a:r>
              <a:rPr lang="en-US" dirty="0" smtClean="0"/>
              <a:t>Inevitable power struggles between priests and rulers arise…who really can get the god on their side?   Failures—e.g. crops, lost battles—call into question the power of either priests or rulers or both to keep the god on their side.  Did they practice the religion correctly?  </a:t>
            </a:r>
          </a:p>
          <a:p>
            <a:endParaRPr lang="en-US" dirty="0" smtClean="0"/>
          </a:p>
          <a:p>
            <a:endParaRPr lang="en-US" dirty="0"/>
          </a:p>
        </p:txBody>
      </p:sp>
    </p:spTree>
    <p:extLst>
      <p:ext uri="{BB962C8B-B14F-4D97-AF65-F5344CB8AC3E}">
        <p14:creationId xmlns:p14="http://schemas.microsoft.com/office/powerpoint/2010/main" val="1876220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as a means to an End</a:t>
            </a:r>
            <a:endParaRPr lang="en-US" dirty="0"/>
          </a:p>
        </p:txBody>
      </p:sp>
      <p:sp>
        <p:nvSpPr>
          <p:cNvPr id="3" name="Content Placeholder 2"/>
          <p:cNvSpPr>
            <a:spLocks noGrp="1"/>
          </p:cNvSpPr>
          <p:nvPr>
            <p:ph idx="1"/>
          </p:nvPr>
        </p:nvSpPr>
        <p:spPr/>
        <p:txBody>
          <a:bodyPr/>
          <a:lstStyle/>
          <a:p>
            <a:r>
              <a:rPr lang="en-US" dirty="0" smtClean="0"/>
              <a:t>Self or humanly interest driven….what must I/we do to get the god or gods to favor me/us?</a:t>
            </a:r>
          </a:p>
          <a:p>
            <a:r>
              <a:rPr lang="en-US" dirty="0" smtClean="0"/>
              <a:t>In such religions the focus is on human action dedicated to control the gods, or at least move them to favor us.</a:t>
            </a:r>
          </a:p>
          <a:p>
            <a:endParaRPr lang="en-US" dirty="0"/>
          </a:p>
        </p:txBody>
      </p:sp>
    </p:spTree>
    <p:extLst>
      <p:ext uri="{BB962C8B-B14F-4D97-AF65-F5344CB8AC3E}">
        <p14:creationId xmlns:p14="http://schemas.microsoft.com/office/powerpoint/2010/main" val="3767023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Christianity such a Religion?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Certainly there are numerous, especially  Old Testament texts, that include religious practices that are intended to win God’s favor.   The Bible presents us with the interactions of God in various historical contexts---must be understood and respected!  </a:t>
            </a:r>
          </a:p>
          <a:p>
            <a:r>
              <a:rPr lang="en-US" dirty="0" smtClean="0"/>
              <a:t>Yet the core of the Christian faith rests on the belief that the God whom the Bible reveals, begins and persists in establishing a gracious relationship with the world.   </a:t>
            </a:r>
          </a:p>
          <a:p>
            <a:r>
              <a:rPr lang="en-US" dirty="0" smtClean="0"/>
              <a:t>The Christian religion is “best” understood as our response to God’s gracious, loving actions.</a:t>
            </a:r>
          </a:p>
          <a:p>
            <a:endParaRPr lang="en-US" dirty="0"/>
          </a:p>
        </p:txBody>
      </p:sp>
    </p:spTree>
    <p:extLst>
      <p:ext uri="{BB962C8B-B14F-4D97-AF65-F5344CB8AC3E}">
        <p14:creationId xmlns:p14="http://schemas.microsoft.com/office/powerpoint/2010/main" val="3045850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0_1437.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81105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Biblical Faith: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commanded human response to God’s grace is love for God and neighbor.  This is the essence of the Christian faith---we love because God in Jesus Christ first loved us.  </a:t>
            </a:r>
          </a:p>
          <a:p>
            <a:r>
              <a:rPr lang="en-US" dirty="0" smtClean="0"/>
              <a:t>Focus on the rites, practices, actions, teachings, organization, communities, that follow, proclaim and promote  both God’s gift of grace and our response of love for God and for our neighbor.</a:t>
            </a:r>
          </a:p>
          <a:p>
            <a:r>
              <a:rPr lang="en-US" dirty="0" smtClean="0"/>
              <a:t>“Religious” practices are historically contextual; the Love essence of the faith endures and adapts.</a:t>
            </a:r>
          </a:p>
          <a:p>
            <a:endParaRPr lang="en-US" dirty="0"/>
          </a:p>
        </p:txBody>
      </p:sp>
    </p:spTree>
    <p:extLst>
      <p:ext uri="{BB962C8B-B14F-4D97-AF65-F5344CB8AC3E}">
        <p14:creationId xmlns:p14="http://schemas.microsoft.com/office/powerpoint/2010/main" val="2160673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In light of such reflections, please read in the Bible:</a:t>
            </a:r>
          </a:p>
          <a:p>
            <a:r>
              <a:rPr lang="en-US" dirty="0" smtClean="0"/>
              <a:t>Micah 6</a:t>
            </a:r>
          </a:p>
          <a:p>
            <a:r>
              <a:rPr lang="en-US" dirty="0" smtClean="0"/>
              <a:t>Jeremiah 7</a:t>
            </a:r>
          </a:p>
          <a:p>
            <a:r>
              <a:rPr lang="en-US" dirty="0" smtClean="0"/>
              <a:t>Acts 17:22-34</a:t>
            </a:r>
          </a:p>
          <a:p>
            <a:r>
              <a:rPr lang="en-US" dirty="0" smtClean="0"/>
              <a:t>I Corinthians 3:16-17; 6:19-20</a:t>
            </a:r>
          </a:p>
          <a:p>
            <a:endParaRPr lang="en-US" dirty="0"/>
          </a:p>
        </p:txBody>
      </p:sp>
    </p:spTree>
    <p:extLst>
      <p:ext uri="{BB962C8B-B14F-4D97-AF65-F5344CB8AC3E}">
        <p14:creationId xmlns:p14="http://schemas.microsoft.com/office/powerpoint/2010/main" val="1906789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Sumerian Achievements</a:t>
            </a:r>
            <a:endParaRPr lang="en-US" dirty="0"/>
          </a:p>
        </p:txBody>
      </p:sp>
      <p:sp>
        <p:nvSpPr>
          <p:cNvPr id="3" name="Content Placeholder 2"/>
          <p:cNvSpPr>
            <a:spLocks noGrp="1"/>
          </p:cNvSpPr>
          <p:nvPr>
            <p:ph idx="1"/>
          </p:nvPr>
        </p:nvSpPr>
        <p:spPr/>
        <p:txBody>
          <a:bodyPr/>
          <a:lstStyle/>
          <a:p>
            <a:r>
              <a:rPr lang="en-US" dirty="0" smtClean="0"/>
              <a:t>1. Writing</a:t>
            </a:r>
          </a:p>
          <a:p>
            <a:r>
              <a:rPr lang="en-US" dirty="0" smtClean="0"/>
              <a:t>2. Ziggurats</a:t>
            </a:r>
          </a:p>
          <a:p>
            <a:r>
              <a:rPr lang="en-US" dirty="0" smtClean="0"/>
              <a:t>3</a:t>
            </a:r>
            <a:r>
              <a:rPr lang="en-US" smtClean="0"/>
              <a:t>. Mathmatics </a:t>
            </a:r>
            <a:r>
              <a:rPr lang="en-US" dirty="0" smtClean="0"/>
              <a:t>and civic organization</a:t>
            </a:r>
            <a:endParaRPr lang="en-US" dirty="0"/>
          </a:p>
        </p:txBody>
      </p:sp>
    </p:spTree>
    <p:extLst>
      <p:ext uri="{BB962C8B-B14F-4D97-AF65-F5344CB8AC3E}">
        <p14:creationId xmlns:p14="http://schemas.microsoft.com/office/powerpoint/2010/main" val="2498535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Cuneiform</a:t>
            </a:r>
            <a:endParaRPr lang="en-US" dirty="0"/>
          </a:p>
        </p:txBody>
      </p:sp>
      <p:sp>
        <p:nvSpPr>
          <p:cNvPr id="3" name="Content Placeholder 2"/>
          <p:cNvSpPr>
            <a:spLocks noGrp="1"/>
          </p:cNvSpPr>
          <p:nvPr>
            <p:ph idx="1"/>
          </p:nvPr>
        </p:nvSpPr>
        <p:spPr/>
        <p:txBody>
          <a:bodyPr>
            <a:normAutofit lnSpcReduction="10000"/>
          </a:bodyPr>
          <a:lstStyle/>
          <a:p>
            <a:r>
              <a:rPr lang="en-US" dirty="0" smtClean="0"/>
              <a:t>Around 4000 B.C.  Pictorial representations of objects impressed into soft clay with sharpened reeds, then baked—500,000 “bricks” found…evolved into symbols of sounds for syllables.   Not a language, but a way to represent language.  Used by various languages for nearly 5000 years.   </a:t>
            </a:r>
          </a:p>
          <a:p>
            <a:r>
              <a:rPr lang="en-US" dirty="0" smtClean="0"/>
              <a:t>Indicates diverse society, trade abounds, controlled by priests/scribes. </a:t>
            </a:r>
            <a:endParaRPr lang="en-US" dirty="0"/>
          </a:p>
        </p:txBody>
      </p:sp>
    </p:spTree>
    <p:extLst>
      <p:ext uri="{BB962C8B-B14F-4D97-AF65-F5344CB8AC3E}">
        <p14:creationId xmlns:p14="http://schemas.microsoft.com/office/powerpoint/2010/main" val="2177248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User\Pictures\100_046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936147" cy="7451725"/>
          </a:xfrm>
          <a:prstGeom prst="rect">
            <a:avLst/>
          </a:prstGeom>
          <a:noFill/>
        </p:spPr>
      </p:pic>
    </p:spTree>
    <p:extLst>
      <p:ext uri="{BB962C8B-B14F-4D97-AF65-F5344CB8AC3E}">
        <p14:creationId xmlns:p14="http://schemas.microsoft.com/office/powerpoint/2010/main" val="171661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Mesopotamia</a:t>
            </a:r>
            <a:endParaRPr lang="en-US" dirty="0"/>
          </a:p>
        </p:txBody>
      </p:sp>
      <p:sp>
        <p:nvSpPr>
          <p:cNvPr id="3" name="Content Placeholder 2"/>
          <p:cNvSpPr>
            <a:spLocks noGrp="1"/>
          </p:cNvSpPr>
          <p:nvPr>
            <p:ph idx="1"/>
          </p:nvPr>
        </p:nvSpPr>
        <p:spPr/>
        <p:txBody>
          <a:bodyPr/>
          <a:lstStyle/>
          <a:p>
            <a:r>
              <a:rPr lang="en-US" dirty="0" smtClean="0"/>
              <a:t>Sumer</a:t>
            </a:r>
          </a:p>
          <a:p>
            <a:r>
              <a:rPr lang="en-US" dirty="0" smtClean="0"/>
              <a:t>Reflections on “religion”</a:t>
            </a:r>
          </a:p>
          <a:p>
            <a:r>
              <a:rPr lang="en-US" dirty="0" smtClean="0"/>
              <a:t>Early Babylonia</a:t>
            </a:r>
          </a:p>
          <a:p>
            <a:r>
              <a:rPr lang="en-US" dirty="0" smtClean="0"/>
              <a:t>Assyrian Empire</a:t>
            </a:r>
            <a:endParaRPr lang="en-US" dirty="0"/>
          </a:p>
        </p:txBody>
      </p:sp>
    </p:spTree>
    <p:extLst>
      <p:ext uri="{BB962C8B-B14F-4D97-AF65-F5344CB8AC3E}">
        <p14:creationId xmlns:p14="http://schemas.microsoft.com/office/powerpoint/2010/main" val="371271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Temple Mounds</a:t>
            </a:r>
            <a:endParaRPr lang="en-US" dirty="0"/>
          </a:p>
        </p:txBody>
      </p:sp>
      <p:sp>
        <p:nvSpPr>
          <p:cNvPr id="3" name="Content Placeholder 2"/>
          <p:cNvSpPr>
            <a:spLocks noGrp="1"/>
          </p:cNvSpPr>
          <p:nvPr>
            <p:ph idx="1"/>
          </p:nvPr>
        </p:nvSpPr>
        <p:spPr/>
        <p:txBody>
          <a:bodyPr/>
          <a:lstStyle/>
          <a:p>
            <a:r>
              <a:rPr lang="en-US" dirty="0" smtClean="0"/>
              <a:t>Raised platforms</a:t>
            </a:r>
          </a:p>
          <a:p>
            <a:r>
              <a:rPr lang="en-US" dirty="0" smtClean="0"/>
              <a:t>Ziggurats---pyramid shaped towers built to house the local god.  (human made mountains).   Babylon’s most famous—Tower of Babel</a:t>
            </a:r>
            <a:endParaRPr lang="en-US" dirty="0"/>
          </a:p>
        </p:txBody>
      </p:sp>
    </p:spTree>
    <p:extLst>
      <p:ext uri="{BB962C8B-B14F-4D97-AF65-F5344CB8AC3E}">
        <p14:creationId xmlns:p14="http://schemas.microsoft.com/office/powerpoint/2010/main" val="542707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133600" y="5410200"/>
            <a:ext cx="4572000" cy="1200329"/>
          </a:xfrm>
          <a:prstGeom prst="rect">
            <a:avLst/>
          </a:prstGeom>
        </p:spPr>
        <p:txBody>
          <a:bodyPr wrap="square">
            <a:spAutoFit/>
          </a:bodyPr>
          <a:lstStyle/>
          <a:p>
            <a:r>
              <a:rPr lang="en-US" dirty="0">
                <a:solidFill>
                  <a:prstClr val="white"/>
                </a:solidFill>
              </a:rPr>
              <a:t>https://encrypted-tbn3.gstatic.com/images?q=tbn:ANd9GcQ-Wr9Ex7K8zdRBbduI1TF9qW1E6sbdG8RTXT_6oVeCMhIBky1qd-NJGw</a:t>
            </a:r>
            <a:endParaRPr lang="en-US" dirty="0">
              <a:solidFill>
                <a:prstClr val="white"/>
              </a:solidFill>
            </a:endParaRPr>
          </a:p>
        </p:txBody>
      </p:sp>
      <p:pic>
        <p:nvPicPr>
          <p:cNvPr id="90114" name="Picture 2" descr="Image result for images of ziggura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0"/>
            <a:ext cx="7213600" cy="5410200"/>
          </a:xfrm>
          <a:prstGeom prst="rect">
            <a:avLst/>
          </a:prstGeom>
          <a:noFill/>
        </p:spPr>
      </p:pic>
    </p:spTree>
    <p:extLst>
      <p:ext uri="{BB962C8B-B14F-4D97-AF65-F5344CB8AC3E}">
        <p14:creationId xmlns:p14="http://schemas.microsoft.com/office/powerpoint/2010/main" val="71048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and Organization</a:t>
            </a:r>
            <a:endParaRPr lang="en-US" dirty="0"/>
          </a:p>
        </p:txBody>
      </p:sp>
      <p:sp>
        <p:nvSpPr>
          <p:cNvPr id="3" name="Content Placeholder 2"/>
          <p:cNvSpPr>
            <a:spLocks noGrp="1"/>
          </p:cNvSpPr>
          <p:nvPr>
            <p:ph idx="1"/>
          </p:nvPr>
        </p:nvSpPr>
        <p:spPr/>
        <p:txBody>
          <a:bodyPr/>
          <a:lstStyle/>
          <a:p>
            <a:r>
              <a:rPr lang="en-US" dirty="0" smtClean="0"/>
              <a:t>Accounting system based on 60…we still use 360 degrees for a circle, 60 seconds for each minute, 60 minutes for each hour.</a:t>
            </a:r>
          </a:p>
          <a:p>
            <a:r>
              <a:rPr lang="en-US" dirty="0" smtClean="0"/>
              <a:t>Systems of business.</a:t>
            </a:r>
          </a:p>
          <a:p>
            <a:r>
              <a:rPr lang="en-US" dirty="0" smtClean="0"/>
              <a:t>Understanding of the movement of the moon, with a calendar based on its movements.</a:t>
            </a:r>
          </a:p>
          <a:p>
            <a:endParaRPr lang="en-US" dirty="0" smtClean="0"/>
          </a:p>
          <a:p>
            <a:endParaRPr lang="en-US" dirty="0"/>
          </a:p>
        </p:txBody>
      </p:sp>
    </p:spTree>
    <p:extLst>
      <p:ext uri="{BB962C8B-B14F-4D97-AF65-F5344CB8AC3E}">
        <p14:creationId xmlns:p14="http://schemas.microsoft.com/office/powerpoint/2010/main" val="3293010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Sumer—</a:t>
            </a:r>
            <a:r>
              <a:rPr lang="en-US" dirty="0" err="1" smtClean="0"/>
              <a:t>Akkadian</a:t>
            </a:r>
            <a:r>
              <a:rPr lang="en-US" dirty="0" smtClean="0"/>
              <a:t> Empire</a:t>
            </a:r>
            <a:endParaRPr lang="en-US" dirty="0"/>
          </a:p>
        </p:txBody>
      </p:sp>
      <p:sp>
        <p:nvSpPr>
          <p:cNvPr id="3" name="Content Placeholder 2"/>
          <p:cNvSpPr>
            <a:spLocks noGrp="1"/>
          </p:cNvSpPr>
          <p:nvPr>
            <p:ph idx="1"/>
          </p:nvPr>
        </p:nvSpPr>
        <p:spPr/>
        <p:txBody>
          <a:bodyPr/>
          <a:lstStyle/>
          <a:p>
            <a:r>
              <a:rPr lang="en-US" dirty="0" smtClean="0"/>
              <a:t>Invasion of Semitic speaking people from north of Mesopotamia. </a:t>
            </a:r>
          </a:p>
          <a:p>
            <a:r>
              <a:rPr lang="en-US" dirty="0" smtClean="0"/>
              <a:t> </a:t>
            </a:r>
            <a:r>
              <a:rPr lang="en-US" dirty="0" err="1" smtClean="0"/>
              <a:t>Akad</a:t>
            </a:r>
            <a:r>
              <a:rPr lang="en-US" dirty="0" smtClean="0"/>
              <a:t> as major city. </a:t>
            </a:r>
            <a:r>
              <a:rPr lang="en-US" dirty="0" err="1" smtClean="0"/>
              <a:t>Akkadian</a:t>
            </a:r>
            <a:r>
              <a:rPr lang="en-US" dirty="0" smtClean="0"/>
              <a:t> Empire</a:t>
            </a:r>
          </a:p>
          <a:p>
            <a:r>
              <a:rPr lang="en-US" dirty="0" smtClean="0"/>
              <a:t>Sargon I, 2335-2279 B.C., one of the first major “rulers” of Mesopotamia.  Ruled the entire land between the rivers as well as great influence both east and west.</a:t>
            </a:r>
          </a:p>
          <a:p>
            <a:endParaRPr lang="en-US" dirty="0"/>
          </a:p>
        </p:txBody>
      </p:sp>
    </p:spTree>
    <p:extLst>
      <p:ext uri="{BB962C8B-B14F-4D97-AF65-F5344CB8AC3E}">
        <p14:creationId xmlns:p14="http://schemas.microsoft.com/office/powerpoint/2010/main" val="1522669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READING ASSIGNMENT on Sargon the First</a:t>
            </a:r>
            <a:br>
              <a:rPr lang="en-US" dirty="0" smtClean="0"/>
            </a:br>
            <a:r>
              <a:rPr lang="en-US" dirty="0" smtClean="0"/>
              <a:t/>
            </a:r>
            <a:br>
              <a:rPr lang="en-US" dirty="0" smtClean="0"/>
            </a:br>
            <a:r>
              <a:rPr lang="en-US" dirty="0" smtClean="0"/>
              <a:t/>
            </a:r>
            <a:br>
              <a:rPr lang="en-US" dirty="0" smtClean="0"/>
            </a:br>
            <a:r>
              <a:rPr lang="en-US" dirty="0" smtClean="0"/>
              <a:t>http://www.ancient.eu/Sargon_of_Akkad/</a:t>
            </a:r>
            <a:endParaRPr lang="en-US" dirty="0"/>
          </a:p>
        </p:txBody>
      </p:sp>
      <p:sp>
        <p:nvSpPr>
          <p:cNvPr id="3" name="Content Placeholder 2"/>
          <p:cNvSpPr>
            <a:spLocks noGrp="1"/>
          </p:cNvSpPr>
          <p:nvPr>
            <p:ph idx="1"/>
          </p:nvPr>
        </p:nvSpPr>
        <p:spPr/>
        <p:txBody>
          <a:bodyPr/>
          <a:lstStyle/>
          <a:p>
            <a:pPr>
              <a:buNone/>
            </a:pPr>
            <a:r>
              <a:rPr lang="en-US" dirty="0" smtClean="0"/>
              <a:t>Sargon of Akkad: by Joshua J. Mark</a:t>
            </a:r>
            <a:endParaRPr lang="en-US" dirty="0"/>
          </a:p>
        </p:txBody>
      </p:sp>
    </p:spTree>
    <p:extLst>
      <p:ext uri="{BB962C8B-B14F-4D97-AF65-F5344CB8AC3E}">
        <p14:creationId xmlns:p14="http://schemas.microsoft.com/office/powerpoint/2010/main" val="2188203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86000" y="5486400"/>
            <a:ext cx="4572000" cy="646331"/>
          </a:xfrm>
          <a:prstGeom prst="rect">
            <a:avLst/>
          </a:prstGeom>
        </p:spPr>
        <p:txBody>
          <a:bodyPr>
            <a:spAutoFit/>
          </a:bodyPr>
          <a:lstStyle/>
          <a:p>
            <a:r>
              <a:rPr lang="en-US" dirty="0">
                <a:solidFill>
                  <a:prstClr val="white"/>
                </a:solidFill>
              </a:rPr>
              <a:t>https://upload.wikimedia.org/wikipedia/commons/c/c8/Orientmitja2300aC.png</a:t>
            </a:r>
            <a:endParaRPr lang="en-US" dirty="0">
              <a:solidFill>
                <a:prstClr val="white"/>
              </a:solidFill>
            </a:endParaRPr>
          </a:p>
        </p:txBody>
      </p:sp>
      <p:pic>
        <p:nvPicPr>
          <p:cNvPr id="1026" name="Picture 2" descr="Image result for map of sargon first"/>
          <p:cNvPicPr>
            <a:picLocks noChangeAspect="1" noChangeArrowheads="1"/>
          </p:cNvPicPr>
          <p:nvPr/>
        </p:nvPicPr>
        <p:blipFill>
          <a:blip r:embed="rId2" cstate="print"/>
          <a:srcRect/>
          <a:stretch>
            <a:fillRect/>
          </a:stretch>
        </p:blipFill>
        <p:spPr bwMode="auto">
          <a:xfrm>
            <a:off x="229733" y="304800"/>
            <a:ext cx="8914267" cy="5248276"/>
          </a:xfrm>
          <a:prstGeom prst="rect">
            <a:avLst/>
          </a:prstGeom>
          <a:noFill/>
        </p:spPr>
      </p:pic>
    </p:spTree>
    <p:extLst>
      <p:ext uri="{BB962C8B-B14F-4D97-AF65-F5344CB8AC3E}">
        <p14:creationId xmlns:p14="http://schemas.microsoft.com/office/powerpoint/2010/main" val="1307099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Babylon</a:t>
            </a:r>
            <a:endParaRPr lang="en-US" dirty="0"/>
          </a:p>
        </p:txBody>
      </p:sp>
      <p:sp>
        <p:nvSpPr>
          <p:cNvPr id="3" name="Content Placeholder 2"/>
          <p:cNvSpPr>
            <a:spLocks noGrp="1"/>
          </p:cNvSpPr>
          <p:nvPr>
            <p:ph idx="1"/>
          </p:nvPr>
        </p:nvSpPr>
        <p:spPr/>
        <p:txBody>
          <a:bodyPr/>
          <a:lstStyle/>
          <a:p>
            <a:r>
              <a:rPr lang="en-US" dirty="0" smtClean="0"/>
              <a:t>Ca 1800 B.C.</a:t>
            </a:r>
            <a:endParaRPr lang="en-US" dirty="0"/>
          </a:p>
        </p:txBody>
      </p:sp>
    </p:spTree>
    <p:extLst>
      <p:ext uri="{BB962C8B-B14F-4D97-AF65-F5344CB8AC3E}">
        <p14:creationId xmlns:p14="http://schemas.microsoft.com/office/powerpoint/2010/main" val="3762967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Babylon became an  international empire </a:t>
            </a:r>
            <a:endParaRPr lang="en-US" dirty="0"/>
          </a:p>
        </p:txBody>
      </p:sp>
      <p:sp>
        <p:nvSpPr>
          <p:cNvPr id="3" name="Content Placeholder 2"/>
          <p:cNvSpPr>
            <a:spLocks noGrp="1"/>
          </p:cNvSpPr>
          <p:nvPr>
            <p:ph idx="1"/>
          </p:nvPr>
        </p:nvSpPr>
        <p:spPr/>
        <p:txBody>
          <a:bodyPr/>
          <a:lstStyle/>
          <a:p>
            <a:pPr>
              <a:buNone/>
            </a:pPr>
            <a:r>
              <a:rPr lang="en-US" dirty="0" smtClean="0"/>
              <a:t>Early Babylon had political and economic power over most of the Middle East---from Iran to Egypt’s outpost in Palestine.</a:t>
            </a:r>
          </a:p>
          <a:p>
            <a:pPr>
              <a:buNone/>
            </a:pPr>
            <a:r>
              <a:rPr lang="en-US" dirty="0" smtClean="0"/>
              <a:t>Main god…</a:t>
            </a:r>
            <a:r>
              <a:rPr lang="en-US" dirty="0" err="1" smtClean="0"/>
              <a:t>Marduk</a:t>
            </a:r>
            <a:endParaRPr lang="en-US" dirty="0" smtClean="0"/>
          </a:p>
          <a:p>
            <a:pPr>
              <a:buNone/>
            </a:pPr>
            <a:endParaRPr lang="en-US" dirty="0"/>
          </a:p>
        </p:txBody>
      </p:sp>
    </p:spTree>
    <p:extLst>
      <p:ext uri="{BB962C8B-B14F-4D97-AF65-F5344CB8AC3E}">
        <p14:creationId xmlns:p14="http://schemas.microsoft.com/office/powerpoint/2010/main" val="1761404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ASSIGNMENT</a:t>
            </a:r>
            <a:endParaRPr lang="en-US" dirty="0"/>
          </a:p>
        </p:txBody>
      </p:sp>
      <p:sp>
        <p:nvSpPr>
          <p:cNvPr id="3" name="Content Placeholder 2"/>
          <p:cNvSpPr>
            <a:spLocks noGrp="1"/>
          </p:cNvSpPr>
          <p:nvPr>
            <p:ph idx="1"/>
          </p:nvPr>
        </p:nvSpPr>
        <p:spPr/>
        <p:txBody>
          <a:bodyPr/>
          <a:lstStyle/>
          <a:p>
            <a:pPr>
              <a:buNone/>
            </a:pPr>
            <a:r>
              <a:rPr lang="en-US" dirty="0" smtClean="0"/>
              <a:t>Article by Joshua J. Mark entitled Babylon.</a:t>
            </a:r>
          </a:p>
          <a:p>
            <a:pPr>
              <a:buNone/>
            </a:pPr>
            <a:r>
              <a:rPr lang="en-US" dirty="0" smtClean="0">
                <a:hlinkClick r:id="rId2"/>
              </a:rPr>
              <a:t>Http://www.ancient.eu/babylon/</a:t>
            </a:r>
            <a:r>
              <a:rPr lang="en-US" dirty="0" smtClean="0"/>
              <a:t>      </a:t>
            </a:r>
          </a:p>
          <a:p>
            <a:pPr>
              <a:buNone/>
            </a:pPr>
            <a:r>
              <a:rPr lang="en-US" dirty="0" smtClean="0"/>
              <a:t>Please read the first two paragraphs:  “Definition” and “The Old City and Hammurabi”</a:t>
            </a:r>
          </a:p>
          <a:p>
            <a:pPr>
              <a:buNone/>
            </a:pPr>
            <a:endParaRPr lang="en-US" dirty="0"/>
          </a:p>
        </p:txBody>
      </p:sp>
    </p:spTree>
    <p:extLst>
      <p:ext uri="{BB962C8B-B14F-4D97-AF65-F5344CB8AC3E}">
        <p14:creationId xmlns:p14="http://schemas.microsoft.com/office/powerpoint/2010/main" val="3502314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6324600"/>
            <a:ext cx="8229600" cy="334963"/>
          </a:xfrm>
        </p:spPr>
        <p:txBody>
          <a:bodyPr>
            <a:normAutofit fontScale="32500" lnSpcReduction="20000"/>
          </a:bodyPr>
          <a:lstStyle/>
          <a:p>
            <a:r>
              <a:rPr lang="en-US" dirty="0" smtClean="0"/>
              <a:t>https://upload.wikimedia.org/wikipedia/commons/thumb/1/12/Hammurabi's_Babylonia_1.svg/2000px-Hammurabi's_Babylonia_1.svg.png</a:t>
            </a:r>
            <a:endParaRPr lang="en-US" dirty="0"/>
          </a:p>
        </p:txBody>
      </p:sp>
      <p:pic>
        <p:nvPicPr>
          <p:cNvPr id="84994" name="Picture 2" descr="Image result for first babylonian empire map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679" y="304800"/>
            <a:ext cx="8677141" cy="5867400"/>
          </a:xfrm>
          <a:prstGeom prst="rect">
            <a:avLst/>
          </a:prstGeom>
          <a:noFill/>
        </p:spPr>
      </p:pic>
    </p:spTree>
    <p:extLst>
      <p:ext uri="{BB962C8B-B14F-4D97-AF65-F5344CB8AC3E}">
        <p14:creationId xmlns:p14="http://schemas.microsoft.com/office/powerpoint/2010/main" val="1473924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Image result for map of worl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9144000" cy="5943600"/>
          </a:xfrm>
          <a:prstGeom prst="ellipse">
            <a:avLst/>
          </a:prstGeom>
          <a:noFill/>
        </p:spPr>
      </p:pic>
      <p:sp>
        <p:nvSpPr>
          <p:cNvPr id="5" name="Rounded Rectangle 4"/>
          <p:cNvSpPr/>
          <p:nvPr/>
        </p:nvSpPr>
        <p:spPr>
          <a:xfrm>
            <a:off x="5410200" y="3048000"/>
            <a:ext cx="381000" cy="304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05714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Hammurabi</a:t>
            </a:r>
            <a:endParaRPr lang="en-US" dirty="0"/>
          </a:p>
        </p:txBody>
      </p:sp>
      <p:sp>
        <p:nvSpPr>
          <p:cNvPr id="3" name="Content Placeholder 2"/>
          <p:cNvSpPr>
            <a:spLocks noGrp="1"/>
          </p:cNvSpPr>
          <p:nvPr>
            <p:ph idx="1"/>
          </p:nvPr>
        </p:nvSpPr>
        <p:spPr/>
        <p:txBody>
          <a:bodyPr/>
          <a:lstStyle/>
          <a:p>
            <a:pPr>
              <a:buNone/>
            </a:pPr>
            <a:r>
              <a:rPr lang="en-US" b="1" dirty="0" smtClean="0"/>
              <a:t>	Hammurabi of Babylon defeated Rim-Sin of </a:t>
            </a:r>
            <a:r>
              <a:rPr lang="en-US" b="1" dirty="0" err="1" smtClean="0"/>
              <a:t>Larsa</a:t>
            </a:r>
            <a:r>
              <a:rPr lang="en-US" b="1" dirty="0" smtClean="0"/>
              <a:t> (r. about 1823-1763 BC) and became the sole ruler of Sumer and Akkad. </a:t>
            </a:r>
            <a:endParaRPr lang="en-US" dirty="0" smtClean="0"/>
          </a:p>
          <a:p>
            <a:endParaRPr lang="en-US" dirty="0"/>
          </a:p>
        </p:txBody>
      </p:sp>
    </p:spTree>
    <p:extLst>
      <p:ext uri="{BB962C8B-B14F-4D97-AF65-F5344CB8AC3E}">
        <p14:creationId xmlns:p14="http://schemas.microsoft.com/office/powerpoint/2010/main" val="839915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Hammurabi’s Code  ca 1754 B.C.</a:t>
            </a:r>
            <a:endParaRPr lang="en-US" dirty="0"/>
          </a:p>
        </p:txBody>
      </p:sp>
      <p:sp>
        <p:nvSpPr>
          <p:cNvPr id="3" name="Content Placeholder 2"/>
          <p:cNvSpPr>
            <a:spLocks noGrp="1"/>
          </p:cNvSpPr>
          <p:nvPr>
            <p:ph idx="1"/>
          </p:nvPr>
        </p:nvSpPr>
        <p:spPr/>
        <p:txBody>
          <a:bodyPr/>
          <a:lstStyle/>
          <a:p>
            <a:pPr>
              <a:buNone/>
            </a:pPr>
            <a:r>
              <a:rPr lang="en-US" dirty="0" smtClean="0"/>
              <a:t>Over 280 laws regulating mostly personal and business concerns…mostly dealing with appropriate fines or punishments.</a:t>
            </a:r>
          </a:p>
          <a:p>
            <a:pPr>
              <a:buNone/>
            </a:pPr>
            <a:r>
              <a:rPr lang="en-US" dirty="0" smtClean="0"/>
              <a:t>Engraved on basalt rock in </a:t>
            </a:r>
            <a:r>
              <a:rPr lang="en-US" dirty="0" err="1" smtClean="0"/>
              <a:t>Akkadian</a:t>
            </a:r>
            <a:r>
              <a:rPr lang="en-US" dirty="0" smtClean="0"/>
              <a:t> </a:t>
            </a:r>
            <a:r>
              <a:rPr lang="en-US" dirty="0" err="1" smtClean="0"/>
              <a:t>cuniform</a:t>
            </a:r>
            <a:r>
              <a:rPr lang="en-US" dirty="0" smtClean="0"/>
              <a:t>, shaped like a index finger.</a:t>
            </a:r>
          </a:p>
          <a:p>
            <a:pPr>
              <a:buNone/>
            </a:pPr>
            <a:r>
              <a:rPr lang="en-US" dirty="0" smtClean="0"/>
              <a:t>Asserts the ruler’s wisdom and authority as given to him by the gods. </a:t>
            </a:r>
          </a:p>
          <a:p>
            <a:pPr>
              <a:buNone/>
            </a:pPr>
            <a:r>
              <a:rPr lang="en-US" dirty="0" smtClean="0"/>
              <a:t>Many steles distributed throughout empire.</a:t>
            </a:r>
          </a:p>
          <a:p>
            <a:pPr>
              <a:buNone/>
            </a:pPr>
            <a:endParaRPr lang="en-US" dirty="0"/>
          </a:p>
        </p:txBody>
      </p:sp>
    </p:spTree>
    <p:extLst>
      <p:ext uri="{BB962C8B-B14F-4D97-AF65-F5344CB8AC3E}">
        <p14:creationId xmlns:p14="http://schemas.microsoft.com/office/powerpoint/2010/main" val="418779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User\Pictures\100_13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0"/>
            <a:ext cx="4965700" cy="6621276"/>
          </a:xfrm>
          <a:prstGeom prst="rect">
            <a:avLst/>
          </a:prstGeom>
          <a:noFill/>
        </p:spPr>
      </p:pic>
    </p:spTree>
    <p:extLst>
      <p:ext uri="{BB962C8B-B14F-4D97-AF65-F5344CB8AC3E}">
        <p14:creationId xmlns:p14="http://schemas.microsoft.com/office/powerpoint/2010/main" val="1532009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User\Pictures\100_13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0"/>
            <a:ext cx="5095611" cy="6794500"/>
          </a:xfrm>
          <a:prstGeom prst="rect">
            <a:avLst/>
          </a:prstGeom>
          <a:noFill/>
        </p:spPr>
      </p:pic>
    </p:spTree>
    <p:extLst>
      <p:ext uri="{BB962C8B-B14F-4D97-AF65-F5344CB8AC3E}">
        <p14:creationId xmlns:p14="http://schemas.microsoft.com/office/powerpoint/2010/main" val="4211180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Literary works published around this time</a:t>
            </a:r>
            <a:endParaRPr lang="en-US" dirty="0"/>
          </a:p>
        </p:txBody>
      </p:sp>
      <p:sp>
        <p:nvSpPr>
          <p:cNvPr id="3" name="Content Placeholder 2"/>
          <p:cNvSpPr>
            <a:spLocks noGrp="1"/>
          </p:cNvSpPr>
          <p:nvPr>
            <p:ph idx="1"/>
          </p:nvPr>
        </p:nvSpPr>
        <p:spPr/>
        <p:txBody>
          <a:bodyPr>
            <a:normAutofit lnSpcReduction="10000"/>
          </a:bodyPr>
          <a:lstStyle/>
          <a:p>
            <a:r>
              <a:rPr lang="en-US" dirty="0" smtClean="0"/>
              <a:t>Creation Story:  https://en.wikipedia.org/wiki/En%C3%BBma_Eli%C5%A1</a:t>
            </a:r>
          </a:p>
          <a:p>
            <a:r>
              <a:rPr lang="en-US" dirty="0" err="1" smtClean="0"/>
              <a:t>Gilgalmish</a:t>
            </a:r>
            <a:r>
              <a:rPr lang="en-US" dirty="0" smtClean="0"/>
              <a:t> epic…. </a:t>
            </a:r>
            <a:r>
              <a:rPr lang="en-US" dirty="0" smtClean="0">
                <a:hlinkClick r:id="rId2"/>
              </a:rPr>
              <a:t>http://www.ancient.eu/gilgamesh/</a:t>
            </a:r>
            <a:r>
              <a:rPr lang="en-US" dirty="0" smtClean="0"/>
              <a:t>   Article by Joshua J. Marks</a:t>
            </a:r>
          </a:p>
          <a:p>
            <a:r>
              <a:rPr lang="en-US" dirty="0" smtClean="0"/>
              <a:t>Flood Story:  https://en.wikipedia.org/wiki/Gilgamesh_flood_myth</a:t>
            </a:r>
            <a:endParaRPr lang="en-US" dirty="0"/>
          </a:p>
        </p:txBody>
      </p:sp>
    </p:spTree>
    <p:extLst>
      <p:ext uri="{BB962C8B-B14F-4D97-AF65-F5344CB8AC3E}">
        <p14:creationId xmlns:p14="http://schemas.microsoft.com/office/powerpoint/2010/main" val="3199315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 of Mesopotamia</a:t>
            </a:r>
            <a:endParaRPr lang="en-US" dirty="0"/>
          </a:p>
        </p:txBody>
      </p:sp>
      <p:sp>
        <p:nvSpPr>
          <p:cNvPr id="3" name="Subtitle 2"/>
          <p:cNvSpPr>
            <a:spLocks noGrp="1"/>
          </p:cNvSpPr>
          <p:nvPr>
            <p:ph type="subTitle" idx="1"/>
          </p:nvPr>
        </p:nvSpPr>
        <p:spPr>
          <a:xfrm>
            <a:off x="914400" y="0"/>
            <a:ext cx="6400800" cy="914400"/>
          </a:xfrm>
        </p:spPr>
        <p:txBody>
          <a:bodyPr/>
          <a:lstStyle/>
          <a:p>
            <a:r>
              <a:rPr lang="en-US" dirty="0" smtClean="0"/>
              <a:t>Mesopotamia</a:t>
            </a:r>
            <a:endParaRPr lang="en-US" dirty="0"/>
          </a:p>
        </p:txBody>
      </p:sp>
      <p:sp>
        <p:nvSpPr>
          <p:cNvPr id="4" name="Rectangle 3"/>
          <p:cNvSpPr/>
          <p:nvPr/>
        </p:nvSpPr>
        <p:spPr>
          <a:xfrm>
            <a:off x="2057400" y="6019800"/>
            <a:ext cx="4572000" cy="646331"/>
          </a:xfrm>
          <a:prstGeom prst="rect">
            <a:avLst/>
          </a:prstGeom>
        </p:spPr>
        <p:txBody>
          <a:bodyPr wrap="square">
            <a:spAutoFit/>
          </a:bodyPr>
          <a:lstStyle/>
          <a:p>
            <a:r>
              <a:rPr lang="en-US" dirty="0">
                <a:solidFill>
                  <a:prstClr val="white"/>
                </a:solidFill>
              </a:rPr>
              <a:t>https://upload.wikimedia.org/wikipedia/commons/0/0c/Near_East_1400_BCE.png</a:t>
            </a:r>
            <a:endParaRPr lang="en-US" dirty="0">
              <a:solidFill>
                <a:prstClr val="white"/>
              </a:solidFill>
            </a:endParaRPr>
          </a:p>
        </p:txBody>
      </p:sp>
      <p:pic>
        <p:nvPicPr>
          <p:cNvPr id="33794" name="Picture 2" descr="Image result for map of mesopotam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990600"/>
            <a:ext cx="6248400" cy="4998721"/>
          </a:xfrm>
          <a:prstGeom prst="rect">
            <a:avLst/>
          </a:prstGeom>
          <a:noFill/>
        </p:spPr>
      </p:pic>
    </p:spTree>
    <p:extLst>
      <p:ext uri="{BB962C8B-B14F-4D97-AF65-F5344CB8AC3E}">
        <p14:creationId xmlns:p14="http://schemas.microsoft.com/office/powerpoint/2010/main" val="1027437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Sumer:  The Land Between the Rivers</a:t>
            </a:r>
            <a:endParaRPr lang="en-US" dirty="0"/>
          </a:p>
        </p:txBody>
      </p:sp>
      <p:sp>
        <p:nvSpPr>
          <p:cNvPr id="3" name="Content Placeholder 2"/>
          <p:cNvSpPr>
            <a:spLocks noGrp="1"/>
          </p:cNvSpPr>
          <p:nvPr>
            <p:ph idx="1"/>
          </p:nvPr>
        </p:nvSpPr>
        <p:spPr/>
        <p:txBody>
          <a:bodyPr>
            <a:normAutofit/>
          </a:bodyPr>
          <a:lstStyle/>
          <a:p>
            <a:r>
              <a:rPr lang="en-US" dirty="0" smtClean="0"/>
              <a:t>READING ASSIGNMENT; The History of Ancient </a:t>
            </a:r>
            <a:r>
              <a:rPr lang="en-US" dirty="0" err="1" smtClean="0"/>
              <a:t>Sumeria</a:t>
            </a:r>
            <a:r>
              <a:rPr lang="en-US" dirty="0" smtClean="0"/>
              <a:t> http://history-world.org/sumeria.htm</a:t>
            </a:r>
          </a:p>
          <a:p>
            <a:endParaRPr lang="en-US" b="1" dirty="0" smtClean="0"/>
          </a:p>
          <a:p>
            <a:pPr>
              <a:buNone/>
            </a:pPr>
            <a:endParaRPr lang="en-US" dirty="0" smtClean="0"/>
          </a:p>
          <a:p>
            <a:endParaRPr lang="en-US" dirty="0" smtClean="0"/>
          </a:p>
          <a:p>
            <a:endParaRPr lang="en-US" dirty="0"/>
          </a:p>
        </p:txBody>
      </p:sp>
    </p:spTree>
    <p:extLst>
      <p:ext uri="{BB962C8B-B14F-4D97-AF65-F5344CB8AC3E}">
        <p14:creationId xmlns:p14="http://schemas.microsoft.com/office/powerpoint/2010/main" val="2138531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Sumer</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Sumerian city states arise around 3500B.C.-2335 B.C.   Agriculturally based, but with increasing centralized power in hands of temple priests and leaders called “</a:t>
            </a:r>
            <a:r>
              <a:rPr lang="en-US" dirty="0" err="1" smtClean="0"/>
              <a:t>lugals</a:t>
            </a:r>
            <a:r>
              <a:rPr lang="en-US" dirty="0" smtClean="0"/>
              <a:t>”—the leading civic leader—often a warrior. </a:t>
            </a:r>
          </a:p>
          <a:p>
            <a:pPr>
              <a:buNone/>
            </a:pPr>
            <a:r>
              <a:rPr lang="en-US" dirty="0" smtClean="0"/>
              <a:t>    Over time some city states became dominate over others, with a “king” ruling more than one city. </a:t>
            </a:r>
          </a:p>
          <a:p>
            <a:pPr>
              <a:buNone/>
            </a:pPr>
            <a:r>
              <a:rPr lang="en-US" dirty="0" smtClean="0"/>
              <a:t>	</a:t>
            </a:r>
          </a:p>
        </p:txBody>
      </p:sp>
    </p:spTree>
    <p:extLst>
      <p:ext uri="{BB962C8B-B14F-4D97-AF65-F5344CB8AC3E}">
        <p14:creationId xmlns:p14="http://schemas.microsoft.com/office/powerpoint/2010/main" val="917031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Early Sumerian Civilization</a:t>
            </a:r>
            <a:br>
              <a:rPr lang="en-US" dirty="0" smtClean="0"/>
            </a:br>
            <a:r>
              <a:rPr lang="en-US" dirty="0" smtClean="0"/>
              <a:t>3000 B.C.-2300 B.C.</a:t>
            </a:r>
            <a:endParaRPr lang="en-US" dirty="0"/>
          </a:p>
        </p:txBody>
      </p:sp>
      <p:sp>
        <p:nvSpPr>
          <p:cNvPr id="3" name="Content Placeholder 2"/>
          <p:cNvSpPr>
            <a:spLocks noGrp="1"/>
          </p:cNvSpPr>
          <p:nvPr>
            <p:ph idx="1"/>
          </p:nvPr>
        </p:nvSpPr>
        <p:spPr/>
        <p:txBody>
          <a:bodyPr>
            <a:normAutofit/>
          </a:bodyPr>
          <a:lstStyle/>
          <a:p>
            <a:r>
              <a:rPr lang="en-US" dirty="0" smtClean="0"/>
              <a:t>Early Mesopotamia (the land between the rivers) sometimes called the Cradle of Civilization:</a:t>
            </a:r>
          </a:p>
          <a:p>
            <a:r>
              <a:rPr lang="en-US" dirty="0" smtClean="0"/>
              <a:t>Between the Tigris and Euphrates Rivers beginning around 4000 B.C., “city-states” are arise: by 3000 B.C. using canals to irrigate fields:  Capital is </a:t>
            </a:r>
            <a:r>
              <a:rPr lang="en-US" dirty="0" err="1" smtClean="0"/>
              <a:t>Uruk</a:t>
            </a:r>
            <a:r>
              <a:rPr lang="en-US" dirty="0" smtClean="0"/>
              <a:t> (3700 B.C.), others include </a:t>
            </a:r>
            <a:r>
              <a:rPr lang="en-US" dirty="0" err="1" smtClean="0"/>
              <a:t>Eridu</a:t>
            </a:r>
            <a:r>
              <a:rPr lang="en-US" dirty="0" smtClean="0"/>
              <a:t>,</a:t>
            </a:r>
            <a:r>
              <a:rPr lang="en-US" dirty="0"/>
              <a:t> </a:t>
            </a:r>
            <a:r>
              <a:rPr lang="en-US" b="1" dirty="0" smtClean="0"/>
              <a:t>Ur</a:t>
            </a:r>
            <a:r>
              <a:rPr lang="en-US" dirty="0" smtClean="0"/>
              <a:t>, Lagash</a:t>
            </a:r>
            <a:r>
              <a:rPr lang="en-US" dirty="0"/>
              <a:t>, Nippur, and </a:t>
            </a:r>
            <a:r>
              <a:rPr lang="en-US" dirty="0" smtClean="0"/>
              <a:t>Kish.   </a:t>
            </a:r>
            <a:endParaRPr lang="en-US" dirty="0"/>
          </a:p>
        </p:txBody>
      </p:sp>
    </p:spTree>
    <p:extLst>
      <p:ext uri="{BB962C8B-B14F-4D97-AF65-F5344CB8AC3E}">
        <p14:creationId xmlns:p14="http://schemas.microsoft.com/office/powerpoint/2010/main" val="2244366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09800" y="5486400"/>
            <a:ext cx="4572000" cy="923330"/>
          </a:xfrm>
          <a:prstGeom prst="rect">
            <a:avLst/>
          </a:prstGeom>
        </p:spPr>
        <p:txBody>
          <a:bodyPr>
            <a:spAutoFit/>
          </a:bodyPr>
          <a:lstStyle/>
          <a:p>
            <a:r>
              <a:rPr lang="en-US" dirty="0">
                <a:solidFill>
                  <a:prstClr val="white"/>
                </a:solidFill>
              </a:rPr>
              <a:t>https://upload.wikimedia.org/wikipedia/commons/thumb/7/73/Ur_III.svg/2000px-Ur_III.svg.png</a:t>
            </a:r>
            <a:endParaRPr lang="en-US" dirty="0">
              <a:solidFill>
                <a:prstClr val="white"/>
              </a:solidFill>
            </a:endParaRPr>
          </a:p>
        </p:txBody>
      </p:sp>
      <p:pic>
        <p:nvPicPr>
          <p:cNvPr id="37890" name="Picture 2" descr="Image result for early sumerian empire ma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52400"/>
            <a:ext cx="7772399" cy="5369968"/>
          </a:xfrm>
          <a:prstGeom prst="rect">
            <a:avLst/>
          </a:prstGeom>
          <a:noFill/>
        </p:spPr>
      </p:pic>
    </p:spTree>
    <p:extLst>
      <p:ext uri="{BB962C8B-B14F-4D97-AF65-F5344CB8AC3E}">
        <p14:creationId xmlns:p14="http://schemas.microsoft.com/office/powerpoint/2010/main" val="3169242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1300</Words>
  <Application>Microsoft Office PowerPoint</Application>
  <PresentationFormat>On-screen Show (4:3)</PresentationFormat>
  <Paragraphs>107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Black</vt:lpstr>
      <vt:lpstr>Christian Leader’s Institute: World History 101 The Beginnings of “Civilization” to 1500 A.D.</vt:lpstr>
      <vt:lpstr>Session Two</vt:lpstr>
      <vt:lpstr>Mesopotamia</vt:lpstr>
      <vt:lpstr>PowerPoint Presentation</vt:lpstr>
      <vt:lpstr>Map of Mesopotamia</vt:lpstr>
      <vt:lpstr>Sumer:  The Land Between the Rivers</vt:lpstr>
      <vt:lpstr>Early  Sumer</vt:lpstr>
      <vt:lpstr>The Early Sumerian Civilization 3000 B.C.-2300 B.C.</vt:lpstr>
      <vt:lpstr>PowerPoint Presentation</vt:lpstr>
      <vt:lpstr>Temples/Religion</vt:lpstr>
      <vt:lpstr>Reflections on Religion</vt:lpstr>
      <vt:lpstr>Most Ancient Religions develop as a Means to an End</vt:lpstr>
      <vt:lpstr>PowerPoint Presentation</vt:lpstr>
      <vt:lpstr>PowerPoint Presentation</vt:lpstr>
      <vt:lpstr>PowerPoint Presentation</vt:lpstr>
      <vt:lpstr>PowerPoint Presentation</vt:lpstr>
      <vt:lpstr>PowerPoint Presentation</vt:lpstr>
      <vt:lpstr>PowerPoint Presentation</vt:lpstr>
      <vt:lpstr>Religions are often the means to sway these forces to be good to us.</vt:lpstr>
      <vt:lpstr>Worshippers’ attitudes to the god are not significant as long as the proper rites and rituals are performed.</vt:lpstr>
      <vt:lpstr>Religion and Civic Organization</vt:lpstr>
      <vt:lpstr>Religion as a means to an End</vt:lpstr>
      <vt:lpstr>Is Christianity such a Religion?</vt:lpstr>
      <vt:lpstr>PowerPoint Presentation</vt:lpstr>
      <vt:lpstr>In the Biblical Faith:</vt:lpstr>
      <vt:lpstr>Assignment:</vt:lpstr>
      <vt:lpstr>Notable Sumerian Achievements</vt:lpstr>
      <vt:lpstr>Cuneiform</vt:lpstr>
      <vt:lpstr>PowerPoint Presentation</vt:lpstr>
      <vt:lpstr>Temple Mounds</vt:lpstr>
      <vt:lpstr>PowerPoint Presentation</vt:lpstr>
      <vt:lpstr>Math and Organization</vt:lpstr>
      <vt:lpstr>Sumer—Akkadian Empire</vt:lpstr>
      <vt:lpstr>    READING ASSIGNMENT on Sargon the First   http://www.ancient.eu/Sargon_of_Akkad/</vt:lpstr>
      <vt:lpstr>PowerPoint Presentation</vt:lpstr>
      <vt:lpstr>EARLY Babylon</vt:lpstr>
      <vt:lpstr>Early Babylon became an  international empire </vt:lpstr>
      <vt:lpstr>READING ASSIGNMENT</vt:lpstr>
      <vt:lpstr>PowerPoint Presentation</vt:lpstr>
      <vt:lpstr>Hammurabi</vt:lpstr>
      <vt:lpstr>Hammurabi’s Code  ca 1754 B.C.</vt:lpstr>
      <vt:lpstr>PowerPoint Presentation</vt:lpstr>
      <vt:lpstr>PowerPoint Presentation</vt:lpstr>
      <vt:lpstr>Literary works published around this time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Leader’s Institute: World History 101 The Beginnings of “Civilization” to 1500 A.D.</dc:title>
  <dc:creator>HP</dc:creator>
  <cp:lastModifiedBy>HP</cp:lastModifiedBy>
  <cp:revision>1</cp:revision>
  <dcterms:created xsi:type="dcterms:W3CDTF">2018-05-03T17:38:10Z</dcterms:created>
  <dcterms:modified xsi:type="dcterms:W3CDTF">2018-05-03T17:39:46Z</dcterms:modified>
</cp:coreProperties>
</file>