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2" r:id="rId3"/>
    <p:sldId id="282" r:id="rId4"/>
    <p:sldId id="283" r:id="rId5"/>
    <p:sldId id="290" r:id="rId6"/>
    <p:sldId id="284" r:id="rId7"/>
    <p:sldId id="285" r:id="rId8"/>
    <p:sldId id="286" r:id="rId9"/>
    <p:sldId id="287" r:id="rId10"/>
    <p:sldId id="291" r:id="rId11"/>
    <p:sldId id="293" r:id="rId12"/>
    <p:sldId id="288" r:id="rId13"/>
    <p:sldId id="294" r:id="rId14"/>
    <p:sldId id="292" r:id="rId15"/>
    <p:sldId id="295" r:id="rId1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9" autoAdjust="0"/>
    <p:restoredTop sz="94660"/>
  </p:normalViewPr>
  <p:slideViewPr>
    <p:cSldViewPr>
      <p:cViewPr varScale="1">
        <p:scale>
          <a:sx n="86" d="100"/>
          <a:sy n="86" d="100"/>
        </p:scale>
        <p:origin x="-207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904C7E10-770B-41D4-BE36-9066DADF2589}" type="datetimeFigureOut">
              <a:rPr lang="en-US" smtClean="0"/>
              <a:pPr/>
              <a:t>4/16/2018</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0D7F7710-4808-4C44-981F-005AC4F65CF8}" type="slidenum">
              <a:rPr lang="en-US" smtClean="0"/>
              <a:pPr/>
              <a:t>‹#›</a:t>
            </a:fld>
            <a:endParaRPr lang="en-US"/>
          </a:p>
        </p:txBody>
      </p:sp>
    </p:spTree>
    <p:extLst>
      <p:ext uri="{BB962C8B-B14F-4D97-AF65-F5344CB8AC3E}">
        <p14:creationId xmlns="" xmlns:p14="http://schemas.microsoft.com/office/powerpoint/2010/main" val="3476259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74C88FC9-998E-4050-8995-CDFBC81B7FEF}" type="datetimeFigureOut">
              <a:rPr lang="en-US" smtClean="0"/>
              <a:pPr/>
              <a:t>4/16/2018</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1592305-7CE4-47AA-9A7E-0FA34748F225}" type="slidenum">
              <a:rPr lang="en-US" smtClean="0"/>
              <a:pPr/>
              <a:t>‹#›</a:t>
            </a:fld>
            <a:endParaRPr lang="en-US"/>
          </a:p>
        </p:txBody>
      </p:sp>
    </p:spTree>
    <p:extLst>
      <p:ext uri="{BB962C8B-B14F-4D97-AF65-F5344CB8AC3E}">
        <p14:creationId xmlns="" xmlns:p14="http://schemas.microsoft.com/office/powerpoint/2010/main" val="397976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24687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334354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04889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2787E-5FD9-46F1-A275-EE1EFDEF849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123334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2787E-5FD9-46F1-A275-EE1EFDEF849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38703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2787E-5FD9-46F1-A275-EE1EFDEF8490}"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56060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2787E-5FD9-46F1-A275-EE1EFDEF8490}"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18892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C2787E-5FD9-46F1-A275-EE1EFDEF8490}"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397757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2787E-5FD9-46F1-A275-EE1EFDEF8490}"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9166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128111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2787E-5FD9-46F1-A275-EE1EFDEF8490}"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259313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787E-5FD9-46F1-A275-EE1EFDEF8490}" type="datetimeFigureOut">
              <a:rPr lang="en-US" smtClean="0"/>
              <a:pPr/>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51937-32CB-4BCF-AD86-9997CD9CE952}" type="slidenum">
              <a:rPr lang="en-US" smtClean="0"/>
              <a:pPr/>
              <a:t>‹#›</a:t>
            </a:fld>
            <a:endParaRPr lang="en-US"/>
          </a:p>
        </p:txBody>
      </p:sp>
    </p:spTree>
    <p:extLst>
      <p:ext uri="{BB962C8B-B14F-4D97-AF65-F5344CB8AC3E}">
        <p14:creationId xmlns="" xmlns:p14="http://schemas.microsoft.com/office/powerpoint/2010/main" val="34635581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4691085" y="3657600"/>
            <a:ext cx="4452915" cy="1323439"/>
          </a:xfrm>
          <a:prstGeom prst="rect">
            <a:avLst/>
          </a:prstGeom>
          <a:noFill/>
        </p:spPr>
        <p:txBody>
          <a:bodyPr wrap="square" rtlCol="0">
            <a:spAutoFit/>
          </a:bodyPr>
          <a:lstStyle/>
          <a:p>
            <a:pPr algn="ctr"/>
            <a:r>
              <a:rPr lang="en-US" sz="4000" dirty="0" smtClean="0">
                <a:solidFill>
                  <a:srgbClr val="FF0000"/>
                </a:solidFill>
                <a:effectLst>
                  <a:outerShdw blurRad="38100" dist="38100" dir="2700000" algn="tl">
                    <a:srgbClr val="000000">
                      <a:alpha val="43137"/>
                    </a:srgbClr>
                  </a:outerShdw>
                </a:effectLst>
              </a:rPr>
              <a:t>Final Reflections on the Leader</a:t>
            </a:r>
            <a:endParaRPr lang="en-US" sz="4000"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2590800" y="228600"/>
            <a:ext cx="3882794" cy="1077218"/>
          </a:xfrm>
          <a:prstGeom prst="rect">
            <a:avLst/>
          </a:prstGeom>
          <a:noFill/>
        </p:spPr>
        <p:txBody>
          <a:bodyPr wrap="none" rtlCol="0">
            <a:spAutoFit/>
          </a:bodyPr>
          <a:lstStyle/>
          <a:p>
            <a:r>
              <a:rPr lang="en-US" sz="3200" b="1" dirty="0" smtClean="0">
                <a:solidFill>
                  <a:srgbClr val="FF0000"/>
                </a:solidFill>
              </a:rPr>
              <a:t>Learning To Lead</a:t>
            </a:r>
          </a:p>
          <a:p>
            <a:r>
              <a:rPr lang="en-US" sz="3200" b="1" dirty="0">
                <a:solidFill>
                  <a:srgbClr val="FF0000"/>
                </a:solidFill>
              </a:rPr>
              <a:t>	</a:t>
            </a:r>
            <a:r>
              <a:rPr lang="en-US" sz="3200" b="1" dirty="0" smtClean="0">
                <a:solidFill>
                  <a:srgbClr val="FF0000"/>
                </a:solidFill>
              </a:rPr>
              <a:t>	Session 11</a:t>
            </a:r>
            <a:r>
              <a:rPr lang="en-US" b="1" dirty="0" smtClean="0"/>
              <a:t>)</a:t>
            </a:r>
            <a:endParaRPr lang="en-US" b="1" dirty="0"/>
          </a:p>
        </p:txBody>
      </p:sp>
    </p:spTree>
    <p:extLst>
      <p:ext uri="{BB962C8B-B14F-4D97-AF65-F5344CB8AC3E}">
        <p14:creationId xmlns="" xmlns:p14="http://schemas.microsoft.com/office/powerpoint/2010/main" val="14841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84731" cy="1938992"/>
          </a:xfrm>
          <a:prstGeom prst="rect">
            <a:avLst/>
          </a:prstGeom>
          <a:noFill/>
        </p:spPr>
        <p:txBody>
          <a:bodyPr wrap="none" rtlCol="0">
            <a:spAutoFit/>
          </a:bodyPr>
          <a:lstStyle/>
          <a:p>
            <a:endParaRPr lang="en-US" sz="4000" dirty="0" smtClean="0">
              <a:effectLst>
                <a:outerShdw blurRad="38100" dist="38100" dir="2700000" algn="tl">
                  <a:srgbClr val="000000">
                    <a:alpha val="43137"/>
                  </a:srgbClr>
                </a:outerShdw>
              </a:effectLst>
            </a:endParaRPr>
          </a:p>
          <a:p>
            <a:endParaRPr lang="en-US" sz="4000" dirty="0" smtClean="0">
              <a:effectLst>
                <a:outerShdw blurRad="38100" dist="38100" dir="2700000" algn="tl">
                  <a:srgbClr val="000000">
                    <a:alpha val="43137"/>
                  </a:srgbClr>
                </a:outerShdw>
              </a:effectLst>
            </a:endParaRPr>
          </a:p>
          <a:p>
            <a:endParaRPr lang="en-US" sz="4000" dirty="0"/>
          </a:p>
        </p:txBody>
      </p:sp>
      <p:sp>
        <p:nvSpPr>
          <p:cNvPr id="3" name="TextBox 2"/>
          <p:cNvSpPr txBox="1"/>
          <p:nvPr/>
        </p:nvSpPr>
        <p:spPr>
          <a:xfrm>
            <a:off x="762000" y="533400"/>
            <a:ext cx="6243312" cy="3170099"/>
          </a:xfrm>
          <a:prstGeom prst="rect">
            <a:avLst/>
          </a:prstGeom>
          <a:noFill/>
        </p:spPr>
        <p:txBody>
          <a:bodyPr wrap="none" rtlCol="0">
            <a:spAutoFit/>
          </a:bodyPr>
          <a:lstStyle/>
          <a:p>
            <a:r>
              <a:rPr lang="en-US" sz="4000" b="1" u="sng" dirty="0" smtClean="0">
                <a:effectLst>
                  <a:outerShdw blurRad="38100" dist="38100" dir="2700000" algn="tl">
                    <a:srgbClr val="000000">
                      <a:alpha val="43137"/>
                    </a:srgbClr>
                  </a:outerShdw>
                </a:effectLst>
              </a:rPr>
              <a:t>Check your motives</a:t>
            </a:r>
          </a:p>
          <a:p>
            <a:endParaRPr lang="en-US" sz="4000" b="1" u="sng"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Is it about you?</a:t>
            </a:r>
          </a:p>
          <a:p>
            <a:r>
              <a:rPr lang="en-US" sz="4000" dirty="0" smtClean="0">
                <a:effectLst>
                  <a:outerShdw blurRad="38100" dist="38100" dir="2700000" algn="tl">
                    <a:srgbClr val="000000">
                      <a:alpha val="43137"/>
                    </a:srgbClr>
                  </a:outerShdw>
                </a:effectLst>
              </a:rPr>
              <a:t>	Wonderings of a friend.  </a:t>
            </a:r>
          </a:p>
          <a:p>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7315200" cy="7478970"/>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Allow for Margin in your life</a:t>
            </a:r>
          </a:p>
          <a:p>
            <a:r>
              <a:rPr lang="en-US" sz="4000" dirty="0" smtClean="0">
                <a:effectLst>
                  <a:outerShdw blurRad="38100" dist="38100" dir="2700000" algn="tl">
                    <a:srgbClr val="000000">
                      <a:alpha val="43137"/>
                    </a:srgbClr>
                  </a:outerShdw>
                </a:effectLst>
              </a:rPr>
              <a:t>	Richard Swenson </a:t>
            </a:r>
          </a:p>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Margin</a:t>
            </a:r>
          </a:p>
          <a:p>
            <a:r>
              <a:rPr lang="en-US" sz="4000" dirty="0" smtClean="0">
                <a:effectLst>
                  <a:outerShdw blurRad="38100" dist="38100" dir="2700000" algn="tl">
                    <a:srgbClr val="000000">
                      <a:alpha val="43137"/>
                    </a:srgbClr>
                  </a:outerShdw>
                </a:effectLst>
              </a:rPr>
              <a:t>Restoring Emotional, Physical, Financial, and Time Reserves to Overloaded Lives</a:t>
            </a:r>
          </a:p>
          <a:p>
            <a:endParaRPr lang="en-US" sz="4000" dirty="0" smtClean="0">
              <a:effectLst>
                <a:outerShdw blurRad="38100" dist="38100" dir="2700000" algn="tl">
                  <a:srgbClr val="000000">
                    <a:alpha val="43137"/>
                  </a:srgbClr>
                </a:outerShdw>
              </a:effectLst>
            </a:endParaRPr>
          </a:p>
          <a:p>
            <a:endParaRPr lang="en-US" sz="4000" dirty="0" smtClean="0">
              <a:effectLst>
                <a:outerShdw blurRad="38100" dist="38100" dir="2700000" algn="tl">
                  <a:srgbClr val="000000">
                    <a:alpha val="43137"/>
                  </a:srgbClr>
                </a:outerShdw>
              </a:effectLst>
            </a:endParaRPr>
          </a:p>
          <a:p>
            <a:endParaRPr lang="en-US" sz="4000" dirty="0" smtClean="0">
              <a:effectLst>
                <a:outerShdw blurRad="38100" dist="38100" dir="2700000" algn="tl">
                  <a:srgbClr val="000000">
                    <a:alpha val="43137"/>
                  </a:srgbClr>
                </a:outerShdw>
              </a:effectLst>
            </a:endParaRPr>
          </a:p>
          <a:p>
            <a:endParaRPr lang="en-US" sz="4000" dirty="0" smtClean="0">
              <a:effectLst>
                <a:outerShdw blurRad="38100" dist="38100" dir="2700000" algn="tl">
                  <a:srgbClr val="000000">
                    <a:alpha val="43137"/>
                  </a:srgbClr>
                </a:outerShdw>
              </a:effectLst>
            </a:endParaRPr>
          </a:p>
          <a:p>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84731" cy="1323439"/>
          </a:xfrm>
          <a:prstGeom prst="rect">
            <a:avLst/>
          </a:prstGeom>
          <a:noFill/>
        </p:spPr>
        <p:txBody>
          <a:bodyPr wrap="none" rtlCol="0">
            <a:spAutoFit/>
          </a:bodyPr>
          <a:lstStyle/>
          <a:p>
            <a:endParaRPr lang="en-US" sz="4000" dirty="0" smtClean="0">
              <a:effectLst>
                <a:outerShdw blurRad="38100" dist="38100" dir="2700000" algn="tl">
                  <a:srgbClr val="000000">
                    <a:alpha val="43137"/>
                  </a:srgbClr>
                </a:outerShdw>
              </a:effectLst>
            </a:endParaRPr>
          </a:p>
          <a:p>
            <a:endParaRPr lang="en-US" sz="4000" dirty="0"/>
          </a:p>
        </p:txBody>
      </p:sp>
      <p:sp>
        <p:nvSpPr>
          <p:cNvPr id="5" name="TextBox 4"/>
          <p:cNvSpPr txBox="1"/>
          <p:nvPr/>
        </p:nvSpPr>
        <p:spPr>
          <a:xfrm>
            <a:off x="990600" y="1143000"/>
            <a:ext cx="7924800" cy="2554545"/>
          </a:xfrm>
          <a:prstGeom prst="rect">
            <a:avLst/>
          </a:prstGeom>
          <a:noFill/>
        </p:spPr>
        <p:txBody>
          <a:bodyPr wrap="square" rtlCol="0">
            <a:spAutoFit/>
          </a:bodyPr>
          <a:lstStyle/>
          <a:p>
            <a:r>
              <a:rPr lang="en-US" sz="4000" dirty="0" smtClean="0"/>
              <a:t>“…having breath left at the top of the staircase, money left at the end of the month, and sanity left at the end of adolescence.”</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ee the source image"/>
          <p:cNvPicPr>
            <a:picLocks noChangeAspect="1" noChangeArrowheads="1"/>
          </p:cNvPicPr>
          <p:nvPr/>
        </p:nvPicPr>
        <p:blipFill>
          <a:blip r:embed="rId2" cstate="print"/>
          <a:srcRect/>
          <a:stretch>
            <a:fillRect/>
          </a:stretch>
        </p:blipFill>
        <p:spPr bwMode="auto">
          <a:xfrm>
            <a:off x="0" y="762001"/>
            <a:ext cx="9169400" cy="5257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84731" cy="1323439"/>
          </a:xfrm>
          <a:prstGeom prst="rect">
            <a:avLst/>
          </a:prstGeom>
          <a:noFill/>
        </p:spPr>
        <p:txBody>
          <a:bodyPr wrap="none" rtlCol="0">
            <a:spAutoFit/>
          </a:bodyPr>
          <a:lstStyle/>
          <a:p>
            <a:endParaRPr lang="en-US" sz="4000" dirty="0" smtClean="0">
              <a:effectLst>
                <a:outerShdw blurRad="38100" dist="38100" dir="2700000" algn="tl">
                  <a:srgbClr val="000000">
                    <a:alpha val="43137"/>
                  </a:srgbClr>
                </a:outerShdw>
              </a:effectLst>
            </a:endParaRPr>
          </a:p>
          <a:p>
            <a:endParaRPr lang="en-US" sz="4000" dirty="0"/>
          </a:p>
        </p:txBody>
      </p:sp>
      <p:sp>
        <p:nvSpPr>
          <p:cNvPr id="3" name="TextBox 2"/>
          <p:cNvSpPr txBox="1"/>
          <p:nvPr/>
        </p:nvSpPr>
        <p:spPr>
          <a:xfrm>
            <a:off x="1066800" y="1066800"/>
            <a:ext cx="184731" cy="707886"/>
          </a:xfrm>
          <a:prstGeom prst="rect">
            <a:avLst/>
          </a:prstGeom>
          <a:noFill/>
        </p:spPr>
        <p:txBody>
          <a:bodyPr wrap="none" rtlCol="0">
            <a:spAutoFit/>
          </a:bodyPr>
          <a:lstStyle/>
          <a:p>
            <a:endParaRPr lang="en-US" sz="4000"/>
          </a:p>
        </p:txBody>
      </p:sp>
      <p:sp>
        <p:nvSpPr>
          <p:cNvPr id="4" name="TextBox 3"/>
          <p:cNvSpPr txBox="1"/>
          <p:nvPr/>
        </p:nvSpPr>
        <p:spPr>
          <a:xfrm>
            <a:off x="228600" y="152400"/>
            <a:ext cx="3987951" cy="1323439"/>
          </a:xfrm>
          <a:prstGeom prst="rect">
            <a:avLst/>
          </a:prstGeom>
          <a:noFill/>
        </p:spPr>
        <p:txBody>
          <a:bodyPr wrap="none" rtlCol="0">
            <a:spAutoFit/>
          </a:bodyPr>
          <a:lstStyle/>
          <a:p>
            <a:r>
              <a:rPr lang="en-US" sz="4000" b="1" u="sng" dirty="0" smtClean="0">
                <a:effectLst>
                  <a:outerShdw blurRad="38100" dist="38100" dir="2700000" algn="tl">
                    <a:srgbClr val="000000">
                      <a:alpha val="43137"/>
                    </a:srgbClr>
                  </a:outerShdw>
                </a:effectLst>
              </a:rPr>
              <a:t>Prayer is Essential</a:t>
            </a:r>
          </a:p>
          <a:p>
            <a:r>
              <a:rPr lang="en-US" sz="4000" dirty="0" smtClean="0">
                <a:effectLst>
                  <a:outerShdw blurRad="38100" dist="38100" dir="2700000" algn="tl">
                    <a:srgbClr val="000000">
                      <a:alpha val="43137"/>
                    </a:srgbClr>
                  </a:outerShdw>
                </a:effectLst>
              </a:rPr>
              <a:t>	Exodus 17 </a:t>
            </a:r>
            <a:endParaRPr lang="en-US" sz="4000" dirty="0">
              <a:effectLst>
                <a:outerShdw blurRad="38100" dist="38100" dir="2700000" algn="tl">
                  <a:srgbClr val="000000">
                    <a:alpha val="43137"/>
                  </a:srgbClr>
                </a:outerShdw>
              </a:effectLst>
            </a:endParaRPr>
          </a:p>
        </p:txBody>
      </p:sp>
      <p:pic>
        <p:nvPicPr>
          <p:cNvPr id="38914" name="Picture 2" descr="See the source image"/>
          <p:cNvPicPr>
            <a:picLocks noChangeAspect="1" noChangeArrowheads="1"/>
          </p:cNvPicPr>
          <p:nvPr/>
        </p:nvPicPr>
        <p:blipFill>
          <a:blip r:embed="rId2" cstate="print"/>
          <a:srcRect/>
          <a:stretch>
            <a:fillRect/>
          </a:stretch>
        </p:blipFill>
        <p:spPr bwMode="auto">
          <a:xfrm>
            <a:off x="1894958" y="1371600"/>
            <a:ext cx="6563242" cy="56769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534400" cy="6247864"/>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Called to Servant Leadership</a:t>
            </a:r>
          </a:p>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Matthew 22:24ff		Last Supper </a:t>
            </a:r>
          </a:p>
          <a:p>
            <a:r>
              <a:rPr lang="en-US" sz="4000" dirty="0" smtClean="0">
                <a:effectLst>
                  <a:outerShdw blurRad="38100" dist="38100" dir="2700000" algn="tl">
                    <a:srgbClr val="000000">
                      <a:alpha val="43137"/>
                    </a:srgbClr>
                  </a:outerShdw>
                </a:effectLst>
              </a:rPr>
              <a:t>“The kings of the Gentiles lord it over them; and those who exercise authority over them call themselves Benefactors.  But you are not to be like that.  Instead, the greatest among you should be like the youngest, and the one who rules like the one who serves.”</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19200" y="762000"/>
            <a:ext cx="6019800" cy="5791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29" name="Picture 5" descr="http://clipartix.com/wp-content/uploads/2016/05/Clipart-stick-figure-walking.png"/>
          <p:cNvPicPr>
            <a:picLocks noChangeAspect="1" noChangeArrowheads="1"/>
          </p:cNvPicPr>
          <p:nvPr/>
        </p:nvPicPr>
        <p:blipFill>
          <a:blip r:embed="rId2" cstate="print"/>
          <a:srcRect/>
          <a:stretch>
            <a:fillRect/>
          </a:stretch>
        </p:blipFill>
        <p:spPr bwMode="auto">
          <a:xfrm>
            <a:off x="1676400" y="3962400"/>
            <a:ext cx="818033" cy="1433208"/>
          </a:xfrm>
          <a:prstGeom prst="rect">
            <a:avLst/>
          </a:prstGeom>
          <a:noFill/>
        </p:spPr>
      </p:pic>
      <p:pic>
        <p:nvPicPr>
          <p:cNvPr id="1031" name="Picture 7" descr="http://open.lib.umn.edu/organizationalbehavior/wp-content/uploads/sites/197/2016/11/e9888520a7799461ac9e2a38869a3b2c.jpg"/>
          <p:cNvPicPr>
            <a:picLocks noChangeAspect="1" noChangeArrowheads="1"/>
          </p:cNvPicPr>
          <p:nvPr/>
        </p:nvPicPr>
        <p:blipFill>
          <a:blip r:embed="rId3" cstate="print"/>
          <a:srcRect/>
          <a:stretch>
            <a:fillRect/>
          </a:stretch>
        </p:blipFill>
        <p:spPr bwMode="auto">
          <a:xfrm>
            <a:off x="2493334" y="2971800"/>
            <a:ext cx="2622698" cy="3048000"/>
          </a:xfrm>
          <a:prstGeom prst="rect">
            <a:avLst/>
          </a:prstGeom>
          <a:noFill/>
        </p:spPr>
      </p:pic>
      <p:pic>
        <p:nvPicPr>
          <p:cNvPr id="1033" name="Picture 9" descr="http://www.futurist.com/wp-content/uploads/2015/07/4-Star-to-Steer-By-1024x768.jpg"/>
          <p:cNvPicPr>
            <a:picLocks noChangeAspect="1" noChangeArrowheads="1"/>
          </p:cNvPicPr>
          <p:nvPr/>
        </p:nvPicPr>
        <p:blipFill>
          <a:blip r:embed="rId4" cstate="print"/>
          <a:srcRect l="18750" t="7143" r="16964" b="10714"/>
          <a:stretch>
            <a:fillRect/>
          </a:stretch>
        </p:blipFill>
        <p:spPr bwMode="auto">
          <a:xfrm>
            <a:off x="6477000" y="1676400"/>
            <a:ext cx="1600200" cy="1533525"/>
          </a:xfrm>
          <a:prstGeom prst="rect">
            <a:avLst/>
          </a:prstGeom>
          <a:noFill/>
        </p:spPr>
      </p:pic>
      <p:sp>
        <p:nvSpPr>
          <p:cNvPr id="10" name="Bent-Up Arrow 9"/>
          <p:cNvSpPr/>
          <p:nvPr/>
        </p:nvSpPr>
        <p:spPr>
          <a:xfrm>
            <a:off x="5105400" y="3124200"/>
            <a:ext cx="2514600" cy="68580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Callout 7"/>
          <p:cNvSpPr/>
          <p:nvPr/>
        </p:nvSpPr>
        <p:spPr>
          <a:xfrm>
            <a:off x="7543800" y="3048000"/>
            <a:ext cx="1600200" cy="10668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Prayer and Planning</a:t>
            </a:r>
            <a:endParaRPr lang="en-US" dirty="0">
              <a:solidFill>
                <a:schemeClr val="bg1"/>
              </a:solidFill>
            </a:endParaRPr>
          </a:p>
        </p:txBody>
      </p:sp>
      <p:sp>
        <p:nvSpPr>
          <p:cNvPr id="9" name="TextBox 8"/>
          <p:cNvSpPr txBox="1"/>
          <p:nvPr/>
        </p:nvSpPr>
        <p:spPr>
          <a:xfrm>
            <a:off x="1295400" y="3581400"/>
            <a:ext cx="1143000" cy="369332"/>
          </a:xfrm>
          <a:prstGeom prst="rect">
            <a:avLst/>
          </a:prstGeom>
          <a:noFill/>
        </p:spPr>
        <p:txBody>
          <a:bodyPr wrap="square" rtlCol="0">
            <a:spAutoFit/>
          </a:bodyPr>
          <a:lstStyle/>
          <a:p>
            <a:r>
              <a:rPr lang="en-US" dirty="0" smtClean="0">
                <a:solidFill>
                  <a:schemeClr val="bg1"/>
                </a:solidFill>
              </a:rPr>
              <a:t>Leader </a:t>
            </a:r>
            <a:endParaRPr lang="en-US" dirty="0">
              <a:solidFill>
                <a:schemeClr val="bg1"/>
              </a:solidFill>
            </a:endParaRPr>
          </a:p>
        </p:txBody>
      </p:sp>
      <p:sp>
        <p:nvSpPr>
          <p:cNvPr id="11" name="TextBox 10"/>
          <p:cNvSpPr txBox="1"/>
          <p:nvPr/>
        </p:nvSpPr>
        <p:spPr>
          <a:xfrm>
            <a:off x="3276600" y="2743200"/>
            <a:ext cx="1143000" cy="369332"/>
          </a:xfrm>
          <a:prstGeom prst="rect">
            <a:avLst/>
          </a:prstGeom>
          <a:noFill/>
        </p:spPr>
        <p:txBody>
          <a:bodyPr wrap="square" rtlCol="0">
            <a:spAutoFit/>
          </a:bodyPr>
          <a:lstStyle/>
          <a:p>
            <a:r>
              <a:rPr lang="en-US" dirty="0" smtClean="0">
                <a:solidFill>
                  <a:schemeClr val="bg1"/>
                </a:solidFill>
              </a:rPr>
              <a:t>Culture </a:t>
            </a:r>
            <a:endParaRPr lang="en-US" dirty="0">
              <a:solidFill>
                <a:schemeClr val="bg1"/>
              </a:solidFill>
            </a:endParaRPr>
          </a:p>
        </p:txBody>
      </p:sp>
      <p:sp>
        <p:nvSpPr>
          <p:cNvPr id="12" name="TextBox 11"/>
          <p:cNvSpPr txBox="1"/>
          <p:nvPr/>
        </p:nvSpPr>
        <p:spPr>
          <a:xfrm>
            <a:off x="5562600" y="2590800"/>
            <a:ext cx="755335" cy="369332"/>
          </a:xfrm>
          <a:prstGeom prst="rect">
            <a:avLst/>
          </a:prstGeom>
          <a:noFill/>
        </p:spPr>
        <p:txBody>
          <a:bodyPr wrap="none" rtlCol="0">
            <a:spAutoFit/>
          </a:bodyPr>
          <a:lstStyle/>
          <a:p>
            <a:r>
              <a:rPr lang="en-US" dirty="0" smtClean="0">
                <a:solidFill>
                  <a:schemeClr val="bg1"/>
                </a:solidFill>
              </a:rPr>
              <a:t>Vision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goodmedicine.org.uk/files/johari%20window.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305205" cy="1323439"/>
          </a:xfrm>
          <a:prstGeom prst="rect">
            <a:avLst/>
          </a:prstGeom>
          <a:noFill/>
        </p:spPr>
        <p:txBody>
          <a:bodyPr wrap="none" rtlCol="0">
            <a:spAutoFit/>
          </a:bodyPr>
          <a:lstStyle/>
          <a:p>
            <a:r>
              <a:rPr lang="en-US" sz="4000" dirty="0" smtClean="0"/>
              <a:t>Lesson: </a:t>
            </a:r>
          </a:p>
          <a:p>
            <a:r>
              <a:rPr lang="en-US" sz="4000" dirty="0" smtClean="0"/>
              <a:t>	These can get out of balance.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ee the source image"/>
          <p:cNvPicPr>
            <a:picLocks noChangeAspect="1" noChangeArrowheads="1"/>
          </p:cNvPicPr>
          <p:nvPr/>
        </p:nvPicPr>
        <p:blipFill>
          <a:blip r:embed="rId2" cstate="print"/>
          <a:srcRect/>
          <a:stretch>
            <a:fillRect/>
          </a:stretch>
        </p:blipFill>
        <p:spPr bwMode="auto">
          <a:xfrm>
            <a:off x="3276600" y="0"/>
            <a:ext cx="3429000" cy="6858000"/>
          </a:xfrm>
          <a:prstGeom prst="rect">
            <a:avLst/>
          </a:prstGeom>
          <a:noFill/>
        </p:spPr>
      </p:pic>
      <p:pic>
        <p:nvPicPr>
          <p:cNvPr id="35844" name="Picture 4" descr="See the source image"/>
          <p:cNvPicPr>
            <a:picLocks noChangeAspect="1" noChangeArrowheads="1"/>
          </p:cNvPicPr>
          <p:nvPr/>
        </p:nvPicPr>
        <p:blipFill>
          <a:blip r:embed="rId3" cstate="print"/>
          <a:srcRect/>
          <a:stretch>
            <a:fillRect/>
          </a:stretch>
        </p:blipFill>
        <p:spPr bwMode="auto">
          <a:xfrm>
            <a:off x="4724401" y="2057400"/>
            <a:ext cx="609600" cy="1676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5284908" cy="1323439"/>
          </a:xfrm>
          <a:prstGeom prst="rect">
            <a:avLst/>
          </a:prstGeom>
          <a:noFill/>
        </p:spPr>
        <p:txBody>
          <a:bodyPr wrap="none" rtlCol="0">
            <a:spAutoFit/>
          </a:bodyPr>
          <a:lstStyle/>
          <a:p>
            <a:r>
              <a:rPr lang="en-US" sz="4000" b="1" u="sng" dirty="0" smtClean="0">
                <a:effectLst>
                  <a:outerShdw blurRad="38100" dist="38100" dir="2700000" algn="tl">
                    <a:srgbClr val="000000">
                      <a:alpha val="43137"/>
                    </a:srgbClr>
                  </a:outerShdw>
                </a:effectLst>
              </a:rPr>
              <a:t>Focus on your Strengths</a:t>
            </a:r>
            <a:endParaRPr lang="en-US" sz="4000" dirty="0" smtClean="0">
              <a:effectLst>
                <a:outerShdw blurRad="38100" dist="38100" dir="2700000" algn="tl">
                  <a:srgbClr val="000000">
                    <a:alpha val="43137"/>
                  </a:srgbClr>
                </a:outerShdw>
              </a:effectLst>
            </a:endParaRPr>
          </a:p>
          <a:p>
            <a:endParaRPr lang="en-US" sz="4000" dirty="0"/>
          </a:p>
        </p:txBody>
      </p:sp>
      <p:pic>
        <p:nvPicPr>
          <p:cNvPr id="33794" name="Picture 2" descr="See the source image"/>
          <p:cNvPicPr>
            <a:picLocks noChangeAspect="1" noChangeArrowheads="1"/>
          </p:cNvPicPr>
          <p:nvPr/>
        </p:nvPicPr>
        <p:blipFill>
          <a:blip r:embed="rId2" cstate="print"/>
          <a:srcRect/>
          <a:stretch>
            <a:fillRect/>
          </a:stretch>
        </p:blipFill>
        <p:spPr bwMode="auto">
          <a:xfrm>
            <a:off x="685800" y="1066800"/>
            <a:ext cx="7467600" cy="54483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84731" cy="1323439"/>
          </a:xfrm>
          <a:prstGeom prst="rect">
            <a:avLst/>
          </a:prstGeom>
          <a:noFill/>
        </p:spPr>
        <p:txBody>
          <a:bodyPr wrap="none" rtlCol="0">
            <a:spAutoFit/>
          </a:bodyPr>
          <a:lstStyle/>
          <a:p>
            <a:endParaRPr lang="en-US" sz="4000" dirty="0" smtClean="0">
              <a:effectLst>
                <a:outerShdw blurRad="38100" dist="38100" dir="2700000" algn="tl">
                  <a:srgbClr val="000000">
                    <a:alpha val="43137"/>
                  </a:srgbClr>
                </a:outerShdw>
              </a:effectLst>
            </a:endParaRPr>
          </a:p>
          <a:p>
            <a:endParaRPr lang="en-US" sz="4000" dirty="0"/>
          </a:p>
        </p:txBody>
      </p:sp>
      <p:pic>
        <p:nvPicPr>
          <p:cNvPr id="32770" name="Picture 2" descr="https://image.slidesharecdn.com/focusingonyourstrengthsversusweaknesses-130204145424-phpapp01/95/spend-your-time-focusing-on-your-strengths-not-overcoming-your-weaknesses-4-638.jpg?cb=1359989874"/>
          <p:cNvPicPr>
            <a:picLocks noChangeAspect="1" noChangeArrowheads="1"/>
          </p:cNvPicPr>
          <p:nvPr/>
        </p:nvPicPr>
        <p:blipFill>
          <a:blip r:embed="rId2" cstate="print"/>
          <a:srcRect/>
          <a:stretch>
            <a:fillRect/>
          </a:stretch>
        </p:blipFill>
        <p:spPr bwMode="auto">
          <a:xfrm>
            <a:off x="228600" y="152400"/>
            <a:ext cx="8715792" cy="65436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1"/>
            <a:ext cx="8149154" cy="4401205"/>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You need people if you focus on your </a:t>
            </a:r>
          </a:p>
          <a:p>
            <a:r>
              <a:rPr lang="en-US" sz="4000" b="1" u="sng" dirty="0" smtClean="0">
                <a:effectLst>
                  <a:outerShdw blurRad="38100" dist="38100" dir="2700000" algn="tl">
                    <a:srgbClr val="000000">
                      <a:alpha val="43137"/>
                    </a:srgbClr>
                  </a:outerShdw>
                </a:effectLst>
              </a:rPr>
              <a:t>Strengths</a:t>
            </a:r>
          </a:p>
          <a:p>
            <a:endParaRPr lang="en-US" sz="4000" b="1" u="sng"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a:t>
            </a:r>
            <a:r>
              <a:rPr lang="en-US" sz="4000" dirty="0" err="1" smtClean="0">
                <a:effectLst>
                  <a:outerShdw blurRad="38100" dist="38100" dir="2700000" algn="tl">
                    <a:srgbClr val="000000">
                      <a:alpha val="43137"/>
                    </a:srgbClr>
                  </a:outerShdw>
                </a:effectLst>
              </a:rPr>
              <a:t>eg</a:t>
            </a:r>
            <a:r>
              <a:rPr lang="en-US" sz="4000" dirty="0" smtClean="0">
                <a:effectLst>
                  <a:outerShdw blurRad="38100" dist="38100" dir="2700000" algn="tl">
                    <a:srgbClr val="000000">
                      <a:alpha val="43137"/>
                    </a:srgbClr>
                  </a:outerShdw>
                </a:effectLst>
              </a:rPr>
              <a:t>. Of fundraiser #1 </a:t>
            </a:r>
          </a:p>
          <a:p>
            <a:r>
              <a:rPr lang="en-US" sz="4000" dirty="0" smtClean="0">
                <a:effectLst>
                  <a:outerShdw blurRad="38100" dist="38100" dir="2700000" algn="tl">
                    <a:srgbClr val="000000">
                      <a:alpha val="43137"/>
                    </a:srgbClr>
                  </a:outerShdw>
                </a:effectLst>
              </a:rPr>
              <a:t>--e.g. of fundraiser #2 </a:t>
            </a:r>
          </a:p>
          <a:p>
            <a:endParaRPr lang="en-US" sz="4000" dirty="0" smtClean="0">
              <a:effectLst>
                <a:outerShdw blurRad="38100" dist="38100" dir="2700000" algn="tl">
                  <a:srgbClr val="000000">
                    <a:alpha val="43137"/>
                  </a:srgbClr>
                </a:outerShdw>
              </a:effectLst>
            </a:endParaRPr>
          </a:p>
          <a:p>
            <a:endParaRPr lang="en-US"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184731" cy="1938992"/>
          </a:xfrm>
          <a:prstGeom prst="rect">
            <a:avLst/>
          </a:prstGeom>
          <a:noFill/>
        </p:spPr>
        <p:txBody>
          <a:bodyPr wrap="none" rtlCol="0">
            <a:spAutoFit/>
          </a:bodyPr>
          <a:lstStyle/>
          <a:p>
            <a:endParaRPr lang="en-US" sz="4000" dirty="0" smtClean="0">
              <a:effectLst>
                <a:outerShdw blurRad="38100" dist="38100" dir="2700000" algn="tl">
                  <a:srgbClr val="000000">
                    <a:alpha val="43137"/>
                  </a:srgbClr>
                </a:outerShdw>
              </a:effectLst>
            </a:endParaRPr>
          </a:p>
          <a:p>
            <a:endParaRPr lang="en-US" sz="4000" dirty="0" smtClean="0">
              <a:effectLst>
                <a:outerShdw blurRad="38100" dist="38100" dir="2700000" algn="tl">
                  <a:srgbClr val="000000">
                    <a:alpha val="43137"/>
                  </a:srgbClr>
                </a:outerShdw>
              </a:effectLst>
            </a:endParaRPr>
          </a:p>
          <a:p>
            <a:endParaRPr lang="en-US" sz="4000" dirty="0"/>
          </a:p>
        </p:txBody>
      </p:sp>
      <p:sp>
        <p:nvSpPr>
          <p:cNvPr id="3" name="TextBox 2"/>
          <p:cNvSpPr txBox="1"/>
          <p:nvPr/>
        </p:nvSpPr>
        <p:spPr>
          <a:xfrm>
            <a:off x="762000" y="533400"/>
            <a:ext cx="4351832" cy="707886"/>
          </a:xfrm>
          <a:prstGeom prst="rect">
            <a:avLst/>
          </a:prstGeom>
          <a:noFill/>
        </p:spPr>
        <p:txBody>
          <a:bodyPr wrap="none" rtlCol="0">
            <a:spAutoFit/>
          </a:bodyPr>
          <a:lstStyle/>
          <a:p>
            <a:r>
              <a:rPr lang="en-US" sz="4000" b="1" u="sng" dirty="0" smtClean="0">
                <a:effectLst>
                  <a:outerShdw blurRad="38100" dist="38100" dir="2700000" algn="tl">
                    <a:srgbClr val="000000">
                      <a:alpha val="43137"/>
                    </a:srgbClr>
                  </a:outerShdw>
                </a:effectLst>
              </a:rPr>
              <a:t>Check your motives</a:t>
            </a:r>
            <a:endParaRPr lang="en-US" sz="4000" b="1" u="sng" dirty="0">
              <a:effectLst>
                <a:outerShdw blurRad="38100" dist="38100" dir="2700000" algn="tl">
                  <a:srgbClr val="000000">
                    <a:alpha val="43137"/>
                  </a:srgbClr>
                </a:outerShdw>
              </a:effectLst>
            </a:endParaRPr>
          </a:p>
        </p:txBody>
      </p:sp>
      <p:pic>
        <p:nvPicPr>
          <p:cNvPr id="30722" name="Picture 2" descr="See the source image"/>
          <p:cNvPicPr>
            <a:picLocks noChangeAspect="1" noChangeArrowheads="1"/>
          </p:cNvPicPr>
          <p:nvPr/>
        </p:nvPicPr>
        <p:blipFill>
          <a:blip r:embed="rId2" cstate="print"/>
          <a:srcRect/>
          <a:stretch>
            <a:fillRect/>
          </a:stretch>
        </p:blipFill>
        <p:spPr bwMode="auto">
          <a:xfrm>
            <a:off x="762000" y="1447800"/>
            <a:ext cx="7655921" cy="5029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32736</TotalTime>
  <Words>98</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Ballast</dc:creator>
  <cp:lastModifiedBy>Authorized</cp:lastModifiedBy>
  <cp:revision>42</cp:revision>
  <cp:lastPrinted>2016-07-08T14:19:14Z</cp:lastPrinted>
  <dcterms:created xsi:type="dcterms:W3CDTF">2016-06-02T20:10:49Z</dcterms:created>
  <dcterms:modified xsi:type="dcterms:W3CDTF">2018-04-16T23:52:28Z</dcterms:modified>
</cp:coreProperties>
</file>