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302" r:id="rId3"/>
    <p:sldId id="301" r:id="rId4"/>
    <p:sldId id="303" r:id="rId5"/>
    <p:sldId id="258" r:id="rId6"/>
    <p:sldId id="270" r:id="rId7"/>
    <p:sldId id="269" r:id="rId8"/>
    <p:sldId id="265" r:id="rId9"/>
    <p:sldId id="266" r:id="rId10"/>
    <p:sldId id="267" r:id="rId11"/>
    <p:sldId id="261" r:id="rId12"/>
    <p:sldId id="262" r:id="rId13"/>
    <p:sldId id="271" r:id="rId14"/>
    <p:sldId id="272" r:id="rId15"/>
    <p:sldId id="291" r:id="rId16"/>
    <p:sldId id="292" r:id="rId17"/>
    <p:sldId id="293" r:id="rId18"/>
    <p:sldId id="294" r:id="rId19"/>
    <p:sldId id="297" r:id="rId20"/>
    <p:sldId id="296" r:id="rId21"/>
    <p:sldId id="298" r:id="rId22"/>
    <p:sldId id="299" r:id="rId23"/>
    <p:sldId id="300" r:id="rId24"/>
    <p:sldId id="304" r:id="rId25"/>
    <p:sldId id="30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snapToGrid="0" snapToObjects="1">
      <p:cViewPr varScale="1">
        <p:scale>
          <a:sx n="136" d="100"/>
          <a:sy n="136" d="100"/>
        </p:scale>
        <p:origin x="-11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7ED2EF-4E8D-5141-AEBC-39D5D2D254AB}" type="datetimeFigureOut">
              <a:rPr lang="en-US" smtClean="0"/>
              <a:t>3/11/17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79CC2-CE68-0C4E-AFD1-7E8879AB5BE3}" type="slidenum">
              <a:rPr lang="en-US" smtClean="0"/>
              <a:t>‹#›</a:t>
            </a:fld>
            <a:endParaRPr lang="en-US"/>
          </a:p>
        </p:txBody>
      </p:sp>
    </p:spTree>
    <p:extLst>
      <p:ext uri="{BB962C8B-B14F-4D97-AF65-F5344CB8AC3E}">
        <p14:creationId xmlns:p14="http://schemas.microsoft.com/office/powerpoint/2010/main" val="28688439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579CC2-CE68-0C4E-AFD1-7E8879AB5BE3}" type="slidenum">
              <a:rPr lang="en-US" smtClean="0"/>
              <a:t>25</a:t>
            </a:fld>
            <a:endParaRPr lang="en-US"/>
          </a:p>
        </p:txBody>
      </p:sp>
    </p:spTree>
    <p:extLst>
      <p:ext uri="{BB962C8B-B14F-4D97-AF65-F5344CB8AC3E}">
        <p14:creationId xmlns:p14="http://schemas.microsoft.com/office/powerpoint/2010/main" val="4016750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BED0F0-9C95-994D-84C6-6C90C6F5ED01}"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ED0F0-9C95-994D-84C6-6C90C6F5ED01}"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ED0F0-9C95-994D-84C6-6C90C6F5ED01}"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ED0F0-9C95-994D-84C6-6C90C6F5ED01}"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BED0F0-9C95-994D-84C6-6C90C6F5ED01}" type="datetimeFigureOut">
              <a:rPr lang="en-US" smtClean="0"/>
              <a:t>3/11/17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BED0F0-9C95-994D-84C6-6C90C6F5ED01}" type="datetimeFigureOut">
              <a:rPr lang="en-US" smtClean="0"/>
              <a:t>3/11/17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BED0F0-9C95-994D-84C6-6C90C6F5ED01}" type="datetimeFigureOut">
              <a:rPr lang="en-US" smtClean="0"/>
              <a:t>3/11/17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BED0F0-9C95-994D-84C6-6C90C6F5ED01}" type="datetimeFigureOut">
              <a:rPr lang="en-US" smtClean="0"/>
              <a:t>3/11/17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ED0F0-9C95-994D-84C6-6C90C6F5ED01}" type="datetimeFigureOut">
              <a:rPr lang="en-US" smtClean="0"/>
              <a:t>3/11/17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BED0F0-9C95-994D-84C6-6C90C6F5ED01}" type="datetimeFigureOut">
              <a:rPr lang="en-US" smtClean="0"/>
              <a:t>3/11/17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BED0F0-9C95-994D-84C6-6C90C6F5ED01}" type="datetimeFigureOut">
              <a:rPr lang="en-US" smtClean="0"/>
              <a:t>3/11/17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7E1824-DC4E-4A4D-B9E8-A75334EB4838}"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BED0F0-9C95-994D-84C6-6C90C6F5ED01}" type="datetimeFigureOut">
              <a:rPr lang="en-US" smtClean="0"/>
              <a:t>3/11/17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E1824-DC4E-4A4D-B9E8-A75334EB4838}"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Ordained Elders </a:t>
            </a:r>
            <a:r>
              <a:rPr lang="en-US" dirty="0"/>
              <a:t>a</a:t>
            </a:r>
            <a:r>
              <a:rPr lang="en-US" dirty="0" smtClean="0"/>
              <a:t>nd Deacons</a:t>
            </a:r>
            <a:endParaRPr lang="en-US" dirty="0"/>
          </a:p>
        </p:txBody>
      </p:sp>
      <p:sp>
        <p:nvSpPr>
          <p:cNvPr id="3" name="Subtitle 2"/>
          <p:cNvSpPr>
            <a:spLocks noGrp="1"/>
          </p:cNvSpPr>
          <p:nvPr>
            <p:ph type="subTitle" idx="1"/>
          </p:nvPr>
        </p:nvSpPr>
        <p:spPr>
          <a:xfrm>
            <a:off x="1371600" y="4350887"/>
            <a:ext cx="6400800" cy="1752600"/>
          </a:xfrm>
        </p:spPr>
        <p:txBody>
          <a:bodyPr/>
          <a:lstStyle/>
          <a:p>
            <a:r>
              <a:rPr lang="en-US" dirty="0" smtClean="0"/>
              <a:t>Henry Reyenga</a:t>
            </a:r>
            <a:endParaRPr lang="en-US" dirty="0"/>
          </a:p>
        </p:txBody>
      </p:sp>
    </p:spTree>
    <p:extLst>
      <p:ext uri="{BB962C8B-B14F-4D97-AF65-F5344CB8AC3E}">
        <p14:creationId xmlns:p14="http://schemas.microsoft.com/office/powerpoint/2010/main" val="403588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Theodoret</a:t>
            </a:r>
            <a:r>
              <a:rPr lang="en-US" dirty="0" smtClean="0"/>
              <a:t> of </a:t>
            </a:r>
            <a:r>
              <a:rPr lang="en-US" dirty="0" err="1" smtClean="0"/>
              <a:t>Cyrrhus</a:t>
            </a:r>
            <a:r>
              <a:rPr lang="en-US" dirty="0" smtClean="0"/>
              <a:t>, Commentary on 1 Timothy 3:11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the same way, women” that is, the deacons (</a:t>
            </a:r>
            <a:r>
              <a:rPr lang="en-US" dirty="0" err="1" smtClean="0"/>
              <a:t>diakonous</a:t>
            </a:r>
            <a:r>
              <a:rPr lang="en-US" dirty="0" smtClean="0"/>
              <a:t>), “are to be serious, not irresponsible talkers, sober, faithful in everything.” What he directed for the men, he did similarly for the women. Just as he told the male deacons to be serious, he said the same for the women. </a:t>
            </a:r>
          </a:p>
          <a:p>
            <a:pPr marL="0" indent="0">
              <a:buNone/>
            </a:pPr>
            <a:r>
              <a:rPr lang="en-US" sz="2200" dirty="0" smtClean="0"/>
              <a:t>Madigan, Kevin; </a:t>
            </a:r>
            <a:r>
              <a:rPr lang="en-US" sz="2200" dirty="0" err="1" smtClean="0"/>
              <a:t>Osiek</a:t>
            </a:r>
            <a:r>
              <a:rPr lang="en-US" sz="2200" dirty="0" smtClean="0"/>
              <a:t>, Carolyn (2011-01-04). Ordained Women in the Early Church (Kindle Locations 628-632). Johns Hopkins University Press. Kindle Edition. </a:t>
            </a:r>
            <a:endParaRPr lang="en-US" sz="2200" dirty="0"/>
          </a:p>
        </p:txBody>
      </p:sp>
    </p:spTree>
    <p:extLst>
      <p:ext uri="{BB962C8B-B14F-4D97-AF65-F5344CB8AC3E}">
        <p14:creationId xmlns:p14="http://schemas.microsoft.com/office/powerpoint/2010/main" val="982006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Theodosius Served a Church</a:t>
            </a:r>
            <a:endParaRPr lang="en-US" dirty="0"/>
          </a:p>
        </p:txBody>
      </p:sp>
      <p:sp>
        <p:nvSpPr>
          <p:cNvPr id="3" name="Content Placeholder 2"/>
          <p:cNvSpPr>
            <a:spLocks noGrp="1"/>
          </p:cNvSpPr>
          <p:nvPr>
            <p:ph idx="1"/>
          </p:nvPr>
        </p:nvSpPr>
        <p:spPr/>
        <p:txBody>
          <a:bodyPr/>
          <a:lstStyle/>
          <a:p>
            <a:pPr marL="0" indent="0">
              <a:buNone/>
            </a:pPr>
            <a:r>
              <a:rPr lang="en-US" dirty="0" smtClean="0"/>
              <a:t>When she died, he was appointed steward of the church, which, it is clear in the narrative, was not the same office as superior of the ascetic community.</a:t>
            </a:r>
          </a:p>
          <a:p>
            <a:pPr marL="0" indent="0">
              <a:buNone/>
            </a:pPr>
            <a:r>
              <a:rPr lang="en-US" sz="1600" dirty="0" smtClean="0"/>
              <a:t>Madigan, Kevin; </a:t>
            </a:r>
            <a:r>
              <a:rPr lang="en-US" sz="1600" dirty="0" err="1" smtClean="0"/>
              <a:t>Osiek</a:t>
            </a:r>
            <a:r>
              <a:rPr lang="en-US" sz="1600" dirty="0" smtClean="0"/>
              <a:t>, Carolyn (2011-01-04). Ordained Women in the Early Church (Kindle Locations 355-356). Johns Hopkins University Press. Kindle Edition. </a:t>
            </a:r>
            <a:endParaRPr lang="en-US" sz="1600" dirty="0"/>
          </a:p>
        </p:txBody>
      </p:sp>
    </p:spTree>
    <p:extLst>
      <p:ext uri="{BB962C8B-B14F-4D97-AF65-F5344CB8AC3E}">
        <p14:creationId xmlns:p14="http://schemas.microsoft.com/office/powerpoint/2010/main" val="3539390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Certainly there is no suggestion that her ministry was a ministry especially to women, the kind of female ministry that will later develop in the Syrian churches. The male title is used here, not to be confused with the third-century institution of deaconess. Though incorrect, “deaconess” is often the translation given to </a:t>
            </a:r>
            <a:r>
              <a:rPr lang="en-US" dirty="0" err="1" smtClean="0"/>
              <a:t>diakonos</a:t>
            </a:r>
            <a:r>
              <a:rPr lang="en-US" dirty="0" smtClean="0"/>
              <a:t> in this passage, on the assumption that the proper title for a female deacon is always deaconess.</a:t>
            </a:r>
          </a:p>
          <a:p>
            <a:r>
              <a:rPr lang="en-US" sz="1600" dirty="0" smtClean="0"/>
              <a:t>Madigan, Kevin; </a:t>
            </a:r>
            <a:r>
              <a:rPr lang="en-US" sz="1600" dirty="0" err="1" smtClean="0"/>
              <a:t>Osiek</a:t>
            </a:r>
            <a:r>
              <a:rPr lang="en-US" sz="1600" dirty="0" smtClean="0"/>
              <a:t>, Carolyn (2011-01-04). Ordained Women in the Early Church (Kindle Locations 484-487). Johns Hopkins University Press. Kindle Edition. </a:t>
            </a:r>
            <a:endParaRPr lang="en-US" sz="1600" dirty="0"/>
          </a:p>
        </p:txBody>
      </p:sp>
    </p:spTree>
    <p:extLst>
      <p:ext uri="{BB962C8B-B14F-4D97-AF65-F5344CB8AC3E}">
        <p14:creationId xmlns:p14="http://schemas.microsoft.com/office/powerpoint/2010/main" val="2869737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Cyprian and </a:t>
            </a:r>
            <a:r>
              <a:rPr lang="en-US" dirty="0" err="1" smtClean="0"/>
              <a:t>Justina</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err="1" smtClean="0"/>
              <a:t>Justina</a:t>
            </a:r>
            <a:r>
              <a:rPr lang="en-US" dirty="0" smtClean="0"/>
              <a:t> is a </a:t>
            </a:r>
            <a:r>
              <a:rPr lang="en-US" dirty="0" err="1" smtClean="0"/>
              <a:t>diakonos</a:t>
            </a:r>
            <a:r>
              <a:rPr lang="en-US" dirty="0" smtClean="0"/>
              <a:t>. Though this account has no historical value, it is an early legend that again witnesses to the prevalence of women deacons. Though all versions of the legend say that she converted him, in this case he assumes the role of ecclesiastical superior who ordains and appoints her. At the moment of their martyrdom by the sword, he asks that she be killed first, since he is “mistrusting of feminine weakness” (PG 115.880), that is, he fears she might relent if he is not there to strengthen her. After she is killed, he too receives the sword.</a:t>
            </a:r>
          </a:p>
          <a:p>
            <a:pPr marL="0" indent="0">
              <a:buNone/>
            </a:pPr>
            <a:r>
              <a:rPr lang="en-US" sz="1500" dirty="0" smtClean="0"/>
              <a:t>Madigan, Kevin; </a:t>
            </a:r>
            <a:r>
              <a:rPr lang="en-US" sz="1500" dirty="0" err="1" smtClean="0"/>
              <a:t>Osiek</a:t>
            </a:r>
            <a:r>
              <a:rPr lang="en-US" sz="1500" dirty="0" smtClean="0"/>
              <a:t>, Carolyn (2011-01-04). Ordained Women in the Early Church (Kindle Locations 1018-1023). Johns Hopkins University Press. Kindle Edition. </a:t>
            </a:r>
            <a:endParaRPr lang="en-US" sz="1500" dirty="0"/>
          </a:p>
        </p:txBody>
      </p:sp>
    </p:spTree>
    <p:extLst>
      <p:ext uri="{BB962C8B-B14F-4D97-AF65-F5344CB8AC3E}">
        <p14:creationId xmlns:p14="http://schemas.microsoft.com/office/powerpoint/2010/main" val="864868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397 AD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Then it happened in those days that the old lady came to her rest and went to the Lord. Then calling the girl, he sent for the deacon </a:t>
            </a:r>
            <a:r>
              <a:rPr lang="en-US" dirty="0" err="1" smtClean="0"/>
              <a:t>Manaris</a:t>
            </a:r>
            <a:r>
              <a:rPr lang="en-US" dirty="0" smtClean="0"/>
              <a:t>, whose name means in Greek </a:t>
            </a:r>
            <a:r>
              <a:rPr lang="en-US" dirty="0" err="1" smtClean="0"/>
              <a:t>Photeinē</a:t>
            </a:r>
            <a:r>
              <a:rPr lang="en-US" dirty="0" smtClean="0"/>
              <a:t> [light]. He gave </a:t>
            </a:r>
            <a:r>
              <a:rPr lang="en-US" dirty="0" err="1" smtClean="0"/>
              <a:t>Salaphtha</a:t>
            </a:r>
            <a:r>
              <a:rPr lang="en-US" dirty="0" smtClean="0"/>
              <a:t> over to her, giving her the dress of a </a:t>
            </a:r>
            <a:r>
              <a:rPr lang="en-US" dirty="0" err="1" smtClean="0"/>
              <a:t>kanonikē</a:t>
            </a:r>
            <a:r>
              <a:rPr lang="en-US" dirty="0" smtClean="0"/>
              <a:t>, and commending them to God, dismissed them in peace.</a:t>
            </a:r>
          </a:p>
          <a:p>
            <a:pPr marL="0" indent="0">
              <a:buNone/>
            </a:pPr>
            <a:r>
              <a:rPr lang="en-US" sz="1700" dirty="0" smtClean="0"/>
              <a:t>Madigan, Kevin; </a:t>
            </a:r>
            <a:r>
              <a:rPr lang="en-US" sz="1700" dirty="0" err="1" smtClean="0"/>
              <a:t>Osiek</a:t>
            </a:r>
            <a:r>
              <a:rPr lang="en-US" sz="1700" dirty="0" smtClean="0"/>
              <a:t>, Carolyn (2011-01-04). Ordained Women in the Early Church (Kindle Location 1077). Johns Hopkins University Press. Kindle Edition. </a:t>
            </a:r>
          </a:p>
        </p:txBody>
      </p:sp>
    </p:spTree>
    <p:extLst>
      <p:ext uri="{BB962C8B-B14F-4D97-AF65-F5344CB8AC3E}">
        <p14:creationId xmlns:p14="http://schemas.microsoft.com/office/powerpoint/2010/main" val="3417453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Hospital Movement</a:t>
            </a:r>
            <a:endParaRPr lang="en-US" dirty="0"/>
          </a:p>
        </p:txBody>
      </p:sp>
      <p:sp>
        <p:nvSpPr>
          <p:cNvPr id="3" name="Content Placeholder 2"/>
          <p:cNvSpPr>
            <a:spLocks noGrp="1"/>
          </p:cNvSpPr>
          <p:nvPr>
            <p:ph idx="1"/>
          </p:nvPr>
        </p:nvSpPr>
        <p:spPr/>
        <p:txBody>
          <a:bodyPr/>
          <a:lstStyle/>
          <a:p>
            <a:pPr marL="0" indent="0">
              <a:buNone/>
            </a:pPr>
            <a:r>
              <a:rPr lang="en-US" dirty="0" smtClean="0"/>
              <a:t>Tomb of </a:t>
            </a:r>
            <a:r>
              <a:rPr lang="en-US" dirty="0" err="1" smtClean="0"/>
              <a:t>Eneon</a:t>
            </a:r>
            <a:r>
              <a:rPr lang="en-US" dirty="0" smtClean="0"/>
              <a:t>, daughter of </a:t>
            </a:r>
            <a:r>
              <a:rPr lang="en-US" dirty="0" err="1" smtClean="0"/>
              <a:t>Neoiketes</a:t>
            </a:r>
            <a:r>
              <a:rPr lang="en-US" dirty="0" smtClean="0"/>
              <a:t>, deaconess in this hospital</a:t>
            </a:r>
          </a:p>
          <a:p>
            <a:pPr marL="0" indent="0">
              <a:buNone/>
            </a:pPr>
            <a:r>
              <a:rPr lang="en-US" sz="1400" dirty="0" smtClean="0"/>
              <a:t>Madigan, Kevin; </a:t>
            </a:r>
            <a:r>
              <a:rPr lang="en-US" sz="1400" dirty="0" err="1" smtClean="0"/>
              <a:t>Osiek</a:t>
            </a:r>
            <a:r>
              <a:rPr lang="en-US" sz="1400" dirty="0" smtClean="0"/>
              <a:t>, Carolyn (2011-01-04). Ordained Women in the Early Church (Kindle Locations 1937-1938). Johns Hopkins University Press. Kindle Edition. </a:t>
            </a:r>
            <a:endParaRPr lang="en-US" sz="1400" dirty="0"/>
          </a:p>
        </p:txBody>
      </p:sp>
    </p:spTree>
    <p:extLst>
      <p:ext uri="{BB962C8B-B14F-4D97-AF65-F5344CB8AC3E}">
        <p14:creationId xmlns:p14="http://schemas.microsoft.com/office/powerpoint/2010/main" val="163894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Ministry to the Poor</a:t>
            </a:r>
            <a:endParaRPr lang="en-US" dirty="0"/>
          </a:p>
        </p:txBody>
      </p:sp>
      <p:sp>
        <p:nvSpPr>
          <p:cNvPr id="3" name="Content Placeholder 2"/>
          <p:cNvSpPr>
            <a:spLocks noGrp="1"/>
          </p:cNvSpPr>
          <p:nvPr>
            <p:ph idx="1"/>
          </p:nvPr>
        </p:nvSpPr>
        <p:spPr/>
        <p:txBody>
          <a:bodyPr/>
          <a:lstStyle/>
          <a:p>
            <a:pPr marL="0" indent="0">
              <a:buNone/>
            </a:pPr>
            <a:r>
              <a:rPr lang="en-US" dirty="0" smtClean="0"/>
              <a:t>In memory of Eugenia deacon we, the poor people of </a:t>
            </a:r>
            <a:r>
              <a:rPr lang="en-US" dirty="0" err="1" smtClean="0"/>
              <a:t>Geragathis</a:t>
            </a:r>
            <a:r>
              <a:rPr lang="en-US" dirty="0" smtClean="0"/>
              <a:t>, restored the sarcophagus that we decorated.</a:t>
            </a:r>
          </a:p>
          <a:p>
            <a:pPr marL="0" indent="0">
              <a:buNone/>
            </a:pPr>
            <a:r>
              <a:rPr lang="en-US" sz="1600" dirty="0" smtClean="0"/>
              <a:t>Madigan, Kevin; </a:t>
            </a:r>
            <a:r>
              <a:rPr lang="en-US" sz="1600" dirty="0" err="1" smtClean="0"/>
              <a:t>Osiek</a:t>
            </a:r>
            <a:r>
              <a:rPr lang="en-US" sz="1600" dirty="0" smtClean="0"/>
              <a:t>, Carolyn (2011-01-04). Ordained Women in the Early Church (Kindle Locations 1975-1976). Johns Hopkins University Press. Kindle Edition. </a:t>
            </a:r>
            <a:endParaRPr lang="en-US" sz="1600" dirty="0"/>
          </a:p>
        </p:txBody>
      </p:sp>
    </p:spTree>
    <p:extLst>
      <p:ext uri="{BB962C8B-B14F-4D97-AF65-F5344CB8AC3E}">
        <p14:creationId xmlns:p14="http://schemas.microsoft.com/office/powerpoint/2010/main" val="4045622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Tomb Inscriptions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Here lies Maria the deacon of pious and blessed memory who, according to the saying of the Apostle, raised children, exercised hospitality, washed the feet of the saints, and distributed her bread to the needy. Remember her, Lord, when she enters into your kingdom.</a:t>
            </a:r>
          </a:p>
          <a:p>
            <a:pPr marL="0" indent="0">
              <a:buNone/>
            </a:pPr>
            <a:r>
              <a:rPr lang="en-US" sz="2200" dirty="0" smtClean="0"/>
              <a:t>Madigan, Kevin; </a:t>
            </a:r>
            <a:r>
              <a:rPr lang="en-US" sz="2200" dirty="0" err="1" smtClean="0"/>
              <a:t>Osiek</a:t>
            </a:r>
            <a:r>
              <a:rPr lang="en-US" sz="2200" dirty="0" smtClean="0"/>
              <a:t>, Carolyn (2011-01-04). Ordained Women in the Early Church (Kindle Locations 2016-2018). Johns Hopkins University Press. Kindle Edition. </a:t>
            </a:r>
            <a:endParaRPr lang="en-US" sz="2200" dirty="0"/>
          </a:p>
        </p:txBody>
      </p:sp>
    </p:spTree>
    <p:extLst>
      <p:ext uri="{BB962C8B-B14F-4D97-AF65-F5344CB8AC3E}">
        <p14:creationId xmlns:p14="http://schemas.microsoft.com/office/powerpoint/2010/main" val="2891697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Younger Woman Than Widows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stone inscription from </a:t>
            </a:r>
            <a:r>
              <a:rPr lang="en-US" dirty="0" err="1" smtClean="0"/>
              <a:t>Mahaiy</a:t>
            </a:r>
            <a:r>
              <a:rPr lang="en-US" dirty="0" smtClean="0"/>
              <a:t>, Moab, in present-day central Jordan, area near </a:t>
            </a:r>
            <a:r>
              <a:rPr lang="en-US" dirty="0" err="1" smtClean="0"/>
              <a:t>Kerak</a:t>
            </a:r>
            <a:r>
              <a:rPr lang="en-US" dirty="0" smtClean="0"/>
              <a:t>. Here lies Maria daughter of Valens, deacon, who lived thirty-eight years and died in the year 538</a:t>
            </a:r>
          </a:p>
          <a:p>
            <a:pPr marL="0" indent="0">
              <a:buNone/>
            </a:pPr>
            <a:r>
              <a:rPr lang="en-US" sz="1400" dirty="0" smtClean="0"/>
              <a:t>Madigan, Kevin; </a:t>
            </a:r>
            <a:r>
              <a:rPr lang="en-US" sz="1400" dirty="0" err="1" smtClean="0"/>
              <a:t>Osiek</a:t>
            </a:r>
            <a:r>
              <a:rPr lang="en-US" sz="1400" dirty="0" smtClean="0"/>
              <a:t>, Carolyn (2011-01-04). Ordained Women in the Early Church (Kindle Locations 2030-2031). Johns Hopkins University Press. Kindle Edition. </a:t>
            </a:r>
            <a:endParaRPr lang="en-US" sz="1400" dirty="0"/>
          </a:p>
        </p:txBody>
      </p:sp>
    </p:spTree>
    <p:extLst>
      <p:ext uri="{BB962C8B-B14F-4D97-AF65-F5344CB8AC3E}">
        <p14:creationId xmlns:p14="http://schemas.microsoft.com/office/powerpoint/2010/main" val="2321270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Sophia, the Second Phoebe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err="1" smtClean="0"/>
              <a:t>Cré</a:t>
            </a:r>
            <a:r>
              <a:rPr lang="en-US" dirty="0" smtClean="0"/>
              <a:t> (1904) records that the stone was found by workers below the Tomb of the Prophets on the Mount of Olives in Jerusalem on December 8, 1903, in five pieces, with the bottom missing. It is now in the museum of St. Anne’s Church, Jerusalem. It probably dates from the fourth century. The first six lines are well preserved.</a:t>
            </a:r>
          </a:p>
          <a:p>
            <a:pPr marL="0" indent="0">
              <a:buNone/>
            </a:pPr>
            <a:r>
              <a:rPr lang="en-US" sz="2200" dirty="0" smtClean="0"/>
              <a:t>Madigan, Kevin; </a:t>
            </a:r>
            <a:r>
              <a:rPr lang="en-US" sz="2200" dirty="0" err="1" smtClean="0"/>
              <a:t>Osiek</a:t>
            </a:r>
            <a:r>
              <a:rPr lang="en-US" sz="2200" dirty="0" smtClean="0"/>
              <a:t>, Carolyn (2011-01-04). Ordained Women in the Early Church (Kindle Locations 2142-2145). Johns Hopkins University Press. Kindle Edition. </a:t>
            </a:r>
            <a:endParaRPr lang="en-US" sz="2200" dirty="0"/>
          </a:p>
        </p:txBody>
      </p:sp>
    </p:spTree>
    <p:extLst>
      <p:ext uri="{BB962C8B-B14F-4D97-AF65-F5344CB8AC3E}">
        <p14:creationId xmlns:p14="http://schemas.microsoft.com/office/powerpoint/2010/main" val="2548841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Two Offices of the Church: </a:t>
            </a:r>
            <a:r>
              <a:rPr lang="en-US" dirty="0" smtClean="0"/>
              <a:t>Deacon (Minister) and Elder (Bishop)</a:t>
            </a:r>
            <a:endParaRPr lang="en-US" dirty="0"/>
          </a:p>
        </p:txBody>
      </p:sp>
      <p:sp>
        <p:nvSpPr>
          <p:cNvPr id="3" name="Content Placeholder 2"/>
          <p:cNvSpPr>
            <a:spLocks noGrp="1"/>
          </p:cNvSpPr>
          <p:nvPr>
            <p:ph idx="1"/>
          </p:nvPr>
        </p:nvSpPr>
        <p:spPr/>
        <p:txBody>
          <a:bodyPr/>
          <a:lstStyle/>
          <a:p>
            <a:pPr marL="0" indent="0">
              <a:buNone/>
            </a:pPr>
            <a:r>
              <a:rPr lang="en-US" dirty="0" smtClean="0"/>
              <a:t>Churches have Saints, Elders and Deacons</a:t>
            </a:r>
          </a:p>
          <a:p>
            <a:pPr marL="0" indent="0">
              <a:buNone/>
            </a:pPr>
            <a:endParaRPr lang="en-US" dirty="0"/>
          </a:p>
          <a:p>
            <a:pPr marL="0" indent="0">
              <a:buNone/>
            </a:pPr>
            <a:r>
              <a:rPr lang="en-US" dirty="0" smtClean="0"/>
              <a:t>Philippians </a:t>
            </a:r>
            <a:r>
              <a:rPr lang="en-US" dirty="0"/>
              <a:t>1:1   Paul and Timothy</a:t>
            </a:r>
            <a:r>
              <a:rPr lang="en-US" dirty="0" smtClean="0"/>
              <a:t>, servants </a:t>
            </a:r>
            <a:r>
              <a:rPr lang="en-US" dirty="0"/>
              <a:t>of Christ Jesus, to all the saints in Christ Jesus that are at Philippi, with the </a:t>
            </a:r>
            <a:r>
              <a:rPr lang="en-US" dirty="0" smtClean="0"/>
              <a:t>bishops (elders) </a:t>
            </a:r>
            <a:r>
              <a:rPr lang="en-US" dirty="0"/>
              <a:t>and </a:t>
            </a:r>
            <a:r>
              <a:rPr lang="en-US" dirty="0" smtClean="0"/>
              <a:t>deacons (ministers) </a:t>
            </a:r>
            <a:endParaRPr lang="en-US" dirty="0"/>
          </a:p>
        </p:txBody>
      </p:sp>
    </p:spTree>
    <p:extLst>
      <p:ext uri="{BB962C8B-B14F-4D97-AF65-F5344CB8AC3E}">
        <p14:creationId xmlns:p14="http://schemas.microsoft.com/office/powerpoint/2010/main" val="4294724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Sophia Inscription</a:t>
            </a:r>
            <a:endParaRPr lang="en-US" dirty="0"/>
          </a:p>
        </p:txBody>
      </p:sp>
      <p:sp>
        <p:nvSpPr>
          <p:cNvPr id="3" name="Content Placeholder 2"/>
          <p:cNvSpPr>
            <a:spLocks noGrp="1"/>
          </p:cNvSpPr>
          <p:nvPr>
            <p:ph idx="1"/>
          </p:nvPr>
        </p:nvSpPr>
        <p:spPr/>
        <p:txBody>
          <a:bodyPr/>
          <a:lstStyle/>
          <a:p>
            <a:pPr marL="0" indent="0">
              <a:buNone/>
            </a:pPr>
            <a:r>
              <a:rPr lang="en-US" dirty="0" smtClean="0"/>
              <a:t>Here lies the slave and bride of Christ Sophia, deacon, the second Phoebe, who slept in peace the twenty-first of the month of March in the eleventh </a:t>
            </a:r>
            <a:r>
              <a:rPr lang="en-US" dirty="0" err="1" smtClean="0"/>
              <a:t>Indiction</a:t>
            </a:r>
            <a:r>
              <a:rPr lang="en-US" dirty="0" smtClean="0"/>
              <a:t> … the Lord God …</a:t>
            </a:r>
          </a:p>
          <a:p>
            <a:pPr marL="0" indent="0">
              <a:buNone/>
            </a:pPr>
            <a:endParaRPr lang="en-US" sz="1600" dirty="0" smtClean="0"/>
          </a:p>
          <a:p>
            <a:pPr marL="0" indent="0">
              <a:buNone/>
            </a:pPr>
            <a:r>
              <a:rPr lang="en-US" sz="1600" dirty="0" smtClean="0"/>
              <a:t>Madigan, Kevin; </a:t>
            </a:r>
            <a:r>
              <a:rPr lang="en-US" sz="1600" dirty="0" err="1" smtClean="0"/>
              <a:t>Osiek</a:t>
            </a:r>
            <a:r>
              <a:rPr lang="en-US" sz="1600" dirty="0" smtClean="0"/>
              <a:t>, Carolyn (2011-01-04). Ordained Women in the Early Church (Kindle Locations 2145-2146). Johns Hopkins University Press. Kindle Edition</a:t>
            </a:r>
            <a:r>
              <a:rPr lang="en-US" dirty="0" smtClean="0"/>
              <a:t>. </a:t>
            </a:r>
            <a:endParaRPr lang="en-US" dirty="0"/>
          </a:p>
        </p:txBody>
      </p:sp>
    </p:spTree>
    <p:extLst>
      <p:ext uri="{BB962C8B-B14F-4D97-AF65-F5344CB8AC3E}">
        <p14:creationId xmlns:p14="http://schemas.microsoft.com/office/powerpoint/2010/main" val="3984443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Jerusalem Church Deacon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Calling oneself slave or servant of Christ or God was common early Christian language (see, for example, Rom 1:1; 1 </a:t>
            </a:r>
            <a:r>
              <a:rPr lang="en-US" dirty="0" err="1" smtClean="0"/>
              <a:t>Cor</a:t>
            </a:r>
            <a:r>
              <a:rPr lang="en-US" dirty="0" smtClean="0"/>
              <a:t> 4:5; Phil 1:1; Gal 1:10), and the use of bridal imagery, previously applied only to the church, for consecrated virgins was also beginning at this period. Sophia was a </a:t>
            </a:r>
            <a:r>
              <a:rPr lang="en-US" dirty="0" err="1" smtClean="0"/>
              <a:t>diakonos</a:t>
            </a:r>
            <a:r>
              <a:rPr lang="en-US" dirty="0" smtClean="0"/>
              <a:t> of a Jerusalem church.</a:t>
            </a:r>
          </a:p>
          <a:p>
            <a:pPr marL="0" indent="0">
              <a:buNone/>
            </a:pPr>
            <a:r>
              <a:rPr lang="en-US" sz="1500" dirty="0" smtClean="0"/>
              <a:t>Madigan, Kevin; </a:t>
            </a:r>
            <a:r>
              <a:rPr lang="en-US" sz="1500" dirty="0" err="1" smtClean="0"/>
              <a:t>Osiek</a:t>
            </a:r>
            <a:r>
              <a:rPr lang="en-US" sz="1500" dirty="0" smtClean="0"/>
              <a:t>, Carolyn (2011-01-04). Ordained Women in the Early Church (Kindle Locations 2147-2149). Johns Hopkins University Press. Kindle Edition. </a:t>
            </a:r>
            <a:endParaRPr lang="en-US" sz="1500" dirty="0"/>
          </a:p>
        </p:txBody>
      </p:sp>
    </p:spTree>
    <p:extLst>
      <p:ext uri="{BB962C8B-B14F-4D97-AF65-F5344CB8AC3E}">
        <p14:creationId xmlns:p14="http://schemas.microsoft.com/office/powerpoint/2010/main" val="4155001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Phoebe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The most surprising part of the description is her appellation as “second Phoebe,” a reference to Rom 16:1–2, where Phoebe, bearer of Paul’s letter to Rome, is recommended to the recipients as </a:t>
            </a:r>
            <a:r>
              <a:rPr lang="en-US" dirty="0" err="1" smtClean="0"/>
              <a:t>diakonos</a:t>
            </a:r>
            <a:r>
              <a:rPr lang="en-US" dirty="0" smtClean="0"/>
              <a:t>—the earliest use of that term, with Phil 1:1, for an officer of a particular church—and </a:t>
            </a:r>
            <a:r>
              <a:rPr lang="en-US" dirty="0" err="1" smtClean="0"/>
              <a:t>prostatis</a:t>
            </a:r>
            <a:r>
              <a:rPr lang="en-US" dirty="0" smtClean="0"/>
              <a:t>, patron or benefactor (see Phoebe). The comparison to Phoebe is probably not only to her diaconate, which was common to many women of the period, but to her position as patron and benefactor.</a:t>
            </a:r>
          </a:p>
          <a:p>
            <a:pPr marL="0" indent="0">
              <a:buNone/>
            </a:pPr>
            <a:r>
              <a:rPr lang="en-US" sz="1800" dirty="0" smtClean="0"/>
              <a:t>Madigan, Kevin; </a:t>
            </a:r>
            <a:r>
              <a:rPr lang="en-US" sz="1800" dirty="0" err="1" smtClean="0"/>
              <a:t>Osiek</a:t>
            </a:r>
            <a:r>
              <a:rPr lang="en-US" sz="1800" dirty="0" smtClean="0"/>
              <a:t>, Carolyn (2011-01-04). Ordained Women in the Early Church (Kindle Locations 2149-2153). Johns Hopkins University Press. Kindle Edition. </a:t>
            </a:r>
            <a:endParaRPr lang="en-US" sz="1800" dirty="0"/>
          </a:p>
        </p:txBody>
      </p:sp>
    </p:spTree>
    <p:extLst>
      <p:ext uri="{BB962C8B-B14F-4D97-AF65-F5344CB8AC3E}">
        <p14:creationId xmlns:p14="http://schemas.microsoft.com/office/powerpoint/2010/main" val="3007748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Female deacons in the East has shown that they appear in all kinds of contexts: funerary, dedicatory, as recipients of letters and subjects of letters, guardians of shrines, heroines of ecclesiastical conflicts, monastic superiors and followers, choir leaders, those who take care of others’ concerns and those who cause concern to others—and more. They came from the nobility and the common population. Some were very much under ecclesiastical authority, others more independent,</a:t>
            </a:r>
          </a:p>
          <a:p>
            <a:pPr marL="0" indent="0">
              <a:buNone/>
            </a:pPr>
            <a:r>
              <a:rPr lang="en-US" sz="2400" dirty="0" smtClean="0"/>
              <a:t>Madigan, Kevin; </a:t>
            </a:r>
            <a:r>
              <a:rPr lang="en-US" sz="2400" dirty="0" err="1" smtClean="0"/>
              <a:t>Osiek</a:t>
            </a:r>
            <a:r>
              <a:rPr lang="en-US" sz="2400" dirty="0" smtClean="0"/>
              <a:t>, Carolyn (2011-01-04). Ordained Women in the Early Church (Kindle Locations 2251-2254). Johns Hopkins University Press. Kindle Edition. </a:t>
            </a:r>
            <a:endParaRPr lang="en-US" sz="2400" dirty="0"/>
          </a:p>
        </p:txBody>
      </p:sp>
    </p:spTree>
    <p:extLst>
      <p:ext uri="{BB962C8B-B14F-4D97-AF65-F5344CB8AC3E}">
        <p14:creationId xmlns:p14="http://schemas.microsoft.com/office/powerpoint/2010/main" val="4238820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Leaders Churches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Elders </a:t>
            </a:r>
            <a:r>
              <a:rPr lang="mr-IN" dirty="0" smtClean="0"/>
              <a:t>–</a:t>
            </a:r>
            <a:r>
              <a:rPr lang="en-US" dirty="0" smtClean="0"/>
              <a:t> Apostolic Council with Brian </a:t>
            </a:r>
            <a:r>
              <a:rPr lang="en-US" dirty="0" err="1" smtClean="0"/>
              <a:t>DeCook</a:t>
            </a:r>
            <a:r>
              <a:rPr lang="en-US" dirty="0" smtClean="0"/>
              <a:t> lead Elder, local elders are encouraged to be men who have the gift of Biblical wisdom, holding the qualification of the the office and who walk with God. Recommend they take Ministry training.</a:t>
            </a:r>
          </a:p>
        </p:txBody>
      </p:sp>
    </p:spTree>
    <p:extLst>
      <p:ext uri="{BB962C8B-B14F-4D97-AF65-F5344CB8AC3E}">
        <p14:creationId xmlns:p14="http://schemas.microsoft.com/office/powerpoint/2010/main" val="2663245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Leaders Churches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Deacons </a:t>
            </a:r>
            <a:r>
              <a:rPr lang="mr-IN" dirty="0" smtClean="0"/>
              <a:t>–</a:t>
            </a:r>
            <a:r>
              <a:rPr lang="en-US" dirty="0" smtClean="0"/>
              <a:t> Men and women who are called to ministry. These </a:t>
            </a:r>
            <a:r>
              <a:rPr lang="en-US" smtClean="0"/>
              <a:t>ordained ministers </a:t>
            </a:r>
            <a:r>
              <a:rPr lang="en-US" dirty="0" smtClean="0"/>
              <a:t>represent the Christian Leaders Churches in various roles: </a:t>
            </a:r>
          </a:p>
          <a:p>
            <a:pPr marL="0" indent="0">
              <a:buNone/>
            </a:pPr>
            <a:endParaRPr lang="en-US" dirty="0"/>
          </a:p>
          <a:p>
            <a:pPr marL="0" indent="0">
              <a:buNone/>
            </a:pPr>
            <a:r>
              <a:rPr lang="en-US" dirty="0" smtClean="0"/>
              <a:t>Minister or Deacon Church Starter</a:t>
            </a:r>
          </a:p>
          <a:p>
            <a:pPr marL="0" indent="0">
              <a:buNone/>
            </a:pPr>
            <a:r>
              <a:rPr lang="en-US" dirty="0" smtClean="0"/>
              <a:t>Minister or Deacon </a:t>
            </a:r>
            <a:r>
              <a:rPr lang="en-US" dirty="0" err="1" smtClean="0"/>
              <a:t>Officiant</a:t>
            </a:r>
            <a:r>
              <a:rPr lang="en-US" dirty="0" smtClean="0"/>
              <a:t> Pastor</a:t>
            </a:r>
          </a:p>
          <a:p>
            <a:pPr marL="0" indent="0">
              <a:buNone/>
            </a:pPr>
            <a:r>
              <a:rPr lang="en-US" dirty="0" smtClean="0"/>
              <a:t>Minister or Deacon Pastor</a:t>
            </a:r>
          </a:p>
          <a:p>
            <a:pPr marL="0" indent="0">
              <a:buNone/>
            </a:pPr>
            <a:r>
              <a:rPr lang="en-US" dirty="0" smtClean="0"/>
              <a:t>Minister or Deacon Apostle </a:t>
            </a:r>
          </a:p>
          <a:p>
            <a:pPr marL="0" indent="0">
              <a:buNone/>
            </a:pPr>
            <a:endParaRPr lang="en-US" dirty="0" smtClean="0"/>
          </a:p>
        </p:txBody>
      </p:sp>
    </p:spTree>
    <p:extLst>
      <p:ext uri="{BB962C8B-B14F-4D97-AF65-F5344CB8AC3E}">
        <p14:creationId xmlns:p14="http://schemas.microsoft.com/office/powerpoint/2010/main" val="245170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Two Offices of the Church: Elder</a:t>
            </a:r>
            <a:endParaRPr lang="en-US" dirty="0"/>
          </a:p>
        </p:txBody>
      </p:sp>
      <p:sp>
        <p:nvSpPr>
          <p:cNvPr id="3" name="Content Placeholder 2"/>
          <p:cNvSpPr>
            <a:spLocks noGrp="1"/>
          </p:cNvSpPr>
          <p:nvPr>
            <p:ph idx="1"/>
          </p:nvPr>
        </p:nvSpPr>
        <p:spPr>
          <a:xfrm>
            <a:off x="172455" y="1600200"/>
            <a:ext cx="8654072" cy="4985362"/>
          </a:xfrm>
        </p:spPr>
        <p:txBody>
          <a:bodyPr>
            <a:normAutofit fontScale="92500" lnSpcReduction="10000"/>
          </a:bodyPr>
          <a:lstStyle/>
          <a:p>
            <a:pPr marL="0" indent="0">
              <a:buNone/>
            </a:pPr>
            <a:r>
              <a:rPr lang="en-US" dirty="0" smtClean="0"/>
              <a:t>Elder or Overseer, Bishop</a:t>
            </a:r>
          </a:p>
          <a:p>
            <a:pPr marL="0" indent="0">
              <a:buNone/>
            </a:pPr>
            <a:r>
              <a:rPr lang="en-US" dirty="0" smtClean="0"/>
              <a:t>Elder is the historic cultural designation that is present in the OT and the NT. The role of elder is ordinarily an office held by men in the early church and throughout history. </a:t>
            </a:r>
          </a:p>
          <a:p>
            <a:pPr marL="0" indent="0">
              <a:buNone/>
            </a:pPr>
            <a:r>
              <a:rPr lang="en-US" dirty="0" smtClean="0"/>
              <a:t>Historically, the male elder understanding is grounded in the headship principle of the early family households.</a:t>
            </a:r>
          </a:p>
          <a:p>
            <a:pPr marL="0" indent="0">
              <a:buNone/>
            </a:pPr>
            <a:r>
              <a:rPr lang="en-US" dirty="0"/>
              <a:t>Titus 1:6 An elder must be blameless, the husband of but one wife, a man whose children believe and are not open to the charge of being wild and disobedient. </a:t>
            </a:r>
            <a:endParaRPr lang="en-US" dirty="0" smtClean="0"/>
          </a:p>
          <a:p>
            <a:pPr marL="0" indent="0">
              <a:buNone/>
            </a:pPr>
            <a:endParaRPr lang="en-US" dirty="0" smtClean="0"/>
          </a:p>
        </p:txBody>
      </p:sp>
    </p:spTree>
    <p:extLst>
      <p:ext uri="{BB962C8B-B14F-4D97-AF65-F5344CB8AC3E}">
        <p14:creationId xmlns:p14="http://schemas.microsoft.com/office/powerpoint/2010/main" val="1243779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Two Offices of the Church: </a:t>
            </a:r>
            <a:r>
              <a:rPr lang="en-US" dirty="0" smtClean="0"/>
              <a:t>Deacon</a:t>
            </a:r>
            <a:endParaRPr lang="en-US" dirty="0"/>
          </a:p>
        </p:txBody>
      </p:sp>
      <p:sp>
        <p:nvSpPr>
          <p:cNvPr id="3" name="Content Placeholder 2"/>
          <p:cNvSpPr>
            <a:spLocks noGrp="1"/>
          </p:cNvSpPr>
          <p:nvPr>
            <p:ph idx="1"/>
          </p:nvPr>
        </p:nvSpPr>
        <p:spPr>
          <a:xfrm>
            <a:off x="457200" y="1600200"/>
            <a:ext cx="8229600" cy="4954002"/>
          </a:xfrm>
        </p:spPr>
        <p:txBody>
          <a:bodyPr/>
          <a:lstStyle/>
          <a:p>
            <a:pPr marL="0" indent="0">
              <a:buNone/>
            </a:pPr>
            <a:r>
              <a:rPr lang="en-US" dirty="0" smtClean="0"/>
              <a:t>The office of Deacon is the NT ordinated word for the Latinized word, minister. This included men (the Seven in Acts) and women such as Phoebe.</a:t>
            </a:r>
          </a:p>
          <a:p>
            <a:pPr marL="0" indent="0">
              <a:buNone/>
            </a:pPr>
            <a:endParaRPr lang="en-US" dirty="0"/>
          </a:p>
          <a:p>
            <a:pPr marL="0" indent="0">
              <a:buNone/>
            </a:pPr>
            <a:r>
              <a:rPr lang="en-US" dirty="0" smtClean="0"/>
              <a:t>The word for deacon is the word </a:t>
            </a:r>
            <a:r>
              <a:rPr lang="en-US" dirty="0" err="1" smtClean="0"/>
              <a:t>diakonos</a:t>
            </a:r>
            <a:r>
              <a:rPr lang="en-US" dirty="0" smtClean="0"/>
              <a:t>. </a:t>
            </a:r>
          </a:p>
          <a:p>
            <a:pPr marL="0" indent="0">
              <a:buNone/>
            </a:pPr>
            <a:endParaRPr lang="en-US" dirty="0" smtClean="0"/>
          </a:p>
          <a:p>
            <a:pPr marL="0" indent="0">
              <a:buNone/>
            </a:pPr>
            <a:r>
              <a:rPr lang="en-US" dirty="0" smtClean="0"/>
              <a:t>The office of the deacon included many roles. Deacons are “doers of ministry”.</a:t>
            </a:r>
          </a:p>
        </p:txBody>
      </p:sp>
    </p:spTree>
    <p:extLst>
      <p:ext uri="{BB962C8B-B14F-4D97-AF65-F5344CB8AC3E}">
        <p14:creationId xmlns:p14="http://schemas.microsoft.com/office/powerpoint/2010/main" val="8962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Ordained Deacons Referred to Men and Women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first is that the reference to Phoebe the </a:t>
            </a:r>
            <a:r>
              <a:rPr lang="en-US" dirty="0" err="1" smtClean="0"/>
              <a:t>diakonos</a:t>
            </a:r>
            <a:r>
              <a:rPr lang="en-US" dirty="0" smtClean="0"/>
              <a:t> at Romans 16:1 cautions us that whatever the function of a </a:t>
            </a:r>
            <a:r>
              <a:rPr lang="en-US" dirty="0" err="1" smtClean="0"/>
              <a:t>diakonos</a:t>
            </a:r>
            <a:r>
              <a:rPr lang="en-US" dirty="0" smtClean="0"/>
              <a:t> in a first-century Pauline church, in the early years any reference to </a:t>
            </a:r>
            <a:r>
              <a:rPr lang="en-US" dirty="0" err="1" smtClean="0"/>
              <a:t>diakonoi</a:t>
            </a:r>
            <a:r>
              <a:rPr lang="en-US" dirty="0" smtClean="0"/>
              <a:t> as a group must not be understood necessarily to refer only to men.</a:t>
            </a:r>
          </a:p>
          <a:p>
            <a:pPr marL="0" indent="0">
              <a:buNone/>
            </a:pPr>
            <a:r>
              <a:rPr lang="en-US" sz="2200" dirty="0" smtClean="0"/>
              <a:t>Madigan, Kevin; </a:t>
            </a:r>
            <a:r>
              <a:rPr lang="en-US" sz="2200" dirty="0" err="1" smtClean="0"/>
              <a:t>Osiek</a:t>
            </a:r>
            <a:r>
              <a:rPr lang="en-US" sz="2200" dirty="0" smtClean="0"/>
              <a:t>, Carolyn (2011-01-04). Ordained Women in the Early Church (Kindle Locations 287-289). Johns Hopkins University Press. Kindle Edition.</a:t>
            </a:r>
            <a:r>
              <a:rPr lang="en-US" dirty="0" smtClean="0"/>
              <a:t> </a:t>
            </a:r>
            <a:endParaRPr lang="en-US" dirty="0"/>
          </a:p>
        </p:txBody>
      </p:sp>
    </p:spTree>
    <p:extLst>
      <p:ext uri="{BB962C8B-B14F-4D97-AF65-F5344CB8AC3E}">
        <p14:creationId xmlns:p14="http://schemas.microsoft.com/office/powerpoint/2010/main" val="194515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Pliny the Persecutor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Soon he received an anonymous accusation containing the names of many Christians. In response, Pliny required the new defendants to pray to the gods and to make an offering of incense and wine to the image of the Emperor Trajan (98–117). He also required them to anathematize Christ. However, Pliny wished to find out more about the cult practices of the forbidden sodality. In his celebrated Letter to Trajan, Pliny provides the following account of how he did so. </a:t>
            </a:r>
          </a:p>
          <a:p>
            <a:pPr marL="0" indent="0">
              <a:buNone/>
            </a:pPr>
            <a:r>
              <a:rPr lang="en-US" dirty="0" smtClean="0"/>
              <a:t>“I believed it was necessary to find out from two female slaves (ex </a:t>
            </a:r>
            <a:r>
              <a:rPr lang="en-US" dirty="0" err="1" smtClean="0"/>
              <a:t>duabus</a:t>
            </a:r>
            <a:r>
              <a:rPr lang="en-US" dirty="0" smtClean="0"/>
              <a:t> </a:t>
            </a:r>
            <a:r>
              <a:rPr lang="en-US" dirty="0" err="1" smtClean="0"/>
              <a:t>ancillis</a:t>
            </a:r>
            <a:r>
              <a:rPr lang="en-US" dirty="0" smtClean="0"/>
              <a:t>) who were called deacons (</a:t>
            </a:r>
            <a:r>
              <a:rPr lang="en-US" dirty="0" err="1" smtClean="0"/>
              <a:t>ministrae</a:t>
            </a:r>
            <a:r>
              <a:rPr lang="en-US" dirty="0" smtClean="0"/>
              <a:t>), what was true—and to find out by torture (per </a:t>
            </a:r>
            <a:r>
              <a:rPr lang="en-US" dirty="0" err="1" smtClean="0"/>
              <a:t>tormenta</a:t>
            </a:r>
            <a:r>
              <a:rPr lang="en-US" dirty="0" smtClean="0"/>
              <a:t>).”</a:t>
            </a:r>
          </a:p>
        </p:txBody>
      </p:sp>
    </p:spTree>
    <p:extLst>
      <p:ext uri="{BB962C8B-B14F-4D97-AF65-F5344CB8AC3E}">
        <p14:creationId xmlns:p14="http://schemas.microsoft.com/office/powerpoint/2010/main" val="425906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Earliest Women Deacons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It is clear that the office of female deacon or deaconess was much more present in the East than in the West. We can probably assume that Phoebe and other unnamed women deacons like her in the first and perhaps second century belonged to an office or function that was not distinguished by sex. Phoebe’s first-century office, whatever it was, was nothing like that of later deaconesses.</a:t>
            </a:r>
          </a:p>
          <a:p>
            <a:pPr marL="0" indent="0">
              <a:buNone/>
            </a:pPr>
            <a:r>
              <a:rPr lang="en-US" sz="2400" dirty="0" smtClean="0"/>
              <a:t>Madigan, Kevin; </a:t>
            </a:r>
            <a:r>
              <a:rPr lang="en-US" sz="2400" dirty="0" err="1" smtClean="0"/>
              <a:t>Osiek</a:t>
            </a:r>
            <a:r>
              <a:rPr lang="en-US" sz="2400" dirty="0" smtClean="0"/>
              <a:t>, Carolyn (2011-01-04). Ordained Women in the Early Church (Kindle Locations 755-757). Johns Hopkins University Press. Kindle Edition.</a:t>
            </a:r>
            <a:r>
              <a:rPr lang="en-US" dirty="0" smtClean="0"/>
              <a:t> </a:t>
            </a:r>
            <a:endParaRPr lang="en-US" dirty="0"/>
          </a:p>
        </p:txBody>
      </p:sp>
    </p:spTree>
    <p:extLst>
      <p:ext uri="{BB962C8B-B14F-4D97-AF65-F5344CB8AC3E}">
        <p14:creationId xmlns:p14="http://schemas.microsoft.com/office/powerpoint/2010/main" val="402884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Chrysostom Homily 11 (1)</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On 1 Timothy 3:11 “Likewise women must be modest, not slanderers, sober, faithful in everything.” Some say that he is talking about women in general. But that cannot be. Why would he want to insert in the middle of what he is saying something about women? But rather, he is speaking of those women who hold the rank of deacon. “Deacons should be husbands of one wife.” This is also appropriate for women deacons (</a:t>
            </a:r>
            <a:r>
              <a:rPr lang="en-US" dirty="0" err="1" smtClean="0"/>
              <a:t>diakonoi</a:t>
            </a:r>
            <a:r>
              <a:rPr lang="en-US" dirty="0" smtClean="0"/>
              <a:t>), for it is necessary, good, and right, most especially in the church.</a:t>
            </a:r>
          </a:p>
          <a:p>
            <a:pPr marL="0" indent="0">
              <a:buNone/>
            </a:pPr>
            <a:r>
              <a:rPr lang="en-US" sz="2400" dirty="0" smtClean="0"/>
              <a:t>Madigan, Kevin; </a:t>
            </a:r>
            <a:r>
              <a:rPr lang="en-US" sz="2400" dirty="0" err="1" smtClean="0"/>
              <a:t>Osiek</a:t>
            </a:r>
            <a:r>
              <a:rPr lang="en-US" sz="2400" dirty="0" smtClean="0"/>
              <a:t>, Carolyn (2011-01-04). Ordained Women in the Early Church (Kindle Locations 620-624). Johns Hopkins University Press. Kindle Edition. </a:t>
            </a:r>
            <a:endParaRPr lang="en-US" sz="2400" dirty="0"/>
          </a:p>
        </p:txBody>
      </p:sp>
    </p:spTree>
    <p:extLst>
      <p:ext uri="{BB962C8B-B14F-4D97-AF65-F5344CB8AC3E}">
        <p14:creationId xmlns:p14="http://schemas.microsoft.com/office/powerpoint/2010/main" val="89738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Chrysostom Homily 11 (1)</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point that John makes is still disputed in the interpretation of the text from Timothy (see discussion on the text itself above). Here the commentator is clear which option he favors. In John’s churches in Antioch and Constantinople, female deacons or deaconesses were well known. His application of the one-marriage rule to women deacons seems to suggest that in late-fourth-century Antioch, they were allowed to marry and so need not have been celibate.</a:t>
            </a:r>
          </a:p>
          <a:p>
            <a:pPr marL="0" indent="0">
              <a:buNone/>
            </a:pPr>
            <a:r>
              <a:rPr lang="en-US" sz="1900" dirty="0" smtClean="0"/>
              <a:t>Madigan, Kevin; </a:t>
            </a:r>
            <a:r>
              <a:rPr lang="en-US" sz="1900" dirty="0" err="1" smtClean="0"/>
              <a:t>Osiek</a:t>
            </a:r>
            <a:r>
              <a:rPr lang="en-US" sz="1900" dirty="0" smtClean="0"/>
              <a:t>, Carolyn (2011-01-04). Ordained Women in the Early Church (Kindle Locations 625-628). Johns Hopkins University Press. Kindle Edition. </a:t>
            </a:r>
            <a:endParaRPr lang="en-US" sz="1900" dirty="0"/>
          </a:p>
        </p:txBody>
      </p:sp>
    </p:spTree>
    <p:extLst>
      <p:ext uri="{BB962C8B-B14F-4D97-AF65-F5344CB8AC3E}">
        <p14:creationId xmlns:p14="http://schemas.microsoft.com/office/powerpoint/2010/main" val="101204106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13153</TotalTime>
  <Words>2357</Words>
  <Application>Microsoft Macintosh PowerPoint</Application>
  <PresentationFormat>On-screen Show (4:3)</PresentationFormat>
  <Paragraphs>84</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Black</vt:lpstr>
      <vt:lpstr>Ordained Elders and Deacons</vt:lpstr>
      <vt:lpstr>The Two Offices of the Church: Deacon (Minister) and Elder (Bishop)</vt:lpstr>
      <vt:lpstr>The Two Offices of the Church: Elder</vt:lpstr>
      <vt:lpstr>The Two Offices of the Church: Deacon</vt:lpstr>
      <vt:lpstr>Ordained Deacons Referred to Men and Women</vt:lpstr>
      <vt:lpstr>Pliny the Persecutor </vt:lpstr>
      <vt:lpstr>Summary of Earliest Women Deacons</vt:lpstr>
      <vt:lpstr>John Chrysostom Homily 11 (1)</vt:lpstr>
      <vt:lpstr>John Chrysostom Homily 11 (1)</vt:lpstr>
      <vt:lpstr>Theodoret of Cyrrhus, Commentary on 1 Timothy 3:11 </vt:lpstr>
      <vt:lpstr>Theodosius Served a Church</vt:lpstr>
      <vt:lpstr>PowerPoint Presentation</vt:lpstr>
      <vt:lpstr>Cyprian and Justina</vt:lpstr>
      <vt:lpstr>About 397 AD</vt:lpstr>
      <vt:lpstr>The Hospital Movement</vt:lpstr>
      <vt:lpstr>Ministry to the Poor</vt:lpstr>
      <vt:lpstr>Tomb Inscriptions</vt:lpstr>
      <vt:lpstr>Younger Woman Than Widows</vt:lpstr>
      <vt:lpstr>Sophia, the Second Phoebe</vt:lpstr>
      <vt:lpstr>Sophia Inscription</vt:lpstr>
      <vt:lpstr>Jerusalem Church Deacon</vt:lpstr>
      <vt:lpstr>Second Phoebe</vt:lpstr>
      <vt:lpstr>Conclusion</vt:lpstr>
      <vt:lpstr>Christian Leaders Churches</vt:lpstr>
      <vt:lpstr>Christian Leaders Churches</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Madigan, Kevin; Osiek, Carolyn (2011-01-04). Ordained Women in the Early Church (Kindle Locations 327-330). Johns Hopkins University Press. Kindle Edition.  </dc:title>
  <dc:creator>Henry Reyenga</dc:creator>
  <cp:lastModifiedBy>Henry Reyenga</cp:lastModifiedBy>
  <cp:revision>39</cp:revision>
  <dcterms:created xsi:type="dcterms:W3CDTF">2015-02-17T21:56:41Z</dcterms:created>
  <dcterms:modified xsi:type="dcterms:W3CDTF">2017-03-11T19:26:22Z</dcterms:modified>
</cp:coreProperties>
</file>