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43"/>
  </p:notesMasterIdLst>
  <p:handoutMasterIdLst>
    <p:handoutMasterId r:id="rId44"/>
  </p:handoutMasterIdLst>
  <p:sldIdLst>
    <p:sldId id="336" r:id="rId3"/>
    <p:sldId id="300" r:id="rId4"/>
    <p:sldId id="563" r:id="rId5"/>
    <p:sldId id="500" r:id="rId6"/>
    <p:sldId id="502" r:id="rId7"/>
    <p:sldId id="574" r:id="rId8"/>
    <p:sldId id="505" r:id="rId9"/>
    <p:sldId id="527" r:id="rId10"/>
    <p:sldId id="506" r:id="rId11"/>
    <p:sldId id="906" r:id="rId12"/>
    <p:sldId id="515" r:id="rId13"/>
    <p:sldId id="516" r:id="rId14"/>
    <p:sldId id="564" r:id="rId15"/>
    <p:sldId id="571" r:id="rId16"/>
    <p:sldId id="572" r:id="rId17"/>
    <p:sldId id="573" r:id="rId18"/>
    <p:sldId id="510" r:id="rId19"/>
    <p:sldId id="512" r:id="rId20"/>
    <p:sldId id="575" r:id="rId21"/>
    <p:sldId id="576" r:id="rId22"/>
    <p:sldId id="577" r:id="rId23"/>
    <p:sldId id="578" r:id="rId24"/>
    <p:sldId id="579" r:id="rId25"/>
    <p:sldId id="580" r:id="rId26"/>
    <p:sldId id="581" r:id="rId27"/>
    <p:sldId id="582" r:id="rId28"/>
    <p:sldId id="513" r:id="rId29"/>
    <p:sldId id="517" r:id="rId30"/>
    <p:sldId id="583" r:id="rId31"/>
    <p:sldId id="514" r:id="rId32"/>
    <p:sldId id="525" r:id="rId33"/>
    <p:sldId id="569" r:id="rId34"/>
    <p:sldId id="566" r:id="rId35"/>
    <p:sldId id="570" r:id="rId36"/>
    <p:sldId id="568" r:id="rId37"/>
    <p:sldId id="567" r:id="rId38"/>
    <p:sldId id="521" r:id="rId39"/>
    <p:sldId id="523" r:id="rId40"/>
    <p:sldId id="524" r:id="rId41"/>
    <p:sldId id="526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B2376703-0D46-4B17-B2FB-5F9F0A7B285E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C3CD71CA-13B2-4B8D-8BFD-5C8C16FDB3D2}" type="parTrans" cxnId="{5425DD16-FE0F-433A-905A-342BE238EA9A}">
      <dgm:prSet/>
      <dgm:spPr/>
      <dgm:t>
        <a:bodyPr/>
        <a:lstStyle/>
        <a:p>
          <a:endParaRPr lang="es-MX"/>
        </a:p>
      </dgm:t>
    </dgm:pt>
    <dgm:pt modelId="{2FC31A45-7999-4A18-AAC3-68DB345B8C10}" type="sibTrans" cxnId="{5425DD16-FE0F-433A-905A-342BE238EA9A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2" custScaleX="153886" custLinFactX="-84356" custLinFactNeighborX="-100000" custLinFactNeighborY="1194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209782" custScaleY="174917" custLinFactX="31577" custLinFactNeighborX="100000" custLinFactNeighborY="-83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  <dgm:pt modelId="{221FBCE9-9EBF-4B7F-9CAE-5300DBC1D8A3}" type="pres">
      <dgm:prSet presAssocID="{B2376703-0D46-4B17-B2FB-5F9F0A7B285E}" presName="hierRoot1" presStyleCnt="0">
        <dgm:presLayoutVars>
          <dgm:hierBranch val="init"/>
        </dgm:presLayoutVars>
      </dgm:prSet>
      <dgm:spPr/>
    </dgm:pt>
    <dgm:pt modelId="{1E060252-1FAB-483F-AAF5-02DA0D99F6CE}" type="pres">
      <dgm:prSet presAssocID="{B2376703-0D46-4B17-B2FB-5F9F0A7B285E}" presName="rootComposite1" presStyleCnt="0"/>
      <dgm:spPr/>
    </dgm:pt>
    <dgm:pt modelId="{539FDD80-51E8-453B-9F77-2324A23A1C23}" type="pres">
      <dgm:prSet presAssocID="{B2376703-0D46-4B17-B2FB-5F9F0A7B285E}" presName="rootText1" presStyleLbl="node0" presStyleIdx="1" presStyleCnt="2" custScaleX="404781" custScaleY="225567" custLinFactX="-234600" custLinFactY="-229374" custLinFactNeighborX="-300000" custLinFactNeighborY="-3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E553A75-9BE8-468A-9D04-02FB09241A04}" type="pres">
      <dgm:prSet presAssocID="{B2376703-0D46-4B17-B2FB-5F9F0A7B285E}" presName="rootConnector1" presStyleLbl="node1" presStyleIdx="0" presStyleCnt="0"/>
      <dgm:spPr/>
      <dgm:t>
        <a:bodyPr/>
        <a:lstStyle/>
        <a:p>
          <a:endParaRPr lang="es-MX"/>
        </a:p>
      </dgm:t>
    </dgm:pt>
    <dgm:pt modelId="{402C806E-128E-4EBF-8344-A3B2D593BBBC}" type="pres">
      <dgm:prSet presAssocID="{B2376703-0D46-4B17-B2FB-5F9F0A7B285E}" presName="hierChild2" presStyleCnt="0"/>
      <dgm:spPr/>
    </dgm:pt>
    <dgm:pt modelId="{1DC3EA5C-7BEC-4339-8AB1-8CB803A5EB5F}" type="pres">
      <dgm:prSet presAssocID="{B2376703-0D46-4B17-B2FB-5F9F0A7B285E}" presName="hierChild3" presStyleCnt="0"/>
      <dgm:spPr/>
    </dgm:pt>
  </dgm:ptLst>
  <dgm:cxnLst>
    <dgm:cxn modelId="{4BDC2F6E-0DCE-4D7E-BB21-7456DDE7AEBA}" type="presOf" srcId="{C3EB261C-B9E9-4505-8A00-3E9FB3FFBC56}" destId="{F1F022DA-E303-498D-BD6B-657CB7DFD703}" srcOrd="1" destOrd="0" presId="urn:microsoft.com/office/officeart/2005/8/layout/orgChart1"/>
    <dgm:cxn modelId="{846649A6-FD1F-43F7-998A-E7A1A3D81EC5}" type="presOf" srcId="{B2376703-0D46-4B17-B2FB-5F9F0A7B285E}" destId="{2E553A75-9BE8-468A-9D04-02FB09241A04}" srcOrd="1" destOrd="0" presId="urn:microsoft.com/office/officeart/2005/8/layout/orgChart1"/>
    <dgm:cxn modelId="{F11819BB-EE10-473F-9C8C-4B9A6CE6CC4B}" type="presOf" srcId="{39F25257-A737-4ADD-93B9-7F637210135D}" destId="{EFCA8A7F-DA60-4DFE-91D9-8D570365127E}" srcOrd="0" destOrd="0" presId="urn:microsoft.com/office/officeart/2005/8/layout/orgChart1"/>
    <dgm:cxn modelId="{728B8D89-03A8-40BF-896A-71CA9EB7A25A}" type="presOf" srcId="{0ACE607C-430D-4D29-8F73-1029EAFEBE55}" destId="{EC893C17-48E3-46C3-BB7A-9F0D9B7D5090}" srcOrd="1" destOrd="0" presId="urn:microsoft.com/office/officeart/2005/8/layout/orgChart1"/>
    <dgm:cxn modelId="{B76AF7AA-92D0-48B5-BB26-A6352FD6C680}" type="presOf" srcId="{5D12E55B-A886-4C5B-B11A-E603FE334198}" destId="{4EB67754-555F-4A2A-9D60-2E6D6B7D16C4}" srcOrd="0" destOrd="0" presId="urn:microsoft.com/office/officeart/2005/8/layout/orgChart1"/>
    <dgm:cxn modelId="{5425DD16-FE0F-433A-905A-342BE238EA9A}" srcId="{5D12E55B-A886-4C5B-B11A-E603FE334198}" destId="{B2376703-0D46-4B17-B2FB-5F9F0A7B285E}" srcOrd="1" destOrd="0" parTransId="{C3CD71CA-13B2-4B8D-8BFD-5C8C16FDB3D2}" sibTransId="{2FC31A45-7999-4A18-AAC3-68DB345B8C10}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B4690DD7-4A5D-4C47-8964-E20A96CFE49E}" type="presOf" srcId="{0ACE607C-430D-4D29-8F73-1029EAFEBE55}" destId="{AC2C61AC-AC60-438F-898E-0FB7854199B1}" srcOrd="0" destOrd="0" presId="urn:microsoft.com/office/officeart/2005/8/layout/orgChart1"/>
    <dgm:cxn modelId="{541D2466-8610-413C-ABE2-03F92D791DF3}" type="presOf" srcId="{B2376703-0D46-4B17-B2FB-5F9F0A7B285E}" destId="{539FDD80-51E8-453B-9F77-2324A23A1C23}" srcOrd="0" destOrd="0" presId="urn:microsoft.com/office/officeart/2005/8/layout/orgChart1"/>
    <dgm:cxn modelId="{373A242F-47B7-4AC4-9651-A7D98F1122F9}" type="presOf" srcId="{C3EB261C-B9E9-4505-8A00-3E9FB3FFBC56}" destId="{46141452-D9D9-4DCE-9FD3-C661BB207AC2}" srcOrd="0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1EF39355-CA75-4E9B-9F04-9144BF6C5664}" type="presParOf" srcId="{4EB67754-555F-4A2A-9D60-2E6D6B7D16C4}" destId="{0CE505AA-8015-43D7-8B53-9807F78FC652}" srcOrd="0" destOrd="0" presId="urn:microsoft.com/office/officeart/2005/8/layout/orgChart1"/>
    <dgm:cxn modelId="{8864F083-6AE8-46BE-98D5-A4D6BA82AA11}" type="presParOf" srcId="{0CE505AA-8015-43D7-8B53-9807F78FC652}" destId="{5B9C2470-F442-4F5B-A750-2D0C0C51FA14}" srcOrd="0" destOrd="0" presId="urn:microsoft.com/office/officeart/2005/8/layout/orgChart1"/>
    <dgm:cxn modelId="{D64B0533-F903-4EA1-8DCE-0E3291029EC5}" type="presParOf" srcId="{5B9C2470-F442-4F5B-A750-2D0C0C51FA14}" destId="{AC2C61AC-AC60-438F-898E-0FB7854199B1}" srcOrd="0" destOrd="0" presId="urn:microsoft.com/office/officeart/2005/8/layout/orgChart1"/>
    <dgm:cxn modelId="{6F197120-A920-4FD4-B55E-FA81BF6DC96F}" type="presParOf" srcId="{5B9C2470-F442-4F5B-A750-2D0C0C51FA14}" destId="{EC893C17-48E3-46C3-BB7A-9F0D9B7D5090}" srcOrd="1" destOrd="0" presId="urn:microsoft.com/office/officeart/2005/8/layout/orgChart1"/>
    <dgm:cxn modelId="{5B37B2C1-0A96-463B-AE2B-C2FF36331A3C}" type="presParOf" srcId="{0CE505AA-8015-43D7-8B53-9807F78FC652}" destId="{3DB06FC2-29A7-483B-A21D-40D57DD391E8}" srcOrd="1" destOrd="0" presId="urn:microsoft.com/office/officeart/2005/8/layout/orgChart1"/>
    <dgm:cxn modelId="{0F683D03-0107-45D3-B4C5-A025FDF3B295}" type="presParOf" srcId="{0CE505AA-8015-43D7-8B53-9807F78FC652}" destId="{45787262-34A5-459C-A4FB-0F029182CA0F}" srcOrd="2" destOrd="0" presId="urn:microsoft.com/office/officeart/2005/8/layout/orgChart1"/>
    <dgm:cxn modelId="{F50B0784-5ECD-4C09-B3E0-CA171E4030D2}" type="presParOf" srcId="{45787262-34A5-459C-A4FB-0F029182CA0F}" destId="{EFCA8A7F-DA60-4DFE-91D9-8D570365127E}" srcOrd="0" destOrd="0" presId="urn:microsoft.com/office/officeart/2005/8/layout/orgChart1"/>
    <dgm:cxn modelId="{A429ECAE-B407-424F-85D5-F2E719BEA5B3}" type="presParOf" srcId="{45787262-34A5-459C-A4FB-0F029182CA0F}" destId="{92C00296-779B-4F79-ABE7-EA888E8F9520}" srcOrd="1" destOrd="0" presId="urn:microsoft.com/office/officeart/2005/8/layout/orgChart1"/>
    <dgm:cxn modelId="{3FEA4D1B-6358-4442-815E-89DF2D368401}" type="presParOf" srcId="{92C00296-779B-4F79-ABE7-EA888E8F9520}" destId="{461C12E1-BFBC-4264-BF3C-D16F2093CDCA}" srcOrd="0" destOrd="0" presId="urn:microsoft.com/office/officeart/2005/8/layout/orgChart1"/>
    <dgm:cxn modelId="{216E4ECD-49A2-4808-B52C-BC68DE057721}" type="presParOf" srcId="{461C12E1-BFBC-4264-BF3C-D16F2093CDCA}" destId="{46141452-D9D9-4DCE-9FD3-C661BB207AC2}" srcOrd="0" destOrd="0" presId="urn:microsoft.com/office/officeart/2005/8/layout/orgChart1"/>
    <dgm:cxn modelId="{F43AE6F6-7750-45CF-8530-68086CC6D690}" type="presParOf" srcId="{461C12E1-BFBC-4264-BF3C-D16F2093CDCA}" destId="{F1F022DA-E303-498D-BD6B-657CB7DFD703}" srcOrd="1" destOrd="0" presId="urn:microsoft.com/office/officeart/2005/8/layout/orgChart1"/>
    <dgm:cxn modelId="{68C87344-9BCA-4AD5-9721-69905F435838}" type="presParOf" srcId="{92C00296-779B-4F79-ABE7-EA888E8F9520}" destId="{3FCE3DA8-FE07-4406-98A1-6A669DA6356E}" srcOrd="1" destOrd="0" presId="urn:microsoft.com/office/officeart/2005/8/layout/orgChart1"/>
    <dgm:cxn modelId="{0AC66BEE-9A6A-4F6C-83A6-2DD40D2F52A2}" type="presParOf" srcId="{92C00296-779B-4F79-ABE7-EA888E8F9520}" destId="{1E4B9B2D-9C82-49B3-B115-C8A712EAAC11}" srcOrd="2" destOrd="0" presId="urn:microsoft.com/office/officeart/2005/8/layout/orgChart1"/>
    <dgm:cxn modelId="{26BCA595-5FCA-467E-9BEC-78F70165DE67}" type="presParOf" srcId="{4EB67754-555F-4A2A-9D60-2E6D6B7D16C4}" destId="{221FBCE9-9EBF-4B7F-9CAE-5300DBC1D8A3}" srcOrd="1" destOrd="0" presId="urn:microsoft.com/office/officeart/2005/8/layout/orgChart1"/>
    <dgm:cxn modelId="{C74850DE-C1C4-4664-9248-0669CD6F4C52}" type="presParOf" srcId="{221FBCE9-9EBF-4B7F-9CAE-5300DBC1D8A3}" destId="{1E060252-1FAB-483F-AAF5-02DA0D99F6CE}" srcOrd="0" destOrd="0" presId="urn:microsoft.com/office/officeart/2005/8/layout/orgChart1"/>
    <dgm:cxn modelId="{1C9E184E-BBD4-4237-A239-607047AFF2B2}" type="presParOf" srcId="{1E060252-1FAB-483F-AAF5-02DA0D99F6CE}" destId="{539FDD80-51E8-453B-9F77-2324A23A1C23}" srcOrd="0" destOrd="0" presId="urn:microsoft.com/office/officeart/2005/8/layout/orgChart1"/>
    <dgm:cxn modelId="{334DA493-7490-40B0-A0D9-FEBD1F0DDF81}" type="presParOf" srcId="{1E060252-1FAB-483F-AAF5-02DA0D99F6CE}" destId="{2E553A75-9BE8-468A-9D04-02FB09241A04}" srcOrd="1" destOrd="0" presId="urn:microsoft.com/office/officeart/2005/8/layout/orgChart1"/>
    <dgm:cxn modelId="{966109E7-CE4D-42CA-9DB1-7BA03121E9DB}" type="presParOf" srcId="{221FBCE9-9EBF-4B7F-9CAE-5300DBC1D8A3}" destId="{402C806E-128E-4EBF-8344-A3B2D593BBBC}" srcOrd="1" destOrd="0" presId="urn:microsoft.com/office/officeart/2005/8/layout/orgChart1"/>
    <dgm:cxn modelId="{1599AA8A-171A-429C-A9CD-1752577D24BD}" type="presParOf" srcId="{221FBCE9-9EBF-4B7F-9CAE-5300DBC1D8A3}" destId="{1DC3EA5C-7BEC-4339-8AB1-8CB803A5EB5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387380" y="1134949"/>
          <a:ext cx="275942" cy="2748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842"/>
              </a:lnTo>
              <a:lnTo>
                <a:pt x="275942" y="2748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0" y="883217"/>
          <a:ext cx="774760" cy="251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883217"/>
        <a:ext cx="774760" cy="251731"/>
      </dsp:txXfrm>
    </dsp:sp>
    <dsp:sp modelId="{46141452-D9D9-4DCE-9FD3-C661BB207AC2}">
      <dsp:nvSpPr>
        <dsp:cNvPr id="0" name=""/>
        <dsp:cNvSpPr/>
      </dsp:nvSpPr>
      <dsp:spPr>
        <a:xfrm>
          <a:off x="663322" y="1189630"/>
          <a:ext cx="1056176" cy="440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Ministerio</a:t>
          </a:r>
          <a:endParaRPr lang="es-MX" sz="1600" kern="1200" dirty="0"/>
        </a:p>
      </dsp:txBody>
      <dsp:txXfrm>
        <a:off x="663322" y="1189630"/>
        <a:ext cx="1056176" cy="440321"/>
      </dsp:txXfrm>
    </dsp:sp>
    <dsp:sp modelId="{539FDD80-51E8-453B-9F77-2324A23A1C23}">
      <dsp:nvSpPr>
        <dsp:cNvPr id="0" name=""/>
        <dsp:cNvSpPr/>
      </dsp:nvSpPr>
      <dsp:spPr>
        <a:xfrm>
          <a:off x="0" y="0"/>
          <a:ext cx="2037926" cy="567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0"/>
        <a:ext cx="2037926" cy="5678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1.xml"/><Relationship Id="rId7" Type="http://schemas.openxmlformats.org/officeDocument/2006/relationships/hyperlink" Target="https://www.google.com/url?sa=i&amp;rct=j&amp;q=&amp;esrc=s&amp;source=images&amp;cd=&amp;cad=rja&amp;uact=8&amp;ved=2ahUKEwi02uSB5aDZAhVKw4MKHUf4D2kQjRx6BAgAEAY&amp;url=https://www.pinterest.com/claudiaribeirao/old-trains/&amp;psig=AOvVaw2uDEXoV8sfSeyvahkaXVQv&amp;ust=1518539007476800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45896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13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387365" y="566606"/>
            <a:ext cx="1015299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r"/>
            <a:r>
              <a:rPr lang="es-MX" sz="4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Finanzas</a:t>
            </a:r>
          </a:p>
          <a:p>
            <a:pPr algn="r">
              <a:buFont typeface="Arial" pitchFamily="34" charset="0"/>
              <a:buChar char="•"/>
            </a:pPr>
            <a:r>
              <a:rPr lang="es-MX" sz="2800" dirty="0" smtClean="0">
                <a:solidFill>
                  <a:schemeClr val="bg1"/>
                </a:solidFill>
              </a:rPr>
              <a:t> Conjunto de actividades que tienen </a:t>
            </a:r>
          </a:p>
          <a:p>
            <a:pPr algn="r"/>
            <a:r>
              <a:rPr lang="es-MX" sz="2800" dirty="0" smtClean="0">
                <a:solidFill>
                  <a:schemeClr val="bg1"/>
                </a:solidFill>
              </a:rPr>
              <a:t>relación con el dinero.</a:t>
            </a:r>
          </a:p>
          <a:p>
            <a:pPr algn="r">
              <a:buFont typeface="Arial" pitchFamily="34" charset="0"/>
              <a:buChar char="•"/>
            </a:pPr>
            <a:r>
              <a:rPr lang="es-MX" sz="2800" dirty="0" smtClean="0">
                <a:solidFill>
                  <a:schemeClr val="bg1"/>
                </a:solidFill>
              </a:rPr>
              <a:t> Conjunto de bienes de que dispone una persona, especialmente en forma de dinero.</a:t>
            </a:r>
          </a:p>
          <a:p>
            <a:pPr marL="514350" indent="-514350"/>
            <a:endParaRPr lang="es-MX" b="1" u="sng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971550" lvl="1" indent="-514350" algn="r"/>
            <a:r>
              <a:rPr lang="es-MX" sz="4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Economía</a:t>
            </a:r>
          </a:p>
          <a:p>
            <a:pPr marL="971550" lvl="1" indent="-514350" algn="r">
              <a:buFont typeface="Arial" pitchFamily="34" charset="0"/>
              <a:buChar char="•"/>
            </a:pPr>
            <a:r>
              <a:rPr lang="es-MX" sz="2800" dirty="0" smtClean="0">
                <a:solidFill>
                  <a:schemeClr val="bg1"/>
                </a:solidFill>
              </a:rPr>
              <a:t>Ciencia, Sistema o Administración de los recursos, </a:t>
            </a:r>
          </a:p>
          <a:p>
            <a:pPr marL="971550" lvl="1" indent="-514350" algn="r"/>
            <a:r>
              <a:rPr lang="es-MX" sz="2800" dirty="0" smtClean="0">
                <a:solidFill>
                  <a:schemeClr val="bg1"/>
                </a:solidFill>
              </a:rPr>
              <a:t>la creación de riqueza y la producción, distribución y consumo de bienes y servicios, para satisfacer </a:t>
            </a:r>
          </a:p>
          <a:p>
            <a:pPr marL="971550" lvl="1" indent="-514350" algn="r"/>
            <a:r>
              <a:rPr lang="es-MX" sz="2800" dirty="0" smtClean="0">
                <a:solidFill>
                  <a:schemeClr val="bg1"/>
                </a:solidFill>
              </a:rPr>
              <a:t>las necesidades humanas</a:t>
            </a:r>
            <a:r>
              <a:rPr lang="es-MX" sz="2000" dirty="0" smtClean="0">
                <a:solidFill>
                  <a:schemeClr val="bg1"/>
                </a:solidFill>
              </a:rPr>
              <a:t>.</a:t>
            </a:r>
            <a:endParaRPr lang="es-MX" sz="2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017989" y="652914"/>
            <a:ext cx="952237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s-MX" sz="72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Etapas de Presupuesto</a:t>
            </a:r>
          </a:p>
          <a:p>
            <a:pPr marL="514350" indent="-514350"/>
            <a:endParaRPr lang="es-MX" b="1" u="sng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Elaboración</a:t>
            </a:r>
          </a:p>
          <a:p>
            <a:pPr marL="3257550" lvl="6" indent="-514350">
              <a:buFont typeface="Wingdings" pitchFamily="2" charset="2"/>
              <a:buChar char="ü"/>
            </a:pPr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Administración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Evaluación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051738" y="288844"/>
            <a:ext cx="309004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s-MX" sz="4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Presupuesto</a:t>
            </a:r>
          </a:p>
          <a:p>
            <a:pPr marL="514350" indent="-514350"/>
            <a:endParaRPr lang="es-MX" sz="1400" b="1" u="sng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5 Flecha curvada hacia abajo"/>
          <p:cNvSpPr/>
          <p:nvPr/>
        </p:nvSpPr>
        <p:spPr>
          <a:xfrm rot="18637710">
            <a:off x="1191803" y="1640227"/>
            <a:ext cx="2534923" cy="1292773"/>
          </a:xfrm>
          <a:prstGeom prst="curvedDownArrow">
            <a:avLst/>
          </a:prstGeom>
          <a:solidFill>
            <a:schemeClr val="bg2">
              <a:lumMod val="90000"/>
            </a:schemeClr>
          </a:solidFill>
          <a:ln w="254000">
            <a:solidFill>
              <a:schemeClr val="bg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7" name="6 Flecha curvada hacia abajo"/>
          <p:cNvSpPr/>
          <p:nvPr/>
        </p:nvSpPr>
        <p:spPr>
          <a:xfrm rot="10800000">
            <a:off x="3494688" y="4976649"/>
            <a:ext cx="4020207" cy="1292773"/>
          </a:xfrm>
          <a:prstGeom prst="curvedDownArrow">
            <a:avLst/>
          </a:prstGeom>
          <a:solidFill>
            <a:schemeClr val="bg2">
              <a:lumMod val="90000"/>
            </a:schemeClr>
          </a:solidFill>
          <a:ln w="254000">
            <a:solidFill>
              <a:schemeClr val="bg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529255" y="3649745"/>
            <a:ext cx="2867195" cy="1015663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6000" b="1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Elaborar</a:t>
            </a:r>
            <a:endParaRPr lang="es-MX" sz="6000" b="1" dirty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411311" y="3628724"/>
            <a:ext cx="2529090" cy="1015663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6000" b="1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Evaluar</a:t>
            </a:r>
            <a:endParaRPr lang="es-MX" sz="6000" b="1" dirty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683876" y="1216600"/>
            <a:ext cx="3956596" cy="1015663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6000" b="1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Administrar</a:t>
            </a:r>
            <a:endParaRPr lang="es-MX" sz="6000" b="1" dirty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10 Flecha curvada hacia abajo"/>
          <p:cNvSpPr/>
          <p:nvPr/>
        </p:nvSpPr>
        <p:spPr>
          <a:xfrm rot="3854665">
            <a:off x="7713472" y="1918752"/>
            <a:ext cx="2534923" cy="1292773"/>
          </a:xfrm>
          <a:prstGeom prst="curvedDownArrow">
            <a:avLst/>
          </a:prstGeom>
          <a:solidFill>
            <a:schemeClr val="bg2">
              <a:lumMod val="90000"/>
            </a:schemeClr>
          </a:solidFill>
          <a:ln w="254000">
            <a:solidFill>
              <a:schemeClr val="bg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2" name="11 Flecha circular"/>
          <p:cNvSpPr/>
          <p:nvPr/>
        </p:nvSpPr>
        <p:spPr>
          <a:xfrm>
            <a:off x="4808482" y="2333297"/>
            <a:ext cx="1481958" cy="135583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0800000"/>
              <a:gd name="adj5" fmla="val 921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3" name="12 Flecha circular"/>
          <p:cNvSpPr/>
          <p:nvPr/>
        </p:nvSpPr>
        <p:spPr>
          <a:xfrm rot="10800000">
            <a:off x="4855779" y="2722179"/>
            <a:ext cx="1366344" cy="135583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0800000"/>
              <a:gd name="adj5" fmla="val 921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824248"/>
            <a:ext cx="1217369" cy="1103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536029" y="522892"/>
          <a:ext cx="3641833" cy="250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Imagen relacionada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03825" y="482269"/>
            <a:ext cx="6802328" cy="510488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051738" y="288844"/>
            <a:ext cx="309004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s-MX" sz="4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Presupuesto</a:t>
            </a:r>
          </a:p>
          <a:p>
            <a:pPr marL="514350" indent="-514350"/>
            <a:endParaRPr lang="es-MX" sz="1400" b="1" u="sng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5 Flecha curvada hacia abajo"/>
          <p:cNvSpPr/>
          <p:nvPr/>
        </p:nvSpPr>
        <p:spPr>
          <a:xfrm rot="18637710">
            <a:off x="1191803" y="1640227"/>
            <a:ext cx="2534923" cy="1292773"/>
          </a:xfrm>
          <a:prstGeom prst="curvedDownArrow">
            <a:avLst/>
          </a:prstGeom>
          <a:solidFill>
            <a:schemeClr val="bg2">
              <a:lumMod val="90000"/>
            </a:schemeClr>
          </a:solidFill>
          <a:ln w="254000">
            <a:solidFill>
              <a:schemeClr val="bg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7" name="6 Flecha curvada hacia abajo"/>
          <p:cNvSpPr/>
          <p:nvPr/>
        </p:nvSpPr>
        <p:spPr>
          <a:xfrm rot="10800000">
            <a:off x="3494688" y="4976649"/>
            <a:ext cx="4020207" cy="1292773"/>
          </a:xfrm>
          <a:prstGeom prst="curvedDownArrow">
            <a:avLst/>
          </a:prstGeom>
          <a:solidFill>
            <a:schemeClr val="bg2">
              <a:lumMod val="90000"/>
            </a:schemeClr>
          </a:solidFill>
          <a:ln w="254000">
            <a:solidFill>
              <a:schemeClr val="bg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560786" y="3823165"/>
            <a:ext cx="3072636" cy="1015663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6000" b="1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Ingresa $</a:t>
            </a:r>
            <a:endParaRPr lang="es-MX" sz="6000" b="1" dirty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332484" y="3944034"/>
            <a:ext cx="2828980" cy="1015663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6000" b="1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Egresa $</a:t>
            </a:r>
            <a:endParaRPr lang="es-MX" sz="6000" b="1" dirty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683876" y="1216600"/>
            <a:ext cx="3802066" cy="1015663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6000" b="1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Inicio con $</a:t>
            </a:r>
            <a:endParaRPr lang="es-MX" sz="6000" b="1" dirty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10 Flecha curvada hacia abajo"/>
          <p:cNvSpPr/>
          <p:nvPr/>
        </p:nvSpPr>
        <p:spPr>
          <a:xfrm rot="3854665">
            <a:off x="7713472" y="1918752"/>
            <a:ext cx="2534923" cy="1292773"/>
          </a:xfrm>
          <a:prstGeom prst="curvedDownArrow">
            <a:avLst/>
          </a:prstGeom>
          <a:solidFill>
            <a:schemeClr val="bg2">
              <a:lumMod val="90000"/>
            </a:schemeClr>
          </a:solidFill>
          <a:ln w="254000">
            <a:solidFill>
              <a:schemeClr val="bg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2" name="11 Flecha circular"/>
          <p:cNvSpPr/>
          <p:nvPr/>
        </p:nvSpPr>
        <p:spPr>
          <a:xfrm>
            <a:off x="4808482" y="2333297"/>
            <a:ext cx="1481958" cy="135583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0800000"/>
              <a:gd name="adj5" fmla="val 921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3" name="12 Flecha circular"/>
          <p:cNvSpPr/>
          <p:nvPr/>
        </p:nvSpPr>
        <p:spPr>
          <a:xfrm rot="10800000">
            <a:off x="4855779" y="2722179"/>
            <a:ext cx="1366344" cy="135583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0800000"/>
              <a:gd name="adj5" fmla="val 921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051738" y="288844"/>
            <a:ext cx="309004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s-MX" sz="4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Presupuesto</a:t>
            </a:r>
          </a:p>
          <a:p>
            <a:pPr marL="514350" indent="-514350"/>
            <a:endParaRPr lang="es-MX" sz="1400" b="1" u="sng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5 Flecha curvada hacia abajo"/>
          <p:cNvSpPr/>
          <p:nvPr/>
        </p:nvSpPr>
        <p:spPr>
          <a:xfrm rot="18637710">
            <a:off x="1191803" y="1640227"/>
            <a:ext cx="2534923" cy="1292773"/>
          </a:xfrm>
          <a:prstGeom prst="curvedDownArrow">
            <a:avLst/>
          </a:prstGeom>
          <a:solidFill>
            <a:schemeClr val="bg2">
              <a:lumMod val="90000"/>
            </a:schemeClr>
          </a:solidFill>
          <a:ln w="254000">
            <a:solidFill>
              <a:schemeClr val="bg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7" name="6 Flecha curvada hacia abajo"/>
          <p:cNvSpPr/>
          <p:nvPr/>
        </p:nvSpPr>
        <p:spPr>
          <a:xfrm rot="10800000">
            <a:off x="3494688" y="4976649"/>
            <a:ext cx="4020207" cy="1292773"/>
          </a:xfrm>
          <a:prstGeom prst="curvedDownArrow">
            <a:avLst/>
          </a:prstGeom>
          <a:solidFill>
            <a:schemeClr val="bg2">
              <a:lumMod val="90000"/>
            </a:schemeClr>
          </a:solidFill>
          <a:ln w="254000">
            <a:solidFill>
              <a:schemeClr val="bg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096813" y="3791634"/>
            <a:ext cx="1802032" cy="1015663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6000" b="1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ALTO</a:t>
            </a:r>
            <a:endParaRPr lang="es-MX" sz="6000" b="1" dirty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7136525" y="3786379"/>
            <a:ext cx="1802032" cy="1015663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6000" b="1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ALTO</a:t>
            </a:r>
            <a:endParaRPr lang="es-MX" sz="6000" b="1" dirty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629807" y="1153538"/>
            <a:ext cx="1802032" cy="1015663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6000" b="1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ALTO</a:t>
            </a:r>
            <a:endParaRPr lang="es-MX" sz="6000" b="1" dirty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10 Flecha curvada hacia abajo"/>
          <p:cNvSpPr/>
          <p:nvPr/>
        </p:nvSpPr>
        <p:spPr>
          <a:xfrm rot="3854665">
            <a:off x="7713472" y="1918752"/>
            <a:ext cx="2534923" cy="1292773"/>
          </a:xfrm>
          <a:prstGeom prst="curvedDownArrow">
            <a:avLst/>
          </a:prstGeom>
          <a:solidFill>
            <a:schemeClr val="bg2">
              <a:lumMod val="90000"/>
            </a:schemeClr>
          </a:solidFill>
          <a:ln w="254000">
            <a:solidFill>
              <a:schemeClr val="bg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2" name="11 Flecha circular"/>
          <p:cNvSpPr/>
          <p:nvPr/>
        </p:nvSpPr>
        <p:spPr>
          <a:xfrm>
            <a:off x="4808482" y="2333297"/>
            <a:ext cx="1481958" cy="135583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0800000"/>
              <a:gd name="adj5" fmla="val 921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3" name="12 Flecha circular"/>
          <p:cNvSpPr/>
          <p:nvPr/>
        </p:nvSpPr>
        <p:spPr>
          <a:xfrm rot="10800000">
            <a:off x="4855779" y="2722179"/>
            <a:ext cx="1366344" cy="135583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0800000"/>
              <a:gd name="adj5" fmla="val 921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051738" y="288844"/>
            <a:ext cx="309004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s-MX" sz="4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Presupuesto</a:t>
            </a:r>
          </a:p>
          <a:p>
            <a:pPr marL="514350" indent="-514350"/>
            <a:endParaRPr lang="es-MX" sz="1400" b="1" u="sng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639615" y="1313923"/>
            <a:ext cx="7449475" cy="3385542"/>
          </a:xfrm>
          <a:prstGeom prst="rect">
            <a:avLst/>
          </a:prstGeom>
          <a:noFill/>
          <a:ln>
            <a:solidFill>
              <a:schemeClr val="accent4">
                <a:lumMod val="50000"/>
              </a:schemeClr>
            </a:solidFill>
          </a:ln>
        </p:spPr>
        <p:txBody>
          <a:bodyPr wrap="none" rtlCol="0" anchor="ctr" anchorCtr="1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sz="8000" dirty="0" smtClean="0">
                <a:solidFill>
                  <a:schemeClr val="bg1"/>
                </a:solidFill>
              </a:rPr>
              <a:t> PLANEACIÓN</a:t>
            </a:r>
          </a:p>
          <a:p>
            <a:pPr>
              <a:buFont typeface="Arial" pitchFamily="34" charset="0"/>
              <a:buChar char="•"/>
            </a:pPr>
            <a:endParaRPr lang="es-MX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endParaRPr lang="es-MX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endParaRPr lang="es-MX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MX" sz="8000" dirty="0" smtClean="0">
                <a:solidFill>
                  <a:schemeClr val="bg1"/>
                </a:solidFill>
              </a:rPr>
              <a:t> ACCIÓN</a:t>
            </a:r>
            <a:endParaRPr lang="es-MX" sz="8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93228" y="652914"/>
            <a:ext cx="1054713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s-MX" sz="72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Etapas de Presupuesto</a:t>
            </a:r>
          </a:p>
          <a:p>
            <a:pPr marL="514350" indent="-514350"/>
            <a:endParaRPr lang="es-MX" b="1" u="sng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Elaboración… Planeación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Administración… Acción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Evaluación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86912" y="416429"/>
            <a:ext cx="9553903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s-MX" sz="60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Etapas de Presupuesto</a:t>
            </a:r>
          </a:p>
          <a:p>
            <a:pPr marL="514350" indent="-514350"/>
            <a:endParaRPr lang="es-MX" sz="1200" b="1" u="sng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Elaboración</a:t>
            </a:r>
          </a:p>
          <a:p>
            <a:pPr marL="514350" indent="-514350">
              <a:buFontTx/>
              <a:buChar char="-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Definición de fechas</a:t>
            </a:r>
          </a:p>
          <a:p>
            <a:pPr marL="514350" indent="-514350">
              <a:buFontTx/>
              <a:buChar char="-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Estimación de ingresos / egresos</a:t>
            </a:r>
          </a:p>
          <a:p>
            <a:pPr marL="514350" indent="-514350">
              <a:buFontTx/>
              <a:buChar char="-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Definición y asignación de responsabilidades</a:t>
            </a:r>
          </a:p>
          <a:p>
            <a:pPr marL="514350" indent="-514350">
              <a:buFontTx/>
              <a:buChar char="-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Cuánto, cómo, cuándo, quién…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159878" y="2245229"/>
            <a:ext cx="955390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s-MX" sz="60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Etapas de Presupuesto</a:t>
            </a:r>
          </a:p>
          <a:p>
            <a:pPr marL="514350" indent="-514350"/>
            <a:endParaRPr lang="es-MX" sz="1200" b="1" u="sng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Elaboración…</a:t>
            </a:r>
            <a:endParaRPr lang="es-MX" sz="6000" b="1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5  Planeación II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1 Presupuesto</a:t>
            </a: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2235942" y="2490951"/>
          <a:ext cx="8090471" cy="3230016"/>
        </p:xfrm>
        <a:graphic>
          <a:graphicData uri="http://schemas.openxmlformats.org/drawingml/2006/table">
            <a:tbl>
              <a:tblPr/>
              <a:tblGrid>
                <a:gridCol w="5920012"/>
                <a:gridCol w="2170459"/>
              </a:tblGrid>
              <a:tr h="76885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MX" sz="2400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Ingreso Anual </a:t>
                      </a:r>
                      <a:endParaRPr lang="es-MX" sz="2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Presupuestado / Proyectado / Estimado</a:t>
                      </a:r>
                      <a:endParaRPr lang="es-MX" sz="2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2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2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4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MX" sz="2400" b="1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Ingreso </a:t>
                      </a:r>
                      <a:r>
                        <a:rPr lang="es-MX" sz="2400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Anual dividido en 12 Meses</a:t>
                      </a:r>
                      <a:endParaRPr lang="es-MX" sz="2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2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4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MX" sz="2400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Distribución Mensual del Ingreso Anual</a:t>
                      </a:r>
                      <a:endParaRPr lang="es-MX" sz="2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2400" b="1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4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s-MX" sz="2400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Costos Administrativos</a:t>
                      </a:r>
                      <a:endParaRPr lang="es-MX" sz="2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b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2400" b="1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4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s-MX" sz="2400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Costos de Instalaciones</a:t>
                      </a:r>
                      <a:endParaRPr lang="es-MX" sz="2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2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4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s-MX" sz="2400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Costos de Ministerio</a:t>
                      </a:r>
                      <a:endParaRPr lang="es-MX" sz="2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2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17834" y="394221"/>
            <a:ext cx="8224346" cy="1938992"/>
          </a:xfrm>
          <a:prstGeom prst="rect">
            <a:avLst/>
          </a:prstGeom>
          <a:solidFill>
            <a:srgbClr val="A6A6A6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Plantilla de Trabajo (A) PRESUPUESTO</a:t>
            </a:r>
            <a:endParaRPr kumimoji="0" lang="es-MX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Presupuesto de Iglesia</a:t>
            </a:r>
            <a:endParaRPr kumimoji="0" lang="es-MX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Resumen Anual</a:t>
            </a:r>
            <a:endParaRPr kumimoji="0" lang="es-MX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1466197" y="1251339"/>
          <a:ext cx="10326409" cy="476120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960915"/>
                <a:gridCol w="929395"/>
                <a:gridCol w="929395"/>
                <a:gridCol w="930334"/>
                <a:gridCol w="929395"/>
                <a:gridCol w="929395"/>
                <a:gridCol w="929395"/>
                <a:gridCol w="929395"/>
                <a:gridCol w="929395"/>
                <a:gridCol w="929395"/>
              </a:tblGrid>
              <a:tr h="577455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Enero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Febrero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Marzo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Abril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Mayo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Junio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Julio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…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Anual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Salarios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a. Pastoral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b. Administrativo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c. De Campo</a:t>
                      </a:r>
                      <a:endParaRPr lang="es-MX" sz="18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Seguro </a:t>
                      </a:r>
                      <a:r>
                        <a:rPr lang="es-MX" sz="1800" dirty="0" smtClean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Médico</a:t>
                      </a:r>
                      <a:endParaRPr lang="es-MX" sz="18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Viáticos</a:t>
                      </a:r>
                      <a:endParaRPr lang="es-MX" sz="18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33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Teléfono Celular Pastoral</a:t>
                      </a:r>
                      <a:endParaRPr lang="es-MX" sz="18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 smtClean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Visitación</a:t>
                      </a:r>
                      <a:endParaRPr lang="es-MX" sz="18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Impuestos Varios</a:t>
                      </a:r>
                      <a:endParaRPr lang="es-MX" sz="18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Gastos de oficina</a:t>
                      </a:r>
                      <a:endParaRPr lang="es-MX" sz="18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Compensaciones </a:t>
                      </a:r>
                      <a:endParaRPr lang="es-MX" sz="18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Contingencias</a:t>
                      </a:r>
                      <a:endParaRPr lang="es-MX" sz="18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22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Total</a:t>
                      </a:r>
                      <a:endParaRPr lang="es-MX" sz="18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3281" name="Rectangle 1"/>
          <p:cNvSpPr>
            <a:spLocks noChangeArrowheads="1"/>
          </p:cNvSpPr>
          <p:nvPr/>
        </p:nvSpPr>
        <p:spPr bwMode="auto">
          <a:xfrm>
            <a:off x="1450427" y="674932"/>
            <a:ext cx="10326414" cy="400110"/>
          </a:xfrm>
          <a:prstGeom prst="rect">
            <a:avLst/>
          </a:prstGeom>
          <a:solidFill>
            <a:srgbClr val="A6A6A6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Costos Administrativos Fijos y Variables</a:t>
            </a: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1768213" y="601631"/>
          <a:ext cx="8148295" cy="6001198"/>
        </p:xfrm>
        <a:graphic>
          <a:graphicData uri="http://schemas.openxmlformats.org/drawingml/2006/table">
            <a:tbl>
              <a:tblPr/>
              <a:tblGrid>
                <a:gridCol w="1792540"/>
                <a:gridCol w="706195"/>
                <a:gridCol w="706195"/>
                <a:gridCol w="706195"/>
                <a:gridCol w="706195"/>
                <a:gridCol w="706195"/>
                <a:gridCol w="706195"/>
                <a:gridCol w="706195"/>
                <a:gridCol w="706195"/>
                <a:gridCol w="706195"/>
              </a:tblGrid>
              <a:tr h="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Enero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Febrero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Marzo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Abril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Mayo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Junio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Julio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…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Anual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Renta o Hipoteca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Seguro de Accidentes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Servicio de Alarma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Servicios de Limpieza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Servicio de Mantenimiento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Impuestos Varios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Servicios Agua, Luz, Gas Oficina 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Servicios Agua, Luz, Gas Iglesia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Teléfono e Internet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Inmobiliario de Oficina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Inmobiliario de Iglesia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Contingencias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Servicios Bancarios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Total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5329" name="Rectangle 1"/>
          <p:cNvSpPr>
            <a:spLocks noChangeArrowheads="1"/>
          </p:cNvSpPr>
          <p:nvPr/>
        </p:nvSpPr>
        <p:spPr bwMode="auto">
          <a:xfrm>
            <a:off x="1355834" y="217731"/>
            <a:ext cx="8954814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0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Costos de Instalaciones Fijos y Variables</a:t>
            </a:r>
            <a:endParaRPr kumimoji="0" lang="es-MX" sz="2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159878" y="2245229"/>
            <a:ext cx="955390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s-MX" sz="60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Etapas de Presupuesto</a:t>
            </a:r>
          </a:p>
          <a:p>
            <a:pPr marL="514350" indent="-514350"/>
            <a:endParaRPr lang="es-MX" sz="1200" b="1" u="sng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Administración…</a:t>
            </a:r>
            <a:endParaRPr lang="es-MX" sz="6000" b="1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065283" y="2840431"/>
            <a:ext cx="184731" cy="584775"/>
          </a:xfrm>
          <a:prstGeom prst="rect">
            <a:avLst/>
          </a:prstGeom>
          <a:noFill/>
          <a:ln>
            <a:solidFill>
              <a:schemeClr val="accent4">
                <a:lumMod val="50000"/>
              </a:schemeClr>
            </a:solidFill>
          </a:ln>
        </p:spPr>
        <p:txBody>
          <a:bodyPr wrap="none" rtlCol="0" anchor="ctr" anchorCtr="1">
            <a:spAutoFit/>
          </a:bodyPr>
          <a:lstStyle/>
          <a:p>
            <a:endParaRPr lang="es-MX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1466197" y="1251339"/>
          <a:ext cx="10326409" cy="476120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960915"/>
                <a:gridCol w="929395"/>
                <a:gridCol w="929395"/>
                <a:gridCol w="930334"/>
                <a:gridCol w="929395"/>
                <a:gridCol w="929395"/>
                <a:gridCol w="929395"/>
                <a:gridCol w="929395"/>
                <a:gridCol w="929395"/>
                <a:gridCol w="929395"/>
              </a:tblGrid>
              <a:tr h="577455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Enero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Febrero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Marzo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Abril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Mayo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Junio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Julio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…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Anual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1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Salarios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a. Pastoral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b. Administrativo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c. De Campo</a:t>
                      </a:r>
                      <a:endParaRPr lang="es-MX" sz="18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Seguro </a:t>
                      </a:r>
                      <a:r>
                        <a:rPr lang="es-MX" sz="1800" dirty="0" smtClean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Médico</a:t>
                      </a:r>
                      <a:endParaRPr lang="es-MX" sz="18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Viáticos</a:t>
                      </a:r>
                      <a:endParaRPr lang="es-MX" sz="18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33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Teléfono Celular Pastoral</a:t>
                      </a:r>
                      <a:endParaRPr lang="es-MX" sz="18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 smtClean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Visitación</a:t>
                      </a:r>
                      <a:endParaRPr lang="es-MX" sz="18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Impuestos Varios</a:t>
                      </a:r>
                      <a:endParaRPr lang="es-MX" sz="18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Gastos de oficina</a:t>
                      </a:r>
                      <a:endParaRPr lang="es-MX" sz="18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Compensaciones </a:t>
                      </a:r>
                      <a:endParaRPr lang="es-MX" sz="18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Contingencias</a:t>
                      </a:r>
                      <a:endParaRPr lang="es-MX" sz="18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122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Total</a:t>
                      </a:r>
                      <a:endParaRPr lang="es-MX" sz="18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$</a:t>
                      </a:r>
                      <a:endParaRPr lang="es-MX" sz="14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3281" name="Rectangle 1"/>
          <p:cNvSpPr>
            <a:spLocks noChangeArrowheads="1"/>
          </p:cNvSpPr>
          <p:nvPr/>
        </p:nvSpPr>
        <p:spPr bwMode="auto">
          <a:xfrm>
            <a:off x="1450427" y="674932"/>
            <a:ext cx="10326414" cy="400110"/>
          </a:xfrm>
          <a:prstGeom prst="rect">
            <a:avLst/>
          </a:prstGeom>
          <a:solidFill>
            <a:srgbClr val="A6A6A6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Gastos Administrativos Fijos y Variables</a:t>
            </a: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1768213" y="601631"/>
          <a:ext cx="8148295" cy="6001198"/>
        </p:xfrm>
        <a:graphic>
          <a:graphicData uri="http://schemas.openxmlformats.org/drawingml/2006/table">
            <a:tbl>
              <a:tblPr/>
              <a:tblGrid>
                <a:gridCol w="1792540"/>
                <a:gridCol w="706195"/>
                <a:gridCol w="706195"/>
                <a:gridCol w="706195"/>
                <a:gridCol w="706195"/>
                <a:gridCol w="706195"/>
                <a:gridCol w="706195"/>
                <a:gridCol w="706195"/>
                <a:gridCol w="706195"/>
                <a:gridCol w="706195"/>
              </a:tblGrid>
              <a:tr h="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Enero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Febrero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Marzo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Abril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Mayo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Junio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Julio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…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Anual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Renta o Hipoteca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Seguro de Accidentes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Servicio de Alarma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Servicios de Limpieza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Servicio de Mantenimiento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Impuestos Varios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Servicios Agua, Luz, Gas Oficina 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Servicios Agua, Luz, Gas Iglesia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Teléfono e Internet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Inmobiliario de Oficina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Inmobiliario de Iglesia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Contingencias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Servicios Bancarios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Total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ln>
                            <a:solidFill>
                              <a:schemeClr val="bg1">
                                <a:lumMod val="95000"/>
                              </a:schemeClr>
                            </a:solidFill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600" dirty="0">
                        <a:ln>
                          <a:solidFill>
                            <a:schemeClr val="bg1">
                              <a:lumMod val="95000"/>
                            </a:schemeClr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5329" name="Rectangle 1"/>
          <p:cNvSpPr>
            <a:spLocks noChangeArrowheads="1"/>
          </p:cNvSpPr>
          <p:nvPr/>
        </p:nvSpPr>
        <p:spPr bwMode="auto">
          <a:xfrm>
            <a:off x="1355834" y="217731"/>
            <a:ext cx="8954814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0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Gastos de Instalaciones Fijos y Variables</a:t>
            </a:r>
            <a:endParaRPr kumimoji="0" lang="es-MX" sz="2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2106833" y="1796533"/>
          <a:ext cx="8440299" cy="4108958"/>
        </p:xfrm>
        <a:graphic>
          <a:graphicData uri="http://schemas.openxmlformats.org/drawingml/2006/table">
            <a:tbl>
              <a:tblPr/>
              <a:tblGrid>
                <a:gridCol w="1602754"/>
                <a:gridCol w="759642"/>
                <a:gridCol w="759642"/>
                <a:gridCol w="760409"/>
                <a:gridCol w="759642"/>
                <a:gridCol w="759642"/>
                <a:gridCol w="759642"/>
                <a:gridCol w="759642"/>
                <a:gridCol w="759642"/>
                <a:gridCol w="759642"/>
              </a:tblGrid>
              <a:tr h="0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Enero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Febrero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Marzo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Abril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Mayo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Junio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Julio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…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Anual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Diezmos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Ofrendas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Ventas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Cooperaciones 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Renta de Instalaciones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Eventos 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Campañas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Ofrendas Especiales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Misceláneos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b="1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Total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1800" dirty="0">
                        <a:solidFill>
                          <a:schemeClr val="bg1">
                            <a:lumMod val="9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63521" name="Rectangle 1"/>
          <p:cNvSpPr>
            <a:spLocks noChangeArrowheads="1"/>
          </p:cNvSpPr>
          <p:nvPr/>
        </p:nvSpPr>
        <p:spPr bwMode="auto">
          <a:xfrm>
            <a:off x="1308537" y="430217"/>
            <a:ext cx="10294883" cy="1015663"/>
          </a:xfrm>
          <a:prstGeom prst="rect">
            <a:avLst/>
          </a:prstGeom>
          <a:solidFill>
            <a:srgbClr val="A6A6A6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Plantilla de Trabajo (C) PRESUPUESTO de INGRESO</a:t>
            </a:r>
            <a:endParaRPr kumimoji="0" lang="es-MX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Presupuesto de Iglesia</a:t>
            </a:r>
            <a:endParaRPr kumimoji="0" lang="es-MX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Ingresos Fijos y Variables</a:t>
            </a:r>
            <a:endParaRPr kumimoji="0" lang="es-MX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86912" y="416429"/>
            <a:ext cx="955390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s-MX" sz="60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Etapas de Presupuesto</a:t>
            </a:r>
          </a:p>
          <a:p>
            <a:pPr marL="514350" indent="-514350"/>
            <a:endParaRPr lang="es-MX" sz="1200" b="1" u="sng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>
              <a:buFont typeface="Wingdings" pitchFamily="2" charset="2"/>
              <a:buChar char="ü"/>
            </a:pPr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Elaboración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Administración</a:t>
            </a:r>
          </a:p>
          <a:p>
            <a:pPr marL="514350" indent="-514350">
              <a:buFontTx/>
              <a:buChar char="-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Operación</a:t>
            </a:r>
          </a:p>
          <a:p>
            <a:pPr marL="514350" indent="-514350">
              <a:buFontTx/>
              <a:buChar char="-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Informes y Reportes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86912" y="731739"/>
            <a:ext cx="955390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s-MX" sz="60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Etapas de Presupuesto</a:t>
            </a:r>
          </a:p>
          <a:p>
            <a:pPr marL="514350" indent="-514350"/>
            <a:endParaRPr lang="es-MX" sz="1200" b="1" u="sng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Evaluación</a:t>
            </a:r>
          </a:p>
          <a:p>
            <a:pPr marL="514350" indent="-514350">
              <a:buFontTx/>
              <a:buChar char="-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Seguimiento de Presupuesto</a:t>
            </a:r>
          </a:p>
          <a:p>
            <a:pPr marL="514350" indent="-514350">
              <a:buFontTx/>
              <a:buChar char="-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Recepción de Informes y Reportes</a:t>
            </a:r>
          </a:p>
          <a:p>
            <a:pPr marL="514350" indent="-514350">
              <a:buFontTx/>
              <a:buChar char="-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Interpretación para nueva toma de decisiones…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2727435" y="1828800"/>
          <a:ext cx="7472855" cy="2883200"/>
        </p:xfrm>
        <a:graphic>
          <a:graphicData uri="http://schemas.openxmlformats.org/drawingml/2006/table">
            <a:tbl>
              <a:tblPr/>
              <a:tblGrid>
                <a:gridCol w="3885388"/>
                <a:gridCol w="3587467"/>
              </a:tblGrid>
              <a:tr h="446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800" dirty="0">
                          <a:latin typeface="Calibri"/>
                          <a:ea typeface="Times New Roman"/>
                          <a:cs typeface="Calibri"/>
                        </a:rPr>
                        <a:t>Ingreso Anual </a:t>
                      </a:r>
                      <a:endParaRPr lang="es-MX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800" dirty="0"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40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800" dirty="0">
                          <a:latin typeface="Calibri"/>
                          <a:ea typeface="Times New Roman"/>
                          <a:cs typeface="Calibri"/>
                        </a:rPr>
                        <a:t>-  Egreso Anual</a:t>
                      </a:r>
                      <a:endParaRPr lang="es-MX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280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119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MX" sz="2800" dirty="0" smtClean="0">
                          <a:latin typeface="Calibri"/>
                          <a:ea typeface="Times New Roman"/>
                          <a:cs typeface="Calibri"/>
                        </a:rPr>
                        <a:t>i.</a:t>
                      </a:r>
                      <a:r>
                        <a:rPr lang="es-MX" sz="2800" baseline="0" dirty="0" smtClean="0"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s-MX" sz="2800" dirty="0" smtClean="0">
                          <a:latin typeface="Calibri"/>
                          <a:ea typeface="Times New Roman"/>
                          <a:cs typeface="Calibri"/>
                        </a:rPr>
                        <a:t>Gastos </a:t>
                      </a:r>
                      <a:r>
                        <a:rPr lang="es-MX" sz="2800" dirty="0">
                          <a:latin typeface="Calibri"/>
                          <a:ea typeface="Times New Roman"/>
                          <a:cs typeface="Calibri"/>
                        </a:rPr>
                        <a:t>Administrativos</a:t>
                      </a:r>
                      <a:endParaRPr lang="es-MX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800" dirty="0"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7361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MX" sz="2800" dirty="0" err="1" smtClean="0">
                          <a:latin typeface="Calibri"/>
                          <a:ea typeface="Times New Roman"/>
                          <a:cs typeface="Calibri"/>
                        </a:rPr>
                        <a:t>ii</a:t>
                      </a:r>
                      <a:r>
                        <a:rPr lang="es-MX" sz="2800" dirty="0" smtClean="0">
                          <a:latin typeface="Calibri"/>
                          <a:ea typeface="Times New Roman"/>
                          <a:cs typeface="Calibri"/>
                        </a:rPr>
                        <a:t>. Gastos </a:t>
                      </a:r>
                      <a:r>
                        <a:rPr lang="es-MX" sz="2800" dirty="0">
                          <a:latin typeface="Calibri"/>
                          <a:ea typeface="Times New Roman"/>
                          <a:cs typeface="Calibri"/>
                        </a:rPr>
                        <a:t>de Instalaciones</a:t>
                      </a:r>
                      <a:endParaRPr lang="es-MX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800"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8332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MX" sz="2800" dirty="0" err="1" smtClean="0">
                          <a:latin typeface="Calibri"/>
                          <a:ea typeface="Times New Roman"/>
                          <a:cs typeface="Calibri"/>
                        </a:rPr>
                        <a:t>iii</a:t>
                      </a:r>
                      <a:r>
                        <a:rPr lang="es-MX" sz="2800" dirty="0" smtClean="0">
                          <a:latin typeface="Calibri"/>
                          <a:ea typeface="Times New Roman"/>
                          <a:cs typeface="Calibri"/>
                        </a:rPr>
                        <a:t>.</a:t>
                      </a:r>
                      <a:r>
                        <a:rPr lang="es-MX" sz="2800" baseline="0" dirty="0" smtClean="0"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s-MX" sz="2800" dirty="0" smtClean="0">
                          <a:latin typeface="Calibri"/>
                          <a:ea typeface="Times New Roman"/>
                          <a:cs typeface="Calibri"/>
                        </a:rPr>
                        <a:t>Gastos </a:t>
                      </a:r>
                      <a:r>
                        <a:rPr lang="es-MX" sz="2800" dirty="0">
                          <a:latin typeface="Calibri"/>
                          <a:ea typeface="Times New Roman"/>
                          <a:cs typeface="Calibri"/>
                        </a:rPr>
                        <a:t>de Ministerio</a:t>
                      </a:r>
                      <a:endParaRPr lang="es-MX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800" dirty="0"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4081">
                <a:tc>
                  <a:txBody>
                    <a:bodyPr/>
                    <a:lstStyle/>
                    <a:p>
                      <a:pPr marL="68580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800" dirty="0">
                          <a:latin typeface="Calibri"/>
                          <a:ea typeface="Times New Roman"/>
                          <a:cs typeface="Calibri"/>
                        </a:rPr>
                        <a:t>Total </a:t>
                      </a:r>
                      <a:endParaRPr lang="es-MX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800" dirty="0">
                          <a:latin typeface="Calibri"/>
                          <a:ea typeface="Times New Roman"/>
                          <a:cs typeface="Calibri"/>
                        </a:rPr>
                        <a:t>$</a:t>
                      </a:r>
                      <a:endParaRPr lang="es-MX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65570" name="Rectangle 2"/>
          <p:cNvSpPr>
            <a:spLocks noChangeArrowheads="1"/>
          </p:cNvSpPr>
          <p:nvPr/>
        </p:nvSpPr>
        <p:spPr bwMode="auto">
          <a:xfrm>
            <a:off x="1876097" y="1132885"/>
            <a:ext cx="9191296" cy="461665"/>
          </a:xfrm>
          <a:prstGeom prst="rect">
            <a:avLst/>
          </a:prstGeom>
          <a:solidFill>
            <a:srgbClr val="A6A6A6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Resultado Anual</a:t>
            </a:r>
            <a:endParaRPr kumimoji="0" lang="es-MX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8 Flecha abajo"/>
          <p:cNvSpPr/>
          <p:nvPr/>
        </p:nvSpPr>
        <p:spPr>
          <a:xfrm rot="13830536">
            <a:off x="6268342" y="4828459"/>
            <a:ext cx="1594387" cy="132430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266496" y="302359"/>
            <a:ext cx="1092550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chemeClr val="bg1"/>
                </a:solidFill>
              </a:rPr>
              <a:t>TODOS</a:t>
            </a:r>
            <a:r>
              <a:rPr lang="es-MX" sz="2800" dirty="0" smtClean="0">
                <a:solidFill>
                  <a:schemeClr val="bg1"/>
                </a:solidFill>
              </a:rPr>
              <a:t> sabía que </a:t>
            </a:r>
            <a:r>
              <a:rPr lang="es-MX" sz="2800" b="1" dirty="0" smtClean="0">
                <a:solidFill>
                  <a:schemeClr val="bg1"/>
                </a:solidFill>
              </a:rPr>
              <a:t>ALGUIEN </a:t>
            </a:r>
            <a:r>
              <a:rPr lang="es-MX" sz="2800" dirty="0" smtClean="0">
                <a:solidFill>
                  <a:schemeClr val="bg1"/>
                </a:solidFill>
              </a:rPr>
              <a:t>lo haría.</a:t>
            </a:r>
            <a:br>
              <a:rPr lang="es-MX" sz="2800" dirty="0" smtClean="0">
                <a:solidFill>
                  <a:schemeClr val="bg1"/>
                </a:solidFill>
              </a:rPr>
            </a:br>
            <a:r>
              <a:rPr lang="es-MX" sz="2800" b="1" dirty="0" smtClean="0">
                <a:solidFill>
                  <a:schemeClr val="bg1"/>
                </a:solidFill>
              </a:rPr>
              <a:t>CUALQUIERA </a:t>
            </a:r>
            <a:r>
              <a:rPr lang="es-MX" sz="2800" dirty="0" smtClean="0">
                <a:solidFill>
                  <a:schemeClr val="bg1"/>
                </a:solidFill>
              </a:rPr>
              <a:t>podría haberlo hecho, pero en realidad </a:t>
            </a:r>
            <a:r>
              <a:rPr lang="es-MX" sz="2800" b="1" dirty="0" smtClean="0">
                <a:solidFill>
                  <a:schemeClr val="bg1"/>
                </a:solidFill>
              </a:rPr>
              <a:t>NADIE</a:t>
            </a:r>
            <a:r>
              <a:rPr lang="es-MX" sz="2800" dirty="0" smtClean="0">
                <a:solidFill>
                  <a:schemeClr val="bg1"/>
                </a:solidFill>
              </a:rPr>
              <a:t> lo hizo.</a:t>
            </a:r>
            <a:br>
              <a:rPr lang="es-MX" sz="2800" dirty="0" smtClean="0">
                <a:solidFill>
                  <a:schemeClr val="bg1"/>
                </a:solidFill>
              </a:rPr>
            </a:br>
            <a:r>
              <a:rPr lang="es-MX" sz="2800" b="1" dirty="0" smtClean="0">
                <a:solidFill>
                  <a:schemeClr val="bg1"/>
                </a:solidFill>
              </a:rPr>
              <a:t>ALGUIEN </a:t>
            </a:r>
            <a:r>
              <a:rPr lang="es-MX" sz="2800" dirty="0" smtClean="0">
                <a:solidFill>
                  <a:schemeClr val="bg1"/>
                </a:solidFill>
              </a:rPr>
              <a:t>se enojó cuando se enteró de lo sucedido,</a:t>
            </a:r>
            <a:br>
              <a:rPr lang="es-MX" sz="2800" dirty="0" smtClean="0">
                <a:solidFill>
                  <a:schemeClr val="bg1"/>
                </a:solidFill>
              </a:rPr>
            </a:br>
            <a:r>
              <a:rPr lang="es-MX" sz="2800" dirty="0" smtClean="0">
                <a:solidFill>
                  <a:schemeClr val="bg1"/>
                </a:solidFill>
              </a:rPr>
              <a:t>porque le hubiera correspondido hacerlo a </a:t>
            </a:r>
            <a:r>
              <a:rPr lang="es-MX" sz="2800" b="1" dirty="0" smtClean="0">
                <a:solidFill>
                  <a:schemeClr val="bg1"/>
                </a:solidFill>
              </a:rPr>
              <a:t>TODOS</a:t>
            </a:r>
            <a:r>
              <a:rPr lang="es-MX" sz="2800" dirty="0" smtClean="0">
                <a:solidFill>
                  <a:schemeClr val="bg1"/>
                </a:solidFill>
              </a:rPr>
              <a:t>.</a:t>
            </a:r>
            <a:br>
              <a:rPr lang="es-MX" sz="2800" dirty="0" smtClean="0">
                <a:solidFill>
                  <a:schemeClr val="bg1"/>
                </a:solidFill>
              </a:rPr>
            </a:br>
            <a:r>
              <a:rPr lang="es-MX" sz="2800" dirty="0" smtClean="0">
                <a:solidFill>
                  <a:schemeClr val="bg1"/>
                </a:solidFill>
              </a:rPr>
              <a:t>El resultado fue que </a:t>
            </a:r>
            <a:r>
              <a:rPr lang="es-MX" sz="2800" b="1" dirty="0" smtClean="0">
                <a:solidFill>
                  <a:schemeClr val="bg1"/>
                </a:solidFill>
              </a:rPr>
              <a:t>TODOS </a:t>
            </a:r>
            <a:r>
              <a:rPr lang="es-MX" sz="2800" dirty="0" smtClean="0">
                <a:solidFill>
                  <a:schemeClr val="bg1"/>
                </a:solidFill>
              </a:rPr>
              <a:t>creía que lo haría </a:t>
            </a:r>
            <a:r>
              <a:rPr lang="es-MX" sz="2800" b="1" dirty="0" smtClean="0">
                <a:solidFill>
                  <a:schemeClr val="bg1"/>
                </a:solidFill>
              </a:rPr>
              <a:t>CUALQUIERA </a:t>
            </a:r>
            <a:r>
              <a:rPr lang="es-MX" sz="2800" dirty="0" smtClean="0">
                <a:solidFill>
                  <a:schemeClr val="bg1"/>
                </a:solidFill>
              </a:rPr>
              <a:t>y</a:t>
            </a:r>
            <a:br>
              <a:rPr lang="es-MX" sz="2800" dirty="0" smtClean="0">
                <a:solidFill>
                  <a:schemeClr val="bg1"/>
                </a:solidFill>
              </a:rPr>
            </a:br>
            <a:r>
              <a:rPr lang="es-MX" sz="2800" b="1" dirty="0" smtClean="0">
                <a:solidFill>
                  <a:schemeClr val="bg1"/>
                </a:solidFill>
              </a:rPr>
              <a:t>NADIE </a:t>
            </a:r>
            <a:r>
              <a:rPr lang="es-MX" sz="2800" dirty="0" smtClean="0">
                <a:solidFill>
                  <a:schemeClr val="bg1"/>
                </a:solidFill>
              </a:rPr>
              <a:t>se dio cuenta de que </a:t>
            </a:r>
            <a:r>
              <a:rPr lang="es-MX" sz="2800" b="1" dirty="0" smtClean="0">
                <a:solidFill>
                  <a:schemeClr val="bg1"/>
                </a:solidFill>
              </a:rPr>
              <a:t>ALGUIEN </a:t>
            </a:r>
            <a:r>
              <a:rPr lang="es-MX" sz="2800" dirty="0" smtClean="0">
                <a:solidFill>
                  <a:schemeClr val="bg1"/>
                </a:solidFill>
              </a:rPr>
              <a:t>no lo haría.</a:t>
            </a:r>
            <a:br>
              <a:rPr lang="es-MX" sz="2800" dirty="0" smtClean="0">
                <a:solidFill>
                  <a:schemeClr val="bg1"/>
                </a:solidFill>
              </a:rPr>
            </a:br>
            <a:r>
              <a:rPr lang="es-MX" sz="2800" dirty="0" smtClean="0">
                <a:solidFill>
                  <a:schemeClr val="bg1"/>
                </a:solidFill>
              </a:rPr>
              <a:t>¿Quieren saber cómo termina esta historia?</a:t>
            </a:r>
            <a:br>
              <a:rPr lang="es-MX" sz="2800" dirty="0" smtClean="0">
                <a:solidFill>
                  <a:schemeClr val="bg1"/>
                </a:solidFill>
              </a:rPr>
            </a:br>
            <a:r>
              <a:rPr lang="es-MX" sz="2800" b="1" dirty="0" smtClean="0">
                <a:solidFill>
                  <a:schemeClr val="bg1"/>
                </a:solidFill>
              </a:rPr>
              <a:t>ALGUIEN </a:t>
            </a:r>
            <a:r>
              <a:rPr lang="es-MX" sz="2800" dirty="0" smtClean="0">
                <a:solidFill>
                  <a:schemeClr val="bg1"/>
                </a:solidFill>
              </a:rPr>
              <a:t>reprochó a </a:t>
            </a:r>
            <a:r>
              <a:rPr lang="es-MX" sz="2800" b="1" dirty="0" smtClean="0">
                <a:solidFill>
                  <a:schemeClr val="bg1"/>
                </a:solidFill>
              </a:rPr>
              <a:t>TODOS </a:t>
            </a:r>
            <a:r>
              <a:rPr lang="es-MX" sz="2800" dirty="0" smtClean="0">
                <a:solidFill>
                  <a:schemeClr val="bg1"/>
                </a:solidFill>
              </a:rPr>
              <a:t>porque en realidad</a:t>
            </a:r>
            <a:br>
              <a:rPr lang="es-MX" sz="2800" dirty="0" smtClean="0">
                <a:solidFill>
                  <a:schemeClr val="bg1"/>
                </a:solidFill>
              </a:rPr>
            </a:br>
            <a:r>
              <a:rPr lang="es-MX" sz="2800" b="1" dirty="0" smtClean="0">
                <a:solidFill>
                  <a:schemeClr val="bg1"/>
                </a:solidFill>
              </a:rPr>
              <a:t>NADIE </a:t>
            </a:r>
            <a:r>
              <a:rPr lang="es-MX" sz="2800" dirty="0" smtClean="0">
                <a:solidFill>
                  <a:schemeClr val="bg1"/>
                </a:solidFill>
              </a:rPr>
              <a:t>hizo lo que hubiera podido hacer </a:t>
            </a:r>
            <a:r>
              <a:rPr lang="es-MX" sz="2800" b="1" dirty="0" smtClean="0">
                <a:solidFill>
                  <a:schemeClr val="bg1"/>
                </a:solidFill>
              </a:rPr>
              <a:t>CUALQUIERA.</a:t>
            </a:r>
            <a:endParaRPr lang="es-MX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86912" y="416429"/>
            <a:ext cx="9553903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s-MX" sz="60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Etapas de Presupuesto</a:t>
            </a:r>
          </a:p>
          <a:p>
            <a:pPr marL="514350" indent="-514350"/>
            <a:endParaRPr lang="es-MX" sz="1200" b="1" u="sng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Evaluación</a:t>
            </a:r>
          </a:p>
          <a:p>
            <a:pPr marL="514350" indent="-514350">
              <a:buFontTx/>
              <a:buChar char="-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Recepción de Informes y Reportes</a:t>
            </a:r>
          </a:p>
          <a:p>
            <a:pPr marL="514350" indent="-514350">
              <a:buFontTx/>
              <a:buChar char="-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Interpretación para nueva toma de decisiones…</a:t>
            </a:r>
          </a:p>
        </p:txBody>
      </p:sp>
      <p:sp>
        <p:nvSpPr>
          <p:cNvPr id="6" name="5 Flecha curvada hacia abajo"/>
          <p:cNvSpPr/>
          <p:nvPr/>
        </p:nvSpPr>
        <p:spPr>
          <a:xfrm>
            <a:off x="5959366" y="4041227"/>
            <a:ext cx="3216166" cy="1114097"/>
          </a:xfrm>
          <a:prstGeom prst="curvedDownArrow">
            <a:avLst/>
          </a:prstGeom>
          <a:solidFill>
            <a:schemeClr val="bg2">
              <a:lumMod val="90000"/>
            </a:schemeClr>
          </a:solidFill>
          <a:ln w="254000">
            <a:solidFill>
              <a:schemeClr val="bg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7" name="6 Flecha curvada hacia abajo"/>
          <p:cNvSpPr/>
          <p:nvPr/>
        </p:nvSpPr>
        <p:spPr>
          <a:xfrm rot="10800000">
            <a:off x="5833239" y="5565226"/>
            <a:ext cx="3263463" cy="882869"/>
          </a:xfrm>
          <a:prstGeom prst="curvedDownArrow">
            <a:avLst/>
          </a:prstGeom>
          <a:solidFill>
            <a:schemeClr val="bg2">
              <a:lumMod val="90000"/>
            </a:schemeClr>
          </a:solidFill>
          <a:ln w="254000">
            <a:solidFill>
              <a:schemeClr val="bg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051738" y="288844"/>
            <a:ext cx="309004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s-MX" sz="4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Presupuesto</a:t>
            </a:r>
          </a:p>
          <a:p>
            <a:pPr marL="514350" indent="-514350"/>
            <a:endParaRPr lang="es-MX" sz="1400" b="1" u="sng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5 Flecha curvada hacia abajo"/>
          <p:cNvSpPr/>
          <p:nvPr/>
        </p:nvSpPr>
        <p:spPr>
          <a:xfrm rot="18637710">
            <a:off x="1191803" y="1640227"/>
            <a:ext cx="2534923" cy="1292773"/>
          </a:xfrm>
          <a:prstGeom prst="curvedDownArrow">
            <a:avLst/>
          </a:prstGeom>
          <a:solidFill>
            <a:schemeClr val="bg2">
              <a:lumMod val="90000"/>
            </a:schemeClr>
          </a:solidFill>
          <a:ln w="254000">
            <a:solidFill>
              <a:schemeClr val="bg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7" name="6 Flecha curvada hacia abajo"/>
          <p:cNvSpPr/>
          <p:nvPr/>
        </p:nvSpPr>
        <p:spPr>
          <a:xfrm rot="10800000">
            <a:off x="3494688" y="4976649"/>
            <a:ext cx="4020207" cy="1292773"/>
          </a:xfrm>
          <a:prstGeom prst="curvedDownArrow">
            <a:avLst/>
          </a:prstGeom>
          <a:solidFill>
            <a:schemeClr val="bg2">
              <a:lumMod val="90000"/>
            </a:schemeClr>
          </a:solidFill>
          <a:ln w="254000">
            <a:solidFill>
              <a:schemeClr val="bg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529255" y="3649745"/>
            <a:ext cx="2867195" cy="1015663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6000" b="1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Elaborar</a:t>
            </a:r>
            <a:endParaRPr lang="es-MX" sz="6000" b="1" dirty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411311" y="3628724"/>
            <a:ext cx="2529090" cy="1015663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6000" b="1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Evaluar</a:t>
            </a:r>
            <a:endParaRPr lang="es-MX" sz="6000" b="1" dirty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683876" y="1216600"/>
            <a:ext cx="3956596" cy="1015663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6000" b="1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Administrar</a:t>
            </a:r>
            <a:endParaRPr lang="es-MX" sz="6000" b="1" dirty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10 Flecha curvada hacia abajo"/>
          <p:cNvSpPr/>
          <p:nvPr/>
        </p:nvSpPr>
        <p:spPr>
          <a:xfrm rot="3854665">
            <a:off x="7713472" y="1918752"/>
            <a:ext cx="2534923" cy="1292773"/>
          </a:xfrm>
          <a:prstGeom prst="curvedDownArrow">
            <a:avLst/>
          </a:prstGeom>
          <a:solidFill>
            <a:schemeClr val="bg2">
              <a:lumMod val="90000"/>
            </a:schemeClr>
          </a:solidFill>
          <a:ln w="254000">
            <a:solidFill>
              <a:schemeClr val="bg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2" name="11 Flecha circular"/>
          <p:cNvSpPr/>
          <p:nvPr/>
        </p:nvSpPr>
        <p:spPr>
          <a:xfrm>
            <a:off x="4808482" y="2333297"/>
            <a:ext cx="1481958" cy="135583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0800000"/>
              <a:gd name="adj5" fmla="val 921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3" name="12 Flecha circular"/>
          <p:cNvSpPr/>
          <p:nvPr/>
        </p:nvSpPr>
        <p:spPr>
          <a:xfrm rot="10800000">
            <a:off x="4855779" y="2722179"/>
            <a:ext cx="1366344" cy="135583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0800000"/>
              <a:gd name="adj5" fmla="val 921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 rot="20289001">
            <a:off x="2065281" y="2805188"/>
            <a:ext cx="7968848" cy="15696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9600" dirty="0" smtClean="0"/>
              <a:t>POR ESCRITO</a:t>
            </a:r>
            <a:endParaRPr lang="es-MX" sz="9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87820" y="328672"/>
            <a:ext cx="10830911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6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Metas: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Tener un estudio bíblico en todo el libro de los Salmos con todo el grupo de alabanza iniciando en el mes de XXX</a:t>
            </a:r>
          </a:p>
          <a:p>
            <a:pPr marL="914400" lvl="1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Objetivos:</a:t>
            </a:r>
          </a:p>
          <a:p>
            <a:pPr marL="1371600" lvl="2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Reducir el tiempo de alabanza para dedicar tiempo al estudio bíblico</a:t>
            </a:r>
          </a:p>
          <a:p>
            <a:pPr marL="1371600" lvl="2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</a:t>
            </a:r>
          </a:p>
          <a:p>
            <a:pPr marL="1885950" lvl="3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Anunciar al los responsables del lugar</a:t>
            </a:r>
          </a:p>
          <a:p>
            <a:pPr marL="1885950" lvl="3" indent="-514350">
              <a:buAutoNum type="romanLcPeriod" startAt="2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Asignar el responsable de marcar el tiempo</a:t>
            </a:r>
          </a:p>
          <a:p>
            <a:pPr marL="1885950" lvl="3" indent="-51435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	Enfatizar la puntualidad en el grupo</a:t>
            </a:r>
          </a:p>
          <a:p>
            <a:pPr marL="1371600" lvl="2" indent="-457200">
              <a:buAutoNum type="alphaLcPeriod" startAt="2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Asignar el maestro del estudio bíblico</a:t>
            </a:r>
          </a:p>
          <a:p>
            <a:pPr marL="1371600" lvl="2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i. Proponer nombres del maestro</a:t>
            </a:r>
          </a:p>
          <a:p>
            <a:pPr marL="1828800" lvl="3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Someter a votación</a:t>
            </a:r>
          </a:p>
          <a:p>
            <a:pPr marL="1828800" lvl="3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Anunciar la responsabilidad</a:t>
            </a:r>
          </a:p>
          <a:p>
            <a:pPr marL="914400" lvl="1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160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Plan para conseguir lo que se necesita</a:t>
            </a: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Flecha abajo"/>
          <p:cNvSpPr/>
          <p:nvPr/>
        </p:nvSpPr>
        <p:spPr>
          <a:xfrm rot="5400000">
            <a:off x="8607970" y="2632844"/>
            <a:ext cx="480851" cy="2609195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9790386" y="3225503"/>
            <a:ext cx="2017985" cy="1569660"/>
          </a:xfrm>
          <a:prstGeom prst="rect">
            <a:avLst/>
          </a:prstGeom>
          <a:noFill/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s-MX" sz="9600" dirty="0" smtClean="0">
                <a:solidFill>
                  <a:schemeClr val="bg1"/>
                </a:solidFill>
                <a:latin typeface="Arial Black" pitchFamily="34" charset="0"/>
              </a:rPr>
              <a:t>?</a:t>
            </a:r>
            <a:endParaRPr lang="es-MX" sz="96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72054" y="-128528"/>
            <a:ext cx="10830911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6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Metas: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457200" indent="-457200">
              <a:buAutoNum type="arabicPeriod" startAt="2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Adaptar 30 himnos de la Iglesia con arreglos contemporáneos</a:t>
            </a:r>
          </a:p>
          <a:p>
            <a:pPr marL="914400" lvl="1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Objetivos:</a:t>
            </a:r>
          </a:p>
          <a:p>
            <a:pPr marL="1371600" lvl="2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Cada miembro del grupo propone 5 himnos en la fecha XXXX</a:t>
            </a:r>
          </a:p>
          <a:p>
            <a:pPr marL="1371600" lvl="2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Estrategias:</a:t>
            </a:r>
          </a:p>
          <a:p>
            <a:pPr marL="1828800" lvl="3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i. Asignar época de himnos</a:t>
            </a:r>
          </a:p>
          <a:p>
            <a:pPr marL="1828800" lvl="3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Preguntar a los ancianos de la congregación</a:t>
            </a:r>
          </a:p>
          <a:p>
            <a:pPr marL="1828800" lvl="3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Buscar en Internet 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b. Asignar los responsables de los arreglos</a:t>
            </a:r>
          </a:p>
          <a:p>
            <a:pPr marL="1371600" lvl="2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Estrategias:</a:t>
            </a:r>
          </a:p>
          <a:p>
            <a:pPr marL="1885950" lvl="3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Los arreglos los hace el que toque piano</a:t>
            </a:r>
          </a:p>
          <a:p>
            <a:pPr marL="1885950" lvl="3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Los arreglos sólo incluyen instrumentos vigentes</a:t>
            </a:r>
          </a:p>
          <a:p>
            <a:pPr marL="1885950" lvl="3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 incluye un ensayo al mes para practicar los arreglos 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c. Cada primer domingo del mes se introducen 2 himnos nuevos a la congregación. </a:t>
            </a:r>
          </a:p>
          <a:p>
            <a:pPr marL="1371600" lvl="2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Estrategias:</a:t>
            </a:r>
          </a:p>
          <a:p>
            <a:pPr marL="1885950" lvl="3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 le avisa al pastor y director de culto</a:t>
            </a:r>
          </a:p>
          <a:p>
            <a:pPr marL="1885950" lvl="3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  imprime la letra y se publica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160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Plan para conseguir lo que se necesita</a:t>
            </a: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87820" y="328672"/>
            <a:ext cx="10830911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6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Metas: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Tener un estudio bíblico en todo el libro de los Salmos con todo el grupo de alabanza iniciando en el mes de XXX</a:t>
            </a:r>
          </a:p>
          <a:p>
            <a:pPr marL="914400" lvl="1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Objetivos:</a:t>
            </a:r>
          </a:p>
          <a:p>
            <a:pPr marL="1371600" lvl="2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Reducir el tiempo de alabanza para dedicar tiempo al estudio bíblico</a:t>
            </a:r>
          </a:p>
          <a:p>
            <a:pPr marL="1371600" lvl="2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</a:t>
            </a:r>
          </a:p>
          <a:p>
            <a:pPr marL="1885950" lvl="3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Anunciar al los responsables del lugar</a:t>
            </a:r>
          </a:p>
          <a:p>
            <a:pPr marL="1885950" lvl="3" indent="-514350">
              <a:buAutoNum type="romanLcPeriod" startAt="2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Asignar el responsable de marcar el tiempo</a:t>
            </a:r>
          </a:p>
          <a:p>
            <a:pPr marL="1885950" lvl="3" indent="-51435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	Enfatizar la puntualidad en el grupo</a:t>
            </a:r>
          </a:p>
          <a:p>
            <a:pPr marL="1371600" lvl="2" indent="-457200">
              <a:buAutoNum type="alphaLcPeriod" startAt="2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Asignar el maestro del estudio bíblico </a:t>
            </a:r>
          </a:p>
          <a:p>
            <a:pPr marL="1371600" lvl="2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i. Proponer nombres del maestro </a:t>
            </a:r>
          </a:p>
          <a:p>
            <a:pPr marL="1828800" lvl="3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Someter a votación</a:t>
            </a:r>
          </a:p>
          <a:p>
            <a:pPr marL="1828800" lvl="3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Anunciar la responsabilidad</a:t>
            </a:r>
          </a:p>
          <a:p>
            <a:pPr marL="914400" lvl="1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160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Plan para conseguir lo que se necesita</a:t>
            </a: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72054" y="-128528"/>
            <a:ext cx="10830911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6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Metas: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457200" indent="-457200">
              <a:buAutoNum type="arabicPeriod" startAt="2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Adaptar 30 himnos de la Iglesia con arreglos contemporáneos</a:t>
            </a:r>
          </a:p>
          <a:p>
            <a:pPr marL="914400" lvl="1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Objetivos:</a:t>
            </a:r>
          </a:p>
          <a:p>
            <a:pPr marL="1371600" lvl="2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Cada miembro del grupo propone 5 himnos en la fecha XXXX</a:t>
            </a:r>
          </a:p>
          <a:p>
            <a:pPr marL="1371600" lvl="2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Estrategias:</a:t>
            </a:r>
          </a:p>
          <a:p>
            <a:pPr marL="1828800" lvl="3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i. Asignar época de himnos</a:t>
            </a:r>
          </a:p>
          <a:p>
            <a:pPr marL="1828800" lvl="3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Preguntar a los ancianos de la congregación</a:t>
            </a:r>
          </a:p>
          <a:p>
            <a:pPr marL="1828800" lvl="3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Buscar en Internet 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b. Asignar los responsables de los arreglos</a:t>
            </a:r>
          </a:p>
          <a:p>
            <a:pPr marL="1371600" lvl="2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Estrategias:</a:t>
            </a:r>
          </a:p>
          <a:p>
            <a:pPr marL="1885950" lvl="3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Los arreglos los hace el que toque piano</a:t>
            </a:r>
          </a:p>
          <a:p>
            <a:pPr marL="1885950" lvl="3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Los arreglos sólo incluyen instrumentos vigentes</a:t>
            </a:r>
          </a:p>
          <a:p>
            <a:pPr marL="1885950" lvl="3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 incluye un ensayo al mes para practicar los arreglos </a:t>
            </a:r>
          </a:p>
          <a:p>
            <a:pPr marL="1371600" lvl="2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c. Cada primer domingo del mes se introducen 2 himnos nuevos a la congregación. </a:t>
            </a:r>
          </a:p>
          <a:p>
            <a:pPr marL="1371600" lvl="2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Estrategias:</a:t>
            </a:r>
          </a:p>
          <a:p>
            <a:pPr marL="1885950" lvl="3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 le avisa al pastor y director de culto</a:t>
            </a:r>
          </a:p>
          <a:p>
            <a:pPr marL="1885950" lvl="3" indent="-514350">
              <a:buAutoNum type="roman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  imprime la letra y se publica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160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Plan para conseguir lo que se necesita</a:t>
            </a: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Flecha abajo"/>
          <p:cNvSpPr/>
          <p:nvPr/>
        </p:nvSpPr>
        <p:spPr>
          <a:xfrm rot="5400000">
            <a:off x="8899631" y="906519"/>
            <a:ext cx="480851" cy="4106918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Flecha abajo"/>
          <p:cNvSpPr/>
          <p:nvPr/>
        </p:nvSpPr>
        <p:spPr>
          <a:xfrm rot="5400000">
            <a:off x="9256983" y="4564116"/>
            <a:ext cx="480851" cy="4106918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813034" y="189186"/>
            <a:ext cx="980615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Visión: </a:t>
            </a:r>
          </a:p>
          <a:p>
            <a:pPr lvl="1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Ser obedientes a Jesucristo.</a:t>
            </a:r>
          </a:p>
          <a:p>
            <a:pPr lvl="1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/ Ser obedientes a Jesucristo en su último mandamiento.</a:t>
            </a: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Misión: </a:t>
            </a:r>
          </a:p>
          <a:p>
            <a:pPr lvl="1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Hacer discípulos en la región de </a:t>
            </a:r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Ozulchipec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lvl="1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/ Hacer 200 discípulos en la región de </a:t>
            </a:r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Ozulchipec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Metas: 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Abrir 20 grupos de estudio bíblico en Casa </a:t>
            </a:r>
          </a:p>
          <a:p>
            <a:pPr marL="1828800" lvl="3" indent="-457200"/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Objetivos: </a:t>
            </a:r>
          </a:p>
          <a:p>
            <a:pPr marL="1828800" lvl="3" indent="-457200">
              <a:buAutoNum type="alphaL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Otorgar capacitación de maestros los domingos a las 10:00 am durante 4 meses</a:t>
            </a:r>
          </a:p>
          <a:p>
            <a:pPr marL="1828800" lvl="3" indent="-457200"/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Estrategias:</a:t>
            </a:r>
          </a:p>
          <a:p>
            <a:pPr marL="1828800" lvl="3" indent="-457200"/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i. Anunciar la capacitación con convocatoria</a:t>
            </a:r>
            <a:endParaRPr lang="es-MX" sz="2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2286000" lvl="4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Publicar el temario</a:t>
            </a:r>
          </a:p>
          <a:p>
            <a:pPr marL="2286000" lvl="4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iii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Vender el manual de capacitación</a:t>
            </a:r>
          </a:p>
          <a:p>
            <a:pPr marL="2286000" lvl="4" indent="-457200"/>
            <a:r>
              <a:rPr lang="es-MX" sz="24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iv</a:t>
            </a: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Asignar maestros de capacitación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173421" y="288172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5 Flecha abajo"/>
          <p:cNvSpPr/>
          <p:nvPr/>
        </p:nvSpPr>
        <p:spPr>
          <a:xfrm rot="5400000">
            <a:off x="9577549" y="4012329"/>
            <a:ext cx="480851" cy="3097926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40523" y="0"/>
            <a:ext cx="1083091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Objetivos: 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Comprar 10 himnarios para el grupo de alabanza para el mes de XX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Comprar 20 comentarios bíblicos del libro de Salmos para el estudio bíblico para el mes de XX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Juntar $300 para gastos de ensayo con una ofrenda de amor de la iglesia</a:t>
            </a:r>
          </a:p>
          <a:p>
            <a:pPr marL="457200" indent="-457200">
              <a:buFont typeface="+mj-lt"/>
              <a:buAutoNum type="arabicPeriod"/>
            </a:pPr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Estrategias: 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Cada miembro del grupo de alabanza coopera.</a:t>
            </a:r>
            <a:endParaRPr lang="es-MX" sz="2400" dirty="0" smtClean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Buscar fondos para la compra de comentarios.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Los ensayos duran 2 horas: 1 hora para práctica musical y 1 hora para estudio bíblico.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Hablar con el Pastor y la junta de finanzas para definir el día de la próxima ofrenda de amor para el ministerio de alabanza.</a:t>
            </a:r>
          </a:p>
          <a:p>
            <a:pPr marL="457200" indent="-457200"/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160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Plan para conseguir lo que se necesita</a:t>
            </a: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Flecha abajo"/>
          <p:cNvSpPr/>
          <p:nvPr/>
        </p:nvSpPr>
        <p:spPr>
          <a:xfrm rot="5400000">
            <a:off x="8962694" y="1568674"/>
            <a:ext cx="480851" cy="3097926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Flecha abajo"/>
          <p:cNvSpPr/>
          <p:nvPr/>
        </p:nvSpPr>
        <p:spPr>
          <a:xfrm rot="5400000">
            <a:off x="9256984" y="1973323"/>
            <a:ext cx="480851" cy="3097926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Flecha abajo"/>
          <p:cNvSpPr/>
          <p:nvPr/>
        </p:nvSpPr>
        <p:spPr>
          <a:xfrm rot="5400000">
            <a:off x="8153397" y="3549875"/>
            <a:ext cx="480851" cy="3097926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229708" y="693683"/>
            <a:ext cx="1007416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Estrategias: 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Cada miembro del grupo de alabanza coopera semana.</a:t>
            </a:r>
          </a:p>
          <a:p>
            <a:pPr marL="1371600" lvl="2" indent="-457200">
              <a:buClr>
                <a:schemeClr val="bg1">
                  <a:lumMod val="95000"/>
                </a:schemeClr>
              </a:buClr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Mario es el tesorero</a:t>
            </a:r>
          </a:p>
          <a:p>
            <a:pPr marL="1371600" lvl="2" indent="-457200">
              <a:buClr>
                <a:schemeClr val="bg1">
                  <a:lumMod val="95000"/>
                </a:schemeClr>
              </a:buClr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Dentro de tres meses se hará la compra</a:t>
            </a:r>
          </a:p>
          <a:p>
            <a:pPr marL="1371600" lvl="2" indent="-457200">
              <a:buClr>
                <a:schemeClr val="bg1">
                  <a:lumMod val="95000"/>
                </a:schemeClr>
              </a:buClr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Alberto hace la compra de los himnarios</a:t>
            </a:r>
          </a:p>
          <a:p>
            <a:pPr marL="1371600" lvl="2" indent="-457200">
              <a:buClr>
                <a:schemeClr val="bg1">
                  <a:lumMod val="95000"/>
                </a:schemeClr>
              </a:buClr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Los himnarios quedan como pertenencia de la iglesia</a:t>
            </a:r>
          </a:p>
          <a:p>
            <a:pPr marL="1371600" lvl="2" indent="-457200">
              <a:buClr>
                <a:schemeClr val="bg2">
                  <a:lumMod val="90000"/>
                </a:schemeClr>
              </a:buClr>
              <a:buFont typeface="Arial" pitchFamily="34" charset="0"/>
              <a:buChar char="•"/>
            </a:pPr>
            <a:endParaRPr lang="es-MX" sz="2400" dirty="0" smtClean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Acudir al seminario XX para solicitar una donación de estudios bíblicos.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La segunda semana del mes se hace la petición por escrito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Aurelio la lleva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Si no hay respuesta positiva se revisan las opciones B1, B2, B3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Los comentarios quedan como pertenencia de la iglesia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689131" y="6511159"/>
            <a:ext cx="441146" cy="369332"/>
          </a:xfrm>
          <a:prstGeom prst="rect">
            <a:avLst/>
          </a:prstGeom>
          <a:noFill/>
          <a:ln>
            <a:solidFill>
              <a:schemeClr val="accent4">
                <a:lumMod val="50000"/>
              </a:schemeClr>
            </a:solidFill>
          </a:ln>
        </p:spPr>
        <p:txBody>
          <a:bodyPr wrap="none" rtlCol="0" anchor="ctr" anchorCtr="1">
            <a:spAutoFit/>
          </a:bodyPr>
          <a:lstStyle/>
          <a:p>
            <a:r>
              <a:rPr lang="es-MX" dirty="0" smtClean="0"/>
              <a:t>$  </a:t>
            </a:r>
            <a:endParaRPr lang="es-MX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14398" y="236483"/>
            <a:ext cx="10074167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endParaRPr lang="es-MX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2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Estrategias: </a:t>
            </a: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Cada miembro del grupo de alabanza coopera semana.  </a:t>
            </a:r>
            <a:r>
              <a:rPr lang="es-MX" sz="6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$ 250</a:t>
            </a:r>
          </a:p>
          <a:p>
            <a:pPr marL="1371600" lvl="2" indent="-457200">
              <a:buClr>
                <a:schemeClr val="bg1"/>
              </a:buClr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Mario es el tesorero</a:t>
            </a:r>
          </a:p>
          <a:p>
            <a:pPr marL="1371600" lvl="2" indent="-457200">
              <a:buClr>
                <a:schemeClr val="bg1"/>
              </a:buClr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Dentro de tres meses se hará la compra</a:t>
            </a:r>
          </a:p>
          <a:p>
            <a:pPr marL="1371600" lvl="2" indent="-457200">
              <a:buClr>
                <a:schemeClr val="bg1"/>
              </a:buClr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Alberto hace la compra de los himnarios</a:t>
            </a:r>
          </a:p>
          <a:p>
            <a:pPr marL="1371600" lvl="2" indent="-457200">
              <a:buClr>
                <a:schemeClr val="bg1"/>
              </a:buClr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Los himnarios quedan como pertenencia de la iglesia</a:t>
            </a:r>
          </a:p>
          <a:p>
            <a:pPr marL="1371600" lvl="2" indent="-457200">
              <a:buClr>
                <a:schemeClr val="bg2">
                  <a:lumMod val="90000"/>
                </a:schemeClr>
              </a:buClr>
              <a:buFont typeface="Arial" pitchFamily="34" charset="0"/>
              <a:buChar char="•"/>
            </a:pPr>
            <a:endParaRPr lang="es-MX" sz="2400" dirty="0" smtClean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Acudir al seminario XX para solicitar una donación de estudios bíblicos.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La segunda semana del mes se hace la petición por escrito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Aurelio la lleva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Si no hay respuesta positiva se revisan las opciones B1, B2, B3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s-MX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Los comentarios quedan como pertenencia de la iglesia</a:t>
            </a:r>
          </a:p>
        </p:txBody>
      </p:sp>
      <p:sp>
        <p:nvSpPr>
          <p:cNvPr id="7" name="6 CuadroTexto"/>
          <p:cNvSpPr txBox="1"/>
          <p:nvPr/>
        </p:nvSpPr>
        <p:spPr>
          <a:xfrm rot="16200000">
            <a:off x="-819807" y="3197037"/>
            <a:ext cx="2743200" cy="3693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b="1" dirty="0" smtClean="0">
                <a:solidFill>
                  <a:schemeClr val="bg2">
                    <a:lumMod val="25000"/>
                  </a:schemeClr>
                </a:solidFill>
              </a:rPr>
              <a:t>Ejemplo</a:t>
            </a:r>
            <a:endParaRPr lang="es-MX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689131" y="6511159"/>
            <a:ext cx="441146" cy="369332"/>
          </a:xfrm>
          <a:prstGeom prst="rect">
            <a:avLst/>
          </a:prstGeom>
          <a:noFill/>
          <a:ln>
            <a:solidFill>
              <a:schemeClr val="accent4">
                <a:lumMod val="50000"/>
              </a:schemeClr>
            </a:solidFill>
          </a:ln>
        </p:spPr>
        <p:txBody>
          <a:bodyPr wrap="none" rtlCol="0" anchor="ctr" anchorCtr="1">
            <a:spAutoFit/>
          </a:bodyPr>
          <a:lstStyle/>
          <a:p>
            <a:r>
              <a:rPr lang="es-MX" dirty="0" smtClean="0"/>
              <a:t>$  </a:t>
            </a:r>
            <a:endParaRPr lang="es-MX" dirty="0"/>
          </a:p>
        </p:txBody>
      </p:sp>
      <p:sp>
        <p:nvSpPr>
          <p:cNvPr id="11" name="10 CuadroTexto"/>
          <p:cNvSpPr txBox="1"/>
          <p:nvPr/>
        </p:nvSpPr>
        <p:spPr>
          <a:xfrm>
            <a:off x="10326414" y="2371609"/>
            <a:ext cx="1473480" cy="923330"/>
          </a:xfrm>
          <a:prstGeom prst="rect">
            <a:avLst/>
          </a:prstGeom>
          <a:noFill/>
          <a:ln>
            <a:solidFill>
              <a:schemeClr val="accent4">
                <a:lumMod val="50000"/>
              </a:schemeClr>
            </a:solidFill>
          </a:ln>
        </p:spPr>
        <p:txBody>
          <a:bodyPr wrap="none" rtlCol="0" anchor="ctr" anchorCtr="1">
            <a:spAutoFit/>
          </a:bodyPr>
          <a:lstStyle/>
          <a:p>
            <a:r>
              <a:rPr lang="es-MX" dirty="0" smtClean="0"/>
              <a:t>5 miembros</a:t>
            </a:r>
          </a:p>
          <a:p>
            <a:r>
              <a:rPr lang="es-MX" dirty="0" smtClean="0"/>
              <a:t>$10</a:t>
            </a:r>
          </a:p>
          <a:p>
            <a:r>
              <a:rPr lang="es-MX" dirty="0" err="1" smtClean="0"/>
              <a:t>Durnate</a:t>
            </a:r>
            <a:r>
              <a:rPr lang="es-MX" dirty="0" smtClean="0"/>
              <a:t> </a:t>
            </a:r>
            <a:endParaRPr lang="es-MX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881353" y="396952"/>
            <a:ext cx="953288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PLANEACIÓN</a:t>
            </a:r>
          </a:p>
          <a:p>
            <a:endParaRPr lang="es-MX" sz="2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Visión 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¿Qué hago que Dios quiere que haga?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Misión 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¿Por qué hago lo que hago?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 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¿Qué necesita suceder para lograr la </a:t>
            </a:r>
            <a:r>
              <a:rPr lang="es-MX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Visión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mediante la </a:t>
            </a:r>
            <a:r>
              <a:rPr lang="es-MX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Misión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Objetivos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¿Qué se necesita hacer para que suceda la </a:t>
            </a:r>
            <a:r>
              <a:rPr lang="es-MX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Meta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Estrategias 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¿Qué hay disponible para alcanzar los </a:t>
            </a:r>
            <a:r>
              <a:rPr lang="es-MX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Objetivos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Presupuesto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¿Cómo se distribuyen los recursos financieros en cada </a:t>
            </a:r>
            <a:r>
              <a:rPr lang="es-MX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Estrategia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5048" y="1734222"/>
            <a:ext cx="8435866" cy="3752178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13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200400" y="3634597"/>
            <a:ext cx="6731876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endParaRPr lang="en-US" sz="24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marL="514350" lvl="0" indent="-514350">
              <a:spcBef>
                <a:spcPct val="0"/>
              </a:spcBef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Elaborar y adaptar las Plantillas de Trabajo A, B, C y D  a mi Ministerio.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55228" y="806855"/>
            <a:ext cx="953288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PLANEACIÓN</a:t>
            </a:r>
          </a:p>
          <a:p>
            <a:endParaRPr lang="es-MX" sz="2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Presupuesto</a:t>
            </a:r>
          </a:p>
          <a:p>
            <a:pPr algn="ctr"/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¿Cómo se distribuyen los recursos financieros en cada </a:t>
            </a:r>
            <a:r>
              <a:rPr lang="es-MX" sz="60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Estrategia</a:t>
            </a:r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86759" y="1248290"/>
            <a:ext cx="953288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PLANEACIÓN</a:t>
            </a:r>
          </a:p>
          <a:p>
            <a:endParaRPr lang="es-MX" sz="2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Presupuesto</a:t>
            </a:r>
          </a:p>
          <a:p>
            <a:pPr algn="ctr"/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PRE + SUPUESTO</a:t>
            </a:r>
          </a:p>
          <a:p>
            <a:pPr algn="ctr"/>
            <a:endParaRPr lang="es-MX" sz="6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60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PRE + ESTIMACIÓN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434663" y="793342"/>
            <a:ext cx="10457793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Pre-supuesto</a:t>
            </a:r>
          </a:p>
          <a:p>
            <a:pPr marL="514350" indent="-514350" algn="ctr"/>
            <a:endParaRPr lang="es-MX" sz="7200" b="1" u="sng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Distribución de los recursos financieros.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418897" y="351908"/>
            <a:ext cx="10457793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Presupuesto</a:t>
            </a:r>
          </a:p>
          <a:p>
            <a:pPr marL="514350" indent="-514350" algn="ctr"/>
            <a:endParaRPr lang="es-MX" sz="7200" b="1" u="sng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 algn="ctr"/>
            <a:r>
              <a:rPr lang="es-MX" sz="9600" b="1" i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alibri" pitchFamily="34" charset="0"/>
                <a:cs typeface="Calibri" pitchFamily="34" charset="0"/>
              </a:rPr>
              <a:t>Advertencia:</a:t>
            </a:r>
          </a:p>
          <a:p>
            <a:pPr marL="514350" indent="-514350" algn="ctr"/>
            <a:r>
              <a:rPr lang="es-MX" sz="9600" b="1" i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alibri" pitchFamily="34" charset="0"/>
                <a:cs typeface="Calibri" pitchFamily="34" charset="0"/>
              </a:rPr>
              <a:t>CLI-</a:t>
            </a:r>
            <a:r>
              <a:rPr lang="es-MX" sz="9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alibri" pitchFamily="34" charset="0"/>
                <a:cs typeface="Calibri" pitchFamily="34" charset="0"/>
              </a:rPr>
              <a:t>INTRODUCCIÓN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481959" y="456247"/>
            <a:ext cx="1045779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s-MX" sz="4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Presupuesto</a:t>
            </a:r>
          </a:p>
          <a:p>
            <a:pPr marL="514350" indent="-514350"/>
            <a:endParaRPr lang="es-MX" sz="1400" b="1" u="sng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/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Son decisiones sobre las finanzas </a:t>
            </a:r>
            <a:r>
              <a:rPr lang="es-MX" sz="44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estimadas</a:t>
            </a:r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¿Cuánto ingresa? ¿Cómo ingresa? ¿Cuándo ingresa?</a:t>
            </a:r>
          </a:p>
          <a:p>
            <a:pPr marL="514350" indent="-514350">
              <a:buFont typeface="Arial" pitchFamily="34" charset="0"/>
              <a:buChar char="•"/>
            </a:pPr>
            <a:endParaRPr lang="es-MX" sz="1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¿Cuánto egresa? ¿Cómo egresa? ¿Cuándo egresa?</a:t>
            </a:r>
          </a:p>
          <a:p>
            <a:pPr marL="514350" indent="-514350">
              <a:buFont typeface="Arial" pitchFamily="34" charset="0"/>
              <a:buChar char="•"/>
            </a:pPr>
            <a:endParaRPr lang="es-MX" sz="1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514350" indent="-514350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¿Cómo se distribuye?... DECISIONES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2450</Words>
  <Application>Microsoft Office PowerPoint</Application>
  <PresentationFormat>Personalizado</PresentationFormat>
  <Paragraphs>1166</Paragraphs>
  <Slides>40</Slides>
  <Notes>37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40</vt:i4>
      </vt:variant>
    </vt:vector>
  </HeadingPairs>
  <TitlesOfParts>
    <vt:vector size="41" baseType="lpstr">
      <vt:lpstr>Whirligig design template</vt:lpstr>
      <vt:lpstr>13</vt:lpstr>
      <vt:lpstr>U. 5  Planeación II L. 1 Presupuesto </vt:lpstr>
      <vt:lpstr>Diapositiva 3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Diapositiva 16</vt:lpstr>
      <vt:lpstr>  </vt:lpstr>
      <vt:lpstr>  </vt:lpstr>
      <vt:lpstr>  </vt:lpstr>
      <vt:lpstr> </vt:lpstr>
      <vt:lpstr> </vt:lpstr>
      <vt:lpstr>  </vt:lpstr>
      <vt:lpstr>  </vt:lpstr>
      <vt:lpstr>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 Tarea  No. 13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2018-02-20T20:25:09Z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