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2"/>
  </p:notesMasterIdLst>
  <p:handoutMasterIdLst>
    <p:handoutMasterId r:id="rId23"/>
  </p:handoutMasterIdLst>
  <p:sldIdLst>
    <p:sldId id="843" r:id="rId3"/>
    <p:sldId id="844" r:id="rId4"/>
    <p:sldId id="845" r:id="rId5"/>
    <p:sldId id="846" r:id="rId6"/>
    <p:sldId id="847" r:id="rId7"/>
    <p:sldId id="848" r:id="rId8"/>
    <p:sldId id="850" r:id="rId9"/>
    <p:sldId id="851" r:id="rId10"/>
    <p:sldId id="852" r:id="rId11"/>
    <p:sldId id="853" r:id="rId12"/>
    <p:sldId id="854" r:id="rId13"/>
    <p:sldId id="855" r:id="rId14"/>
    <p:sldId id="856" r:id="rId15"/>
    <p:sldId id="857" r:id="rId16"/>
    <p:sldId id="858" r:id="rId17"/>
    <p:sldId id="859" r:id="rId18"/>
    <p:sldId id="860" r:id="rId19"/>
    <p:sldId id="862" r:id="rId20"/>
    <p:sldId id="86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32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50883" y="1785784"/>
            <a:ext cx="104052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Evaluación de la fidelidad colectiva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35118" y="2558295"/>
            <a:ext cx="104052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latin typeface="Brush Script MT" pitchFamily="66" charset="0"/>
                <a:cs typeface="Calibri" pitchFamily="34" charset="0"/>
              </a:rPr>
              <a:t>Apocalipsis 2 y 3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Explosión 2"/>
          <p:cNvSpPr/>
          <p:nvPr/>
        </p:nvSpPr>
        <p:spPr>
          <a:xfrm>
            <a:off x="3314700" y="2933700"/>
            <a:ext cx="2228850" cy="2133600"/>
          </a:xfrm>
          <a:prstGeom prst="irregularSeal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xplosión 1"/>
          <p:cNvSpPr/>
          <p:nvPr/>
        </p:nvSpPr>
        <p:spPr>
          <a:xfrm>
            <a:off x="7639050" y="2495550"/>
            <a:ext cx="2419350" cy="3733800"/>
          </a:xfrm>
          <a:prstGeom prst="irregularSeal1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xplosión 2"/>
          <p:cNvSpPr/>
          <p:nvPr/>
        </p:nvSpPr>
        <p:spPr>
          <a:xfrm>
            <a:off x="4682359" y="752804"/>
            <a:ext cx="2228850" cy="213360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0717" y="792556"/>
            <a:ext cx="1197128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¿Con quién me asocio? 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¿Con quién colaboro?</a:t>
            </a:r>
          </a:p>
          <a:p>
            <a:pPr algn="ctr"/>
            <a:endParaRPr lang="es-MX" sz="4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Evaluación de la Fidelidad Colectiva</a:t>
            </a:r>
          </a:p>
          <a:p>
            <a:pPr algn="ctr"/>
            <a:endParaRPr lang="es-MX" sz="4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Soy aprendiz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Soy director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Soy líder </a:t>
            </a:r>
            <a:endParaRPr lang="es-MX" sz="44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0" y="268013"/>
            <a:ext cx="11971283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¿Con quién me asocio? 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¿Con quién colaboro?</a:t>
            </a:r>
          </a:p>
          <a:p>
            <a:pPr algn="ctr"/>
            <a:endParaRPr lang="es-MX" sz="4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Evaluación de la Fidelidad Colectiva</a:t>
            </a:r>
          </a:p>
          <a:p>
            <a:pPr algn="ctr"/>
            <a:r>
              <a:rPr lang="es-MX" sz="9600" dirty="0" smtClean="0">
                <a:solidFill>
                  <a:schemeClr val="accent1"/>
                </a:solidFill>
                <a:latin typeface="Brush Script MT" pitchFamily="66" charset="0"/>
                <a:cs typeface="Calibri" pitchFamily="34" charset="0"/>
              </a:rPr>
              <a:t>Fariseos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Soy aprendiz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Soy director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Soy líder </a:t>
            </a:r>
            <a:endParaRPr lang="es-MX" sz="44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033753" y="851336"/>
            <a:ext cx="9144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dirty="0" smtClean="0">
                <a:solidFill>
                  <a:schemeClr val="accent1"/>
                </a:solidFill>
                <a:latin typeface="Brush Script MT" pitchFamily="66" charset="0"/>
                <a:cs typeface="Calibri" pitchFamily="34" charset="0"/>
              </a:rPr>
              <a:t>Fariseos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¿Cómo administraban los Fariseos?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¿Cómo se comprometían?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¿Cómo era su fidelidad?</a:t>
            </a:r>
          </a:p>
          <a:p>
            <a:pPr algn="ctr"/>
            <a:r>
              <a:rPr lang="es-MX" sz="4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¿Aceptaban la evaluación de Dios?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46386" y="346839"/>
            <a:ext cx="1154561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Aceptar que Dios</a:t>
            </a:r>
          </a:p>
          <a:p>
            <a:pPr algn="ctr"/>
            <a:r>
              <a:rPr lang="es-MX" sz="80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nos evalúa </a:t>
            </a:r>
          </a:p>
          <a:p>
            <a:pPr algn="ctr"/>
            <a:r>
              <a:rPr lang="es-MX" sz="80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colectivamente </a:t>
            </a:r>
          </a:p>
          <a:p>
            <a:pPr algn="ctr"/>
            <a:r>
              <a:rPr lang="es-MX" sz="8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Es temor a Dios</a:t>
            </a:r>
          </a:p>
          <a:p>
            <a:pPr algn="ctr"/>
            <a:r>
              <a:rPr lang="es-MX" sz="80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Es sabiduría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46386" y="693680"/>
            <a:ext cx="115456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Administrar es más que cumplir con la ética </a:t>
            </a:r>
          </a:p>
          <a:p>
            <a:pPr algn="ctr"/>
            <a:r>
              <a:rPr lang="es-MX" sz="80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y la legalidad,</a:t>
            </a:r>
          </a:p>
          <a:p>
            <a:pPr algn="ctr"/>
            <a:r>
              <a:rPr lang="es-MX" sz="8000" b="1" u="sng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ES AGRADAR A DIOS.</a:t>
            </a:r>
            <a:endParaRPr lang="es-MX" sz="80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09448" y="445714"/>
            <a:ext cx="1116198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8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  <a:cs typeface="Calibri" pitchFamily="34" charset="0"/>
              </a:rPr>
              <a:t>Predicación </a:t>
            </a:r>
            <a:r>
              <a:rPr lang="es-MX" sz="88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hiller" pitchFamily="82" charset="0"/>
                <a:cs typeface="Calibri" pitchFamily="34" charset="0"/>
              </a:rPr>
              <a:t>Alabanza </a:t>
            </a:r>
            <a:r>
              <a:rPr lang="es-MX" sz="8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itchFamily="34" charset="0"/>
                <a:cs typeface="Calibri" pitchFamily="34" charset="0"/>
              </a:rPr>
              <a:t>Educación </a:t>
            </a:r>
            <a:r>
              <a:rPr lang="es-MX" sz="8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Bauhaus 93" pitchFamily="82" charset="0"/>
                <a:cs typeface="Calibri" pitchFamily="34" charset="0"/>
              </a:rPr>
              <a:t>Consejería </a:t>
            </a:r>
            <a:r>
              <a:rPr lang="es-MX" sz="88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Baskerville Old Face" pitchFamily="18" charset="0"/>
                <a:cs typeface="Calibri" pitchFamily="34" charset="0"/>
              </a:rPr>
              <a:t>Evangelismo </a:t>
            </a:r>
            <a:r>
              <a:rPr lang="es-MX" sz="8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roadway" pitchFamily="82" charset="0"/>
                <a:cs typeface="Calibri" pitchFamily="34" charset="0"/>
              </a:rPr>
              <a:t>Ayuda </a:t>
            </a:r>
            <a:r>
              <a:rPr lang="es-MX" sz="88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Oración </a:t>
            </a:r>
            <a:r>
              <a:rPr lang="es-MX" sz="8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Old English Text MT" pitchFamily="66" charset="0"/>
                <a:cs typeface="Calibri" pitchFamily="34" charset="0"/>
              </a:rPr>
              <a:t>Visitación</a:t>
            </a:r>
            <a:endParaRPr lang="es-MX" sz="8800" dirty="0" smtClean="0">
              <a:solidFill>
                <a:schemeClr val="accent2">
                  <a:lumMod val="40000"/>
                  <a:lumOff val="60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32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Conforme a las Escrituras, describir 5 ó más aspectos que Dios evalúa de mi fidelidad colectiva.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11 Evaluación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Fidelidad Colectiva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45931" y="1565068"/>
            <a:ext cx="10972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Dios, 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es Padre y Juez.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45931" y="1565068"/>
            <a:ext cx="10972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Dios juzga y evalúa mis obras.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45931" y="918681"/>
            <a:ext cx="109727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Individualmente</a:t>
            </a:r>
          </a:p>
          <a:p>
            <a:pPr algn="ctr"/>
            <a:r>
              <a:rPr lang="es-MX" sz="9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Colaboramos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Colectivamente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231931" y="1643895"/>
            <a:ext cx="67003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Lavamos las manos</a:t>
            </a:r>
            <a:endParaRPr lang="es-MX" sz="8800" i="1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4138" y="193467"/>
            <a:ext cx="1116198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9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  <a:cs typeface="Calibri" pitchFamily="34" charset="0"/>
              </a:rPr>
              <a:t>Doctor </a:t>
            </a:r>
            <a:r>
              <a:rPr lang="es-MX" sz="9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hiller" pitchFamily="82" charset="0"/>
                <a:cs typeface="Calibri" pitchFamily="34" charset="0"/>
              </a:rPr>
              <a:t>Piloto </a:t>
            </a:r>
            <a:r>
              <a:rPr lang="es-MX" sz="9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itchFamily="34" charset="0"/>
                <a:cs typeface="Calibri" pitchFamily="34" charset="0"/>
              </a:rPr>
              <a:t>Cocinero </a:t>
            </a:r>
            <a:r>
              <a:rPr lang="es-MX" sz="9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Bauhaus 93" pitchFamily="82" charset="0"/>
                <a:cs typeface="Calibri" pitchFamily="34" charset="0"/>
              </a:rPr>
              <a:t>Ingeniero </a:t>
            </a:r>
            <a:r>
              <a:rPr lang="es-MX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Baskerville Old Face" pitchFamily="18" charset="0"/>
                <a:cs typeface="Calibri" pitchFamily="34" charset="0"/>
              </a:rPr>
              <a:t>Maestro </a:t>
            </a:r>
            <a:r>
              <a:rPr lang="es-MX" sz="9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roadway" pitchFamily="82" charset="0"/>
                <a:cs typeface="Calibri" pitchFamily="34" charset="0"/>
              </a:rPr>
              <a:t>Químico 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Contador </a:t>
            </a:r>
            <a:r>
              <a:rPr lang="es-MX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Old English Text MT" pitchFamily="66" charset="0"/>
                <a:cs typeface="Calibri" pitchFamily="34" charset="0"/>
              </a:rPr>
              <a:t>Campesino</a:t>
            </a:r>
            <a:endParaRPr lang="es-MX" sz="9600" dirty="0" smtClean="0">
              <a:solidFill>
                <a:schemeClr val="accent2">
                  <a:lumMod val="40000"/>
                  <a:lumOff val="60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77462" y="398419"/>
            <a:ext cx="1040524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Seriedad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Responsabilidad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Compromiso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Fidelidad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0717" y="1833081"/>
            <a:ext cx="119712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¿Con quién me asocio? 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¿Con quién colaboro? 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470</Words>
  <Application>Microsoft Office PowerPoint</Application>
  <PresentationFormat>Personalizado</PresentationFormat>
  <Paragraphs>127</Paragraphs>
  <Slides>19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Whirligig design template</vt:lpstr>
      <vt:lpstr>32</vt:lpstr>
      <vt:lpstr>U. 11 Evaluación L. 2 Fidelidad Colectiva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  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   Tarea  No.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2018-02-20T20:57:12Z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