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22"/>
  </p:notesMasterIdLst>
  <p:handoutMasterIdLst>
    <p:handoutMasterId r:id="rId23"/>
  </p:handoutMasterIdLst>
  <p:sldIdLst>
    <p:sldId id="843" r:id="rId3"/>
    <p:sldId id="844" r:id="rId4"/>
    <p:sldId id="845" r:id="rId5"/>
    <p:sldId id="846" r:id="rId6"/>
    <p:sldId id="847" r:id="rId7"/>
    <p:sldId id="848" r:id="rId8"/>
    <p:sldId id="850" r:id="rId9"/>
    <p:sldId id="851" r:id="rId10"/>
    <p:sldId id="852" r:id="rId11"/>
    <p:sldId id="853" r:id="rId12"/>
    <p:sldId id="854" r:id="rId13"/>
    <p:sldId id="855" r:id="rId14"/>
    <p:sldId id="856" r:id="rId15"/>
    <p:sldId id="857" r:id="rId16"/>
    <p:sldId id="858" r:id="rId17"/>
    <p:sldId id="859" r:id="rId18"/>
    <p:sldId id="860" r:id="rId19"/>
    <p:sldId id="862" r:id="rId20"/>
    <p:sldId id="86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1219" autoAdjust="0"/>
  </p:normalViewPr>
  <p:slideViewPr>
    <p:cSldViewPr snapToGrid="0" showGuides="1">
      <p:cViewPr>
        <p:scale>
          <a:sx n="60" d="100"/>
          <a:sy n="60" d="100"/>
        </p:scale>
        <p:origin x="-1062" y="-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586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3B0C-DDAB-42F4-8C24-B1FE6CABC65D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4593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C6A-E15D-42F1-AAF6-839123805FB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0169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DB9-A473-442C-B086-D1F93506A4BE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566978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9991-E95B-472C-BB57-B5B9032A924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726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AFD-ABC7-4364-90EF-95B15C8A323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589463"/>
            <a:ext cx="101282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09738"/>
            <a:ext cx="1012825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41607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E068-E05A-439C-97F8-45AC8119FCD5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5111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4296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825" y="365125"/>
            <a:ext cx="10134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2789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03B3-DEE5-43F8-925B-912AA65DCD81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9832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9832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4454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454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454" y="274638"/>
            <a:ext cx="1012299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79035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C9F-8B7D-49D2-9820-A92EA66BAD4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30734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9C-4DF7-43AB-9953-A9E9C32BDFA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38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3EC7-B7A8-467B-A043-A6BA6621D45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619" y="987425"/>
            <a:ext cx="59436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13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3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14110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6EBB-3674-4C80-A7FF-3B979F5315DA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96249" y="987425"/>
            <a:ext cx="59436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2767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6013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248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9F0484A-F300-4B64-A3A1-4509DE43DA60}" type="datetime1">
              <a:rPr lang="en-US" smtClean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7644" y="6356350"/>
            <a:ext cx="5926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938" y="6356350"/>
            <a:ext cx="76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825625"/>
            <a:ext cx="10134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3189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>
            <a:solidFill>
              <a:schemeClr val="accent1">
                <a:lumMod val="75000"/>
              </a:schemeClr>
            </a:solidFill>
          </a:ln>
          <a:solidFill>
            <a:schemeClr val="accent6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4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768" userDrawn="1">
          <p15:clr>
            <a:srgbClr val="F26B43"/>
          </p15:clr>
        </p15:guide>
        <p15:guide id="2" pos="7152" userDrawn="1">
          <p15:clr>
            <a:srgbClr val="F26B43"/>
          </p15:clr>
        </p15:guide>
        <p15:guide id="3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77427"/>
            <a:ext cx="12192000" cy="379185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0000" b="1" dirty="0" smtClean="0">
                <a:solidFill>
                  <a:schemeClr val="accent4">
                    <a:lumMod val="75000"/>
                  </a:schemeClr>
                </a:solidFill>
                <a:latin typeface="Wide Latin" pitchFamily="18" charset="0"/>
              </a:rPr>
              <a:t>32</a:t>
            </a:r>
            <a:endParaRPr lang="en-US" sz="30000" b="1" dirty="0">
              <a:solidFill>
                <a:schemeClr val="accent4">
                  <a:lumMod val="75000"/>
                </a:schemeClr>
              </a:solidFill>
              <a:latin typeface="Wide Latin" pitchFamily="18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150883" y="1785784"/>
            <a:ext cx="1040524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Evaluación de la fidelidad colectiva</a:t>
            </a:r>
            <a:endParaRPr lang="es-MX" sz="8800" dirty="0" smtClean="0">
              <a:solidFill>
                <a:schemeClr val="bg1">
                  <a:lumMod val="95000"/>
                </a:schemeClr>
              </a:solidFill>
              <a:latin typeface="Brush Script MT" pitchFamily="66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135118" y="2558295"/>
            <a:ext cx="104052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dirty="0" smtClean="0">
                <a:solidFill>
                  <a:schemeClr val="bg1">
                    <a:lumMod val="95000"/>
                  </a:schemeClr>
                </a:solidFill>
                <a:latin typeface="Brush Script MT" pitchFamily="66" charset="0"/>
                <a:cs typeface="Calibri" pitchFamily="34" charset="0"/>
              </a:rPr>
              <a:t>Apocalipsis 2 y 3</a:t>
            </a:r>
            <a:endParaRPr lang="es-MX" sz="8800" dirty="0" smtClean="0">
              <a:solidFill>
                <a:schemeClr val="bg1">
                  <a:lumMod val="95000"/>
                </a:schemeClr>
              </a:solidFill>
              <a:latin typeface="Brush Script MT" pitchFamily="66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3065190" y="24186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3065190" y="537093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1361679" y="369007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993182" y="5442942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3137198" y="2346598"/>
            <a:ext cx="5112568" cy="2952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2897932" y="513586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sp>
        <p:nvSpPr>
          <p:cNvPr id="13" name="12 Explosión 2"/>
          <p:cNvSpPr/>
          <p:nvPr/>
        </p:nvSpPr>
        <p:spPr>
          <a:xfrm>
            <a:off x="3314700" y="2933700"/>
            <a:ext cx="2228850" cy="2133600"/>
          </a:xfrm>
          <a:prstGeom prst="irregularSeal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Explosión 1"/>
          <p:cNvSpPr/>
          <p:nvPr/>
        </p:nvSpPr>
        <p:spPr>
          <a:xfrm>
            <a:off x="7639050" y="2495550"/>
            <a:ext cx="2419350" cy="3733800"/>
          </a:xfrm>
          <a:prstGeom prst="irregularSeal1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Explosión 2"/>
          <p:cNvSpPr/>
          <p:nvPr/>
        </p:nvSpPr>
        <p:spPr>
          <a:xfrm>
            <a:off x="4682359" y="752804"/>
            <a:ext cx="2228850" cy="2133600"/>
          </a:xfrm>
          <a:prstGeom prst="irregularSeal2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20717" y="792556"/>
            <a:ext cx="1197128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¿Con quién me asocio? </a:t>
            </a:r>
          </a:p>
          <a:p>
            <a:pPr algn="ctr"/>
            <a:r>
              <a:rPr lang="es-MX" sz="44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¿Con quién colaboro?</a:t>
            </a:r>
          </a:p>
          <a:p>
            <a:pPr algn="ctr"/>
            <a:endParaRPr lang="es-MX" sz="4400" b="1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MX" sz="4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Evaluación de la Fidelidad Colectiva</a:t>
            </a:r>
          </a:p>
          <a:p>
            <a:pPr algn="ctr"/>
            <a:endParaRPr lang="es-MX" sz="4400" b="1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MX" sz="44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Soy aprendiz</a:t>
            </a:r>
          </a:p>
          <a:p>
            <a:pPr algn="ctr"/>
            <a:r>
              <a:rPr lang="es-MX" sz="44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Soy director</a:t>
            </a:r>
          </a:p>
          <a:p>
            <a:pPr algn="ctr"/>
            <a:r>
              <a:rPr lang="es-MX" sz="44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Soy líder </a:t>
            </a:r>
            <a:endParaRPr lang="es-MX" sz="4400" dirty="0" smtClean="0">
              <a:solidFill>
                <a:schemeClr val="bg1">
                  <a:lumMod val="95000"/>
                </a:schemeClr>
              </a:solidFill>
              <a:latin typeface="Brush Script MT" pitchFamily="66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0" y="268013"/>
            <a:ext cx="11971283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¿Con quién me asocio? </a:t>
            </a:r>
          </a:p>
          <a:p>
            <a:pPr algn="ctr"/>
            <a:r>
              <a:rPr lang="es-MX" sz="44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¿Con quién colaboro?</a:t>
            </a:r>
          </a:p>
          <a:p>
            <a:pPr algn="ctr"/>
            <a:endParaRPr lang="es-MX" sz="4400" b="1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MX" sz="44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Evaluación de la Fidelidad Colectiva</a:t>
            </a:r>
          </a:p>
          <a:p>
            <a:pPr algn="ctr"/>
            <a:r>
              <a:rPr lang="es-MX" sz="9600" dirty="0" smtClean="0">
                <a:solidFill>
                  <a:schemeClr val="accent1"/>
                </a:solidFill>
                <a:latin typeface="Brush Script MT" pitchFamily="66" charset="0"/>
                <a:cs typeface="Calibri" pitchFamily="34" charset="0"/>
              </a:rPr>
              <a:t>Fariseos</a:t>
            </a:r>
          </a:p>
          <a:p>
            <a:pPr algn="ctr"/>
            <a:r>
              <a:rPr lang="es-MX" sz="44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Soy aprendiz</a:t>
            </a:r>
          </a:p>
          <a:p>
            <a:pPr algn="ctr"/>
            <a:r>
              <a:rPr lang="es-MX" sz="44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Soy director</a:t>
            </a:r>
          </a:p>
          <a:p>
            <a:pPr algn="ctr"/>
            <a:r>
              <a:rPr lang="es-MX" sz="44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Soy líder </a:t>
            </a:r>
            <a:endParaRPr lang="es-MX" sz="4400" dirty="0" smtClean="0">
              <a:solidFill>
                <a:schemeClr val="bg1">
                  <a:lumMod val="95000"/>
                </a:schemeClr>
              </a:solidFill>
              <a:latin typeface="Brush Script MT" pitchFamily="66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033753" y="851336"/>
            <a:ext cx="9144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dirty="0" smtClean="0">
                <a:solidFill>
                  <a:schemeClr val="accent1"/>
                </a:solidFill>
                <a:latin typeface="Brush Script MT" pitchFamily="66" charset="0"/>
                <a:cs typeface="Calibri" pitchFamily="34" charset="0"/>
              </a:rPr>
              <a:t>Fariseos</a:t>
            </a:r>
          </a:p>
          <a:p>
            <a:pPr algn="ctr"/>
            <a:r>
              <a:rPr lang="es-MX" sz="44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¿Cómo administraban los Fariseos?</a:t>
            </a:r>
          </a:p>
          <a:p>
            <a:pPr algn="ctr"/>
            <a:r>
              <a:rPr lang="es-MX" sz="44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¿Cómo se comprometían?</a:t>
            </a:r>
          </a:p>
          <a:p>
            <a:pPr algn="ctr"/>
            <a:r>
              <a:rPr lang="es-MX" sz="44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¿Cómo era su fidelidad?</a:t>
            </a:r>
          </a:p>
          <a:p>
            <a:pPr algn="ctr"/>
            <a:r>
              <a:rPr lang="es-MX" sz="44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¿Aceptaban la evaluación de Dios?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46386" y="346839"/>
            <a:ext cx="1154561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Aceptar que Dios</a:t>
            </a:r>
          </a:p>
          <a:p>
            <a:pPr algn="ctr"/>
            <a:r>
              <a:rPr lang="es-MX" sz="80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nos evalúa </a:t>
            </a:r>
          </a:p>
          <a:p>
            <a:pPr algn="ctr"/>
            <a:r>
              <a:rPr lang="es-MX" sz="80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colectivamente </a:t>
            </a:r>
          </a:p>
          <a:p>
            <a:pPr algn="ctr"/>
            <a:r>
              <a:rPr lang="es-MX" sz="80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Es temor a Dios</a:t>
            </a:r>
          </a:p>
          <a:p>
            <a:pPr algn="ctr"/>
            <a:r>
              <a:rPr lang="es-MX" sz="80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Es sabiduría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46386" y="693680"/>
            <a:ext cx="1154561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Administrar es más que cumplir con la ética </a:t>
            </a:r>
          </a:p>
          <a:p>
            <a:pPr algn="ctr"/>
            <a:r>
              <a:rPr lang="es-MX" sz="80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y la legalidad,</a:t>
            </a:r>
          </a:p>
          <a:p>
            <a:pPr algn="ctr"/>
            <a:r>
              <a:rPr lang="es-MX" sz="8000" b="1" u="sng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ES AGRADAR A DIOS.</a:t>
            </a:r>
            <a:endParaRPr lang="es-MX" sz="8000" b="1" u="sng" dirty="0" smtClean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09448" y="445714"/>
            <a:ext cx="1116198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8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lgerian" pitchFamily="82" charset="0"/>
                <a:cs typeface="Calibri" pitchFamily="34" charset="0"/>
              </a:rPr>
              <a:t>Predicación </a:t>
            </a:r>
            <a:r>
              <a:rPr lang="es-MX" sz="8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hiller" pitchFamily="82" charset="0"/>
                <a:cs typeface="Calibri" pitchFamily="34" charset="0"/>
              </a:rPr>
              <a:t>Alabanza </a:t>
            </a:r>
            <a:r>
              <a:rPr lang="es-MX" sz="8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Bahnschrift" pitchFamily="34" charset="0"/>
                <a:cs typeface="Calibri" pitchFamily="34" charset="0"/>
              </a:rPr>
              <a:t>Educación </a:t>
            </a:r>
            <a:r>
              <a:rPr lang="es-MX" sz="8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uhaus 93" pitchFamily="82" charset="0"/>
                <a:cs typeface="Calibri" pitchFamily="34" charset="0"/>
              </a:rPr>
              <a:t>Consejería </a:t>
            </a:r>
            <a:r>
              <a:rPr lang="es-MX" sz="88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Baskerville Old Face" pitchFamily="18" charset="0"/>
                <a:cs typeface="Calibri" pitchFamily="34" charset="0"/>
              </a:rPr>
              <a:t>Evangelismo </a:t>
            </a:r>
            <a:r>
              <a:rPr lang="es-MX" sz="88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roadway" pitchFamily="82" charset="0"/>
                <a:cs typeface="Calibri" pitchFamily="34" charset="0"/>
              </a:rPr>
              <a:t>Ayuda </a:t>
            </a:r>
            <a:r>
              <a:rPr lang="es-MX" sz="88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Oración </a:t>
            </a:r>
            <a:r>
              <a:rPr lang="es-MX" sz="8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Old English Text MT" pitchFamily="66" charset="0"/>
                <a:cs typeface="Calibri" pitchFamily="34" charset="0"/>
              </a:rPr>
              <a:t>Visitación</a:t>
            </a:r>
            <a:endParaRPr lang="es-MX" sz="8800" dirty="0" smtClean="0">
              <a:solidFill>
                <a:schemeClr val="accent2">
                  <a:lumMod val="40000"/>
                  <a:lumOff val="60000"/>
                </a:schemeClr>
              </a:solidFill>
              <a:latin typeface="Brush Script MT" pitchFamily="66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4455" y="630637"/>
            <a:ext cx="8435866" cy="3957130"/>
          </a:xfrm>
          <a:solidFill>
            <a:schemeClr val="bg2">
              <a:lumMod val="25000"/>
            </a:schemeClr>
          </a:solidFill>
          <a:ln>
            <a:noFill/>
          </a:ln>
        </p:spPr>
        <p:txBody>
          <a:bodyPr anchor="t">
            <a:no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Tarea</a:t>
            </a: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  No. 32</a:t>
            </a: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75217" y="2517236"/>
            <a:ext cx="7409819" cy="112658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marL="514350" lvl="0" indent="-514350">
              <a:spcBef>
                <a:spcPct val="0"/>
              </a:spcBef>
            </a:pPr>
            <a:r>
              <a:rPr lang="es-MX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1. Conforme a las Escrituras, describir 5 ó más aspectos que Dios evalúa de mi fidelidad colectiva.</a:t>
            </a:r>
          </a:p>
          <a:p>
            <a:pPr lvl="0">
              <a:spcBef>
                <a:spcPct val="0"/>
              </a:spcBef>
            </a:pPr>
            <a:endParaRPr lang="es-MX" sz="32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endParaRPr lang="es-MX" sz="40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>U. 11 Evaluación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b="1" dirty="0" smtClean="0">
                <a:solidFill>
                  <a:schemeClr val="bg1"/>
                </a:solidFill>
                <a:effectLst/>
              </a:rPr>
              <a:t>L. 2 Fidelidad Colectiva</a:t>
            </a: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945931" y="1565068"/>
            <a:ext cx="109727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Dios, </a:t>
            </a:r>
          </a:p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es Padre y Juez.</a:t>
            </a:r>
            <a:endParaRPr lang="es-MX" sz="8800" dirty="0" smtClean="0">
              <a:solidFill>
                <a:schemeClr val="bg1">
                  <a:lumMod val="95000"/>
                </a:schemeClr>
              </a:solidFill>
              <a:latin typeface="Brush Script MT" pitchFamily="66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945931" y="1565068"/>
            <a:ext cx="109727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Dios juzga y evalúa mis obras.</a:t>
            </a:r>
            <a:endParaRPr lang="es-MX" sz="8800" dirty="0" smtClean="0">
              <a:solidFill>
                <a:schemeClr val="bg1">
                  <a:lumMod val="95000"/>
                </a:schemeClr>
              </a:solidFill>
              <a:latin typeface="Brush Script MT" pitchFamily="66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945931" y="918681"/>
            <a:ext cx="109727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Individualmente</a:t>
            </a:r>
          </a:p>
          <a:p>
            <a:pPr algn="ctr"/>
            <a:r>
              <a:rPr lang="es-MX" sz="96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Colaboramos</a:t>
            </a:r>
          </a:p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Colectivamente</a:t>
            </a:r>
            <a:endParaRPr lang="es-MX" sz="8800" dirty="0" smtClean="0">
              <a:solidFill>
                <a:schemeClr val="bg1">
                  <a:lumMod val="95000"/>
                </a:schemeClr>
              </a:solidFill>
              <a:latin typeface="Brush Script MT" pitchFamily="66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231931" y="1643895"/>
            <a:ext cx="670034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i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Lavamos las manos</a:t>
            </a:r>
            <a:endParaRPr lang="es-MX" sz="8800" i="1" dirty="0" smtClean="0">
              <a:solidFill>
                <a:schemeClr val="bg1">
                  <a:lumMod val="95000"/>
                </a:schemeClr>
              </a:solidFill>
              <a:latin typeface="Brush Script MT" pitchFamily="66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94138" y="193467"/>
            <a:ext cx="1116198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9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lgerian" pitchFamily="82" charset="0"/>
                <a:cs typeface="Calibri" pitchFamily="34" charset="0"/>
              </a:rPr>
              <a:t>Doctor </a:t>
            </a:r>
            <a:r>
              <a:rPr lang="es-MX" sz="9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hiller" pitchFamily="82" charset="0"/>
                <a:cs typeface="Calibri" pitchFamily="34" charset="0"/>
              </a:rPr>
              <a:t>Piloto </a:t>
            </a:r>
            <a:r>
              <a:rPr lang="es-MX" sz="96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Bahnschrift" pitchFamily="34" charset="0"/>
                <a:cs typeface="Calibri" pitchFamily="34" charset="0"/>
              </a:rPr>
              <a:t>Cocinero </a:t>
            </a:r>
            <a:r>
              <a:rPr lang="es-MX" sz="96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uhaus 93" pitchFamily="82" charset="0"/>
                <a:cs typeface="Calibri" pitchFamily="34" charset="0"/>
              </a:rPr>
              <a:t>Ingeniero </a:t>
            </a:r>
            <a:r>
              <a:rPr lang="es-MX" sz="96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Baskerville Old Face" pitchFamily="18" charset="0"/>
                <a:cs typeface="Calibri" pitchFamily="34" charset="0"/>
              </a:rPr>
              <a:t>Maestro </a:t>
            </a:r>
            <a:r>
              <a:rPr lang="es-MX" sz="96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roadway" pitchFamily="82" charset="0"/>
                <a:cs typeface="Calibri" pitchFamily="34" charset="0"/>
              </a:rPr>
              <a:t>Químico </a:t>
            </a:r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Contador </a:t>
            </a:r>
            <a:r>
              <a:rPr lang="es-MX" sz="96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Old English Text MT" pitchFamily="66" charset="0"/>
                <a:cs typeface="Calibri" pitchFamily="34" charset="0"/>
              </a:rPr>
              <a:t>Campesino</a:t>
            </a:r>
            <a:endParaRPr lang="es-MX" sz="9600" dirty="0" smtClean="0">
              <a:solidFill>
                <a:schemeClr val="accent2">
                  <a:lumMod val="40000"/>
                  <a:lumOff val="60000"/>
                </a:schemeClr>
              </a:solidFill>
              <a:latin typeface="Brush Script MT" pitchFamily="66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977462" y="398419"/>
            <a:ext cx="1040524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Seriedad</a:t>
            </a:r>
          </a:p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Responsabilidad</a:t>
            </a:r>
          </a:p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Compromiso</a:t>
            </a:r>
          </a:p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Fidelidad</a:t>
            </a:r>
            <a:endParaRPr lang="es-MX" sz="8800" dirty="0" smtClean="0">
              <a:solidFill>
                <a:schemeClr val="bg1">
                  <a:lumMod val="95000"/>
                </a:schemeClr>
              </a:solidFill>
              <a:latin typeface="Brush Script MT" pitchFamily="66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20717" y="1833081"/>
            <a:ext cx="119712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¿Con quién me asocio? </a:t>
            </a:r>
          </a:p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¿Con quién colaboro? </a:t>
            </a:r>
            <a:endParaRPr lang="es-MX" sz="8800" dirty="0" smtClean="0">
              <a:solidFill>
                <a:schemeClr val="bg1">
                  <a:lumMod val="95000"/>
                </a:schemeClr>
              </a:solidFill>
              <a:latin typeface="Brush Script MT" pitchFamily="66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igig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5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Whirligig design template" id="{C20C433A-93F8-478B-AC4D-DD4E52A28B92}" vid="{C901235C-D99E-4DA4-B3B6-5E8DC515C8A8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Whirligig design slides</Template>
  <TotalTime>0</TotalTime>
  <Words>470</Words>
  <Application>Microsoft Office PowerPoint</Application>
  <PresentationFormat>Personalizado</PresentationFormat>
  <Paragraphs>127</Paragraphs>
  <Slides>19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Whirligig design template</vt:lpstr>
      <vt:lpstr>32</vt:lpstr>
      <vt:lpstr>U. 11 Evaluación L. 2 Fidelidad Colectiva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  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   Tarea  No.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2017-09-28T15:38:10Z</dcterms:created>
  <dcterms:modified xsi:type="dcterms:W3CDTF">2018-02-20T20:57:12Z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