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69" r:id="rId6"/>
    <p:sldId id="270" r:id="rId7"/>
    <p:sldId id="267" r:id="rId8"/>
    <p:sldId id="262" r:id="rId9"/>
    <p:sldId id="259" r:id="rId10"/>
    <p:sldId id="263" r:id="rId11"/>
    <p:sldId id="260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093" autoAdjust="0"/>
  </p:normalViewPr>
  <p:slideViewPr>
    <p:cSldViewPr snapToGrid="0">
      <p:cViewPr varScale="1">
        <p:scale>
          <a:sx n="47" d="100"/>
          <a:sy n="47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0994-40F5-458C-84FC-B52A154E524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DAC9A-4779-4F1B-8117-B3ACFECD19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46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християнстві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терміном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"канон'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визначають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збірку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призначила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правилом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віри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богослужбовою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практикою. 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канон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католиків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православних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апокрифи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корпусі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володіють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второканонічним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статусом: Молитва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Манасії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1-2 книги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Ездри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Товита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Юдити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мудрості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Соломона,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мудрості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Сираха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пророка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Варуха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лист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Єремії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Сусана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Вил і Дракон, 1-3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Макавеїв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AC9A-4779-4F1B-8117-B3ACFECD19A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125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 книг; початок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творива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початок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Ізраїля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Історичні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книги.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історичних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 –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завоювання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царство,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розділення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падіння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Єрусалиму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Поезія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1/3 СЗ;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піднімають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теми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щодо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існування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зла,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страждання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мудрості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Бога. </a:t>
            </a:r>
          </a:p>
          <a:p>
            <a:pPr rtl="0" fontAlgn="base"/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Пророки: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1/СЗ; </a:t>
            </a:r>
            <a:r>
              <a:rPr lang="ru-RU" sz="1200" b="1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Великі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(5) і </a:t>
            </a:r>
            <a:r>
              <a:rPr lang="ru-RU" sz="1200" b="1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(12)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AC9A-4779-4F1B-8117-B3ACFECD19A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2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Християни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однодушні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тому,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формування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біблійного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канону проходив </a:t>
            </a:r>
            <a:r>
              <a:rPr lang="ru-R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керівництвом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Святого Духа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AC9A-4779-4F1B-8117-B3ACFECD19A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530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Мойсей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першим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євреєм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записав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священної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(Вих.24:4,7), 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потім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Ісус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Навин (24:26).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“І написав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Мойсей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Господні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слова” (Вих.24:4)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історія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діянь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історія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патріархів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Законодавчі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тексти</a:t>
            </a:r>
            <a:endParaRPr lang="ru-RU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“І написав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Ісус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слова в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книзі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Божого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Закону, і взяв великого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каменя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 й поставив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там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дубом,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Господній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святині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(І.Нав.24:26) -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історія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діянь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завоювання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поселення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Землі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Обітованій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AC9A-4779-4F1B-8117-B3ACFECD19A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48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621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рік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Р.Х, за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правління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царя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Йосії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віднайдено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книги Закону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2Цар.23:3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став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цар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підвищенні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склав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заповіта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Господнім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лицем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ходити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Господом та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додержувати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заповіді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свідчення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постанови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всім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серцем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всією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душею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виконати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слова того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заповіту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написані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тій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книзі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І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ввесь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народ пристав до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заповіту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Книги Закону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колосальний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вплив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Царя і народ.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Памятаєте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написано в НЗ: 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Віра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слухання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слухання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Слова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Божого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(Рим.10:17)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“Слово Боже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живе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діяльне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...” (Євр.4:12).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народ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слухав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корився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книзі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Закону,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бувши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переконаним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 говорить через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є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сутністю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канонічності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(Уильям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Сенфорд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Ла Сор. Обзор Ветхого завета.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Богомыслие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с.25).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AC9A-4779-4F1B-8117-B3ACFECD19A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713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Першим систематизатором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священних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вважають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Ездру.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жив у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Різдва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Ездр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10:7,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Неем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8:8).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Сучасні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дослідження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вказали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uk-U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канонізація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Тори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відбулася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часів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Мойсея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пророків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5-6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Різдва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тобто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Ездри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de-DE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книзі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Маккавеї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датується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другим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Різдва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згадується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«записи і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пам’ятні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книги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Неємії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зібрав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бібліотеку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уклав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розповіді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царів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про Давида» (2 </a:t>
            </a:r>
            <a:r>
              <a:rPr lang="ru-RU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Макк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2:13).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книзі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премудрості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Сіраха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записаній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2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Різдва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наводяться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цитати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Пророчих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книг.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Знаменитий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текст Псевдо-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Арістея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(перше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Різдва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посилається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книгу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елемент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Священного Письма.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Йосип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Флавій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згадує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список з 22-х книг.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AC9A-4779-4F1B-8117-B3ACFECD19A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48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Самий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древній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список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канонічних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 Старого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дійшов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наших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датується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170 роком до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Різдва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ru-RU" b="0" dirty="0" smtClean="0">
              <a:effectLst/>
            </a:endParaRP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записав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Мелітон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Сардійський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звершив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подорож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Палестину,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дізнатися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число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єврейських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порядок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вони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розміщені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Цікаво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список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єврейських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 і порядок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розміщення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записав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Мелітон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Сардійський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співпадає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сучасними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виданнями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fontAlgn="base">
              <a:buFont typeface="Arial" panose="020B0604020202020204" pitchFamily="34" charset="0"/>
              <a:buNone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AC9A-4779-4F1B-8117-B3ACFECD19A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01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ТАНАХ.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єврейського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канону,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називають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Танах.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акронім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складається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перших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літер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трьох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розділів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Тора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настанови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Невіїм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(пророки),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Кетувім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писання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відображає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структуру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зібрань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юдейських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писань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склалися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дохристиянську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епоху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AC9A-4779-4F1B-8117-B3ACFECD19A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6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вплив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римській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144 року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відбувся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розрив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церквою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створив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власну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церкву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яка мала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багато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послідовників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яка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існувала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</a:t>
            </a:r>
            <a:r>
              <a:rPr lang="ru-RU" sz="1200" b="1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шостого</a:t>
            </a:r>
            <a:r>
              <a:rPr lang="ru-RU" sz="1200" b="1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Християнський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гностик: як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існувати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зло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гріх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існуванням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досконалого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Бога?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вважав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творіння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справою злого божества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Деміурга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говорить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Заповіт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Канон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Маркіона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увійшли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листів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Павла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1-2Кор, Рим, 1-2Сол,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Кол, Фил,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Євангеліє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Луки 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AC9A-4779-4F1B-8117-B3ACFECD19A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4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Існують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декілька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специфічних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особливостей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християнським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розумінням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старозавітного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канону:</a:t>
            </a:r>
          </a:p>
          <a:p>
            <a:pPr rtl="0" fontAlgn="base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III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н. е.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єврейська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громада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Александрії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ширший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спиок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Септуагінта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грецький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переклад) </a:t>
            </a:r>
          </a:p>
          <a:p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XVI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столітті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діячі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Реформації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вирішили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повернутися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вузького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суворого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єврейського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канону, але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залишили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грецького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списку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спосіб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поділу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протестантська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Біблія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являє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собою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суміш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книги з канону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іудаїзму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розташовані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послідовності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стародавньої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грецькомовної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традиції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dirty="0" smtClean="0"/>
              <a:t>Апокрифи</a:t>
            </a:r>
            <a:r>
              <a:rPr lang="uk-UA" baseline="0" dirty="0" smtClean="0"/>
              <a:t> зі статусом </a:t>
            </a:r>
            <a:r>
              <a:rPr lang="uk-UA" baseline="0" dirty="0" err="1" smtClean="0"/>
              <a:t>второканонічні</a:t>
            </a:r>
            <a:r>
              <a:rPr lang="uk-UA" baseline="0" dirty="0" smtClean="0"/>
              <a:t> – поважаємо і читаємо, але не вважаємо канонічними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DAC9A-4779-4F1B-8117-B3ACFECD19A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52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06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511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817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2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54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817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72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13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229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001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7D93-3592-4237-9E93-D50472A54916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D7C09-7A75-4C39-A4DA-F176F0549F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85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dirty="0">
                <a:solidFill>
                  <a:schemeClr val="bg1"/>
                </a:solidFill>
              </a:rPr>
              <a:t>КАНОН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dirty="0" smtClean="0">
                <a:solidFill>
                  <a:schemeClr val="bg1"/>
                </a:solidFill>
              </a:rPr>
              <a:t>Лекція 1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Таке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поділення</a:t>
            </a:r>
            <a:r>
              <a:rPr lang="ru-RU" dirty="0">
                <a:solidFill>
                  <a:schemeClr val="bg1"/>
                </a:solidFill>
              </a:rPr>
              <a:t> Старого </a:t>
            </a:r>
            <a:r>
              <a:rPr lang="ru-RU" dirty="0" err="1">
                <a:solidFill>
                  <a:schemeClr val="bg1"/>
                </a:solidFill>
              </a:rPr>
              <a:t>Заповіту</a:t>
            </a:r>
            <a:r>
              <a:rPr lang="ru-RU" dirty="0">
                <a:solidFill>
                  <a:schemeClr val="bg1"/>
                </a:solidFill>
              </a:rPr>
              <a:t> на три </a:t>
            </a:r>
            <a:r>
              <a:rPr lang="ru-RU" dirty="0" err="1">
                <a:solidFill>
                  <a:schemeClr val="bg1"/>
                </a:solidFill>
              </a:rPr>
              <a:t>частини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знаходить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підтвердження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наступних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текстах: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i="1" dirty="0" smtClean="0">
                <a:solidFill>
                  <a:srgbClr val="FFFF00"/>
                </a:solidFill>
              </a:rPr>
              <a:t>Не </a:t>
            </a:r>
            <a:r>
              <a:rPr lang="ru-RU" i="1" dirty="0">
                <a:solidFill>
                  <a:srgbClr val="FFFF00"/>
                </a:solidFill>
              </a:rPr>
              <a:t>подумайте, </a:t>
            </a:r>
            <a:r>
              <a:rPr lang="ru-RU" i="1" dirty="0" err="1">
                <a:solidFill>
                  <a:srgbClr val="FFFF00"/>
                </a:solidFill>
              </a:rPr>
              <a:t>ніби</a:t>
            </a:r>
            <a:r>
              <a:rPr lang="ru-RU" i="1" dirty="0">
                <a:solidFill>
                  <a:srgbClr val="FFFF00"/>
                </a:solidFill>
              </a:rPr>
              <a:t> Я </a:t>
            </a:r>
            <a:r>
              <a:rPr lang="ru-RU" i="1" dirty="0" err="1">
                <a:solidFill>
                  <a:srgbClr val="FFFF00"/>
                </a:solidFill>
              </a:rPr>
              <a:t>руйнувати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Закон </a:t>
            </a:r>
            <a:r>
              <a:rPr lang="ru-RU" i="1" dirty="0" err="1">
                <a:solidFill>
                  <a:schemeClr val="bg1"/>
                </a:solidFill>
              </a:rPr>
              <a:t>чи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Пророків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прийшов</a:t>
            </a:r>
            <a:r>
              <a:rPr lang="ru-RU" i="1" dirty="0">
                <a:solidFill>
                  <a:srgbClr val="FFFF00"/>
                </a:solidFill>
              </a:rPr>
              <a:t>, Я не </a:t>
            </a:r>
            <a:r>
              <a:rPr lang="ru-RU" i="1" dirty="0" err="1">
                <a:solidFill>
                  <a:srgbClr val="FFFF00"/>
                </a:solidFill>
              </a:rPr>
              <a:t>руйнувати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прийшов</a:t>
            </a:r>
            <a:r>
              <a:rPr lang="ru-RU" i="1" dirty="0">
                <a:solidFill>
                  <a:srgbClr val="FFFF00"/>
                </a:solidFill>
              </a:rPr>
              <a:t>, але </a:t>
            </a:r>
            <a:r>
              <a:rPr lang="ru-RU" i="1" dirty="0" err="1" smtClean="0">
                <a:solidFill>
                  <a:srgbClr val="FFFF00"/>
                </a:solidFill>
              </a:rPr>
              <a:t>виконати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(Мт.5:17)</a:t>
            </a:r>
            <a:endParaRPr lang="ru-RU" i="1" dirty="0">
              <a:solidFill>
                <a:srgbClr val="FFFF00"/>
              </a:solidFill>
            </a:endParaRPr>
          </a:p>
          <a:p>
            <a:endParaRPr lang="ru-RU" i="1" dirty="0" smtClean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І </a:t>
            </a:r>
            <a:r>
              <a:rPr lang="ru-RU" i="1" dirty="0" err="1">
                <a:solidFill>
                  <a:srgbClr val="FFFF00"/>
                </a:solidFill>
              </a:rPr>
              <a:t>промовив</a:t>
            </a:r>
            <a:r>
              <a:rPr lang="ru-RU" i="1" dirty="0">
                <a:solidFill>
                  <a:srgbClr val="FFFF00"/>
                </a:solidFill>
              </a:rPr>
              <a:t> до них: </a:t>
            </a:r>
            <a:r>
              <a:rPr lang="ru-RU" i="1" dirty="0" err="1">
                <a:solidFill>
                  <a:srgbClr val="FFFF00"/>
                </a:solidFill>
              </a:rPr>
              <a:t>Це</a:t>
            </a:r>
            <a:r>
              <a:rPr lang="ru-RU" i="1" dirty="0">
                <a:solidFill>
                  <a:srgbClr val="FFFF00"/>
                </a:solidFill>
              </a:rPr>
              <a:t> слова, </a:t>
            </a:r>
            <a:r>
              <a:rPr lang="ru-RU" i="1" dirty="0" err="1">
                <a:solidFill>
                  <a:srgbClr val="FFFF00"/>
                </a:solidFill>
              </a:rPr>
              <a:t>що</a:t>
            </a:r>
            <a:r>
              <a:rPr lang="ru-RU" i="1" dirty="0">
                <a:solidFill>
                  <a:srgbClr val="FFFF00"/>
                </a:solidFill>
              </a:rPr>
              <a:t> казав Я до вас, коли </a:t>
            </a:r>
            <a:r>
              <a:rPr lang="ru-RU" i="1" dirty="0" err="1">
                <a:solidFill>
                  <a:srgbClr val="FFFF00"/>
                </a:solidFill>
              </a:rPr>
              <a:t>був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іще</a:t>
            </a:r>
            <a:r>
              <a:rPr lang="ru-RU" i="1" dirty="0">
                <a:solidFill>
                  <a:srgbClr val="FFFF00"/>
                </a:solidFill>
              </a:rPr>
              <a:t> з вами: </a:t>
            </a:r>
            <a:r>
              <a:rPr lang="ru-RU" i="1" dirty="0" err="1">
                <a:solidFill>
                  <a:srgbClr val="FFFF00"/>
                </a:solidFill>
              </a:rPr>
              <a:t>Потрібно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щоб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виконалось</a:t>
            </a:r>
            <a:r>
              <a:rPr lang="ru-RU" i="1" dirty="0">
                <a:solidFill>
                  <a:srgbClr val="FFFF00"/>
                </a:solidFill>
              </a:rPr>
              <a:t> усе, </a:t>
            </a:r>
            <a:r>
              <a:rPr lang="ru-RU" i="1" dirty="0" err="1">
                <a:solidFill>
                  <a:srgbClr val="FFFF00"/>
                </a:solidFill>
              </a:rPr>
              <a:t>що</a:t>
            </a:r>
            <a:r>
              <a:rPr lang="ru-RU" i="1" dirty="0">
                <a:solidFill>
                  <a:srgbClr val="FFFF00"/>
                </a:solidFill>
              </a:rPr>
              <a:t> про Мене в </a:t>
            </a:r>
            <a:r>
              <a:rPr lang="ru-RU" i="1" dirty="0" err="1">
                <a:solidFill>
                  <a:schemeClr val="bg1"/>
                </a:solidFill>
              </a:rPr>
              <a:t>Законі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Мойсеєвім</a:t>
            </a:r>
            <a:r>
              <a:rPr lang="ru-RU" i="1" dirty="0">
                <a:solidFill>
                  <a:srgbClr val="FFFF00"/>
                </a:solidFill>
              </a:rPr>
              <a:t>, та в </a:t>
            </a:r>
            <a:r>
              <a:rPr lang="ru-RU" i="1" dirty="0" err="1">
                <a:solidFill>
                  <a:schemeClr val="bg1"/>
                </a:solidFill>
              </a:rPr>
              <a:t>Пророків</a:t>
            </a:r>
            <a:r>
              <a:rPr lang="ru-RU" i="1" dirty="0">
                <a:solidFill>
                  <a:srgbClr val="FFFF00"/>
                </a:solidFill>
              </a:rPr>
              <a:t>, і в </a:t>
            </a:r>
            <a:r>
              <a:rPr lang="ru-RU" i="1" dirty="0">
                <a:solidFill>
                  <a:schemeClr val="bg1"/>
                </a:solidFill>
              </a:rPr>
              <a:t>Псалмах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написане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(Лк.24:44)</a:t>
            </a:r>
            <a:endParaRPr lang="ru-RU" i="1" dirty="0">
              <a:solidFill>
                <a:srgbClr val="FFFF0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1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Християні і єврейський канон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Без Священного Писання немає християнства!</a:t>
            </a:r>
          </a:p>
          <a:p>
            <a:pPr fontAlgn="base"/>
            <a:r>
              <a:rPr lang="uk-UA" dirty="0" smtClean="0">
                <a:solidFill>
                  <a:schemeClr val="bg1"/>
                </a:solidFill>
              </a:rPr>
              <a:t>Нові книги не відмінили існування старих. 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Головним противником використання книг Старого Заповіту в церкві другого століття, був </a:t>
            </a:r>
            <a:r>
              <a:rPr lang="uk-UA" b="1" dirty="0" err="1" smtClean="0">
                <a:solidFill>
                  <a:schemeClr val="bg1"/>
                </a:solidFill>
              </a:rPr>
              <a:t>Маркіон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Своїми діями своєю діяльністю </a:t>
            </a:r>
            <a:r>
              <a:rPr lang="uk-UA" dirty="0" err="1" smtClean="0">
                <a:solidFill>
                  <a:schemeClr val="bg1"/>
                </a:solidFill>
              </a:rPr>
              <a:t>Маркіон</a:t>
            </a:r>
            <a:r>
              <a:rPr lang="uk-UA" dirty="0" smtClean="0">
                <a:solidFill>
                  <a:schemeClr val="bg1"/>
                </a:solidFill>
              </a:rPr>
              <a:t> прискорив процес формування новозавітного канону.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Особливості, що вплинули на сприйняття християн канону СЗ</a:t>
            </a: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err="1" smtClean="0">
                <a:solidFill>
                  <a:schemeClr val="bg1"/>
                </a:solidFill>
              </a:rPr>
              <a:t>Септуагінта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Реформація</a:t>
            </a: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Протестантська Біблія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Які особливості “християнської” класифікації канону СЗ?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Закон </a:t>
            </a:r>
            <a:r>
              <a:rPr lang="uk-UA" dirty="0" smtClean="0">
                <a:solidFill>
                  <a:schemeClr val="bg1"/>
                </a:solidFill>
              </a:rPr>
              <a:t>(5 книг): </a:t>
            </a:r>
            <a:r>
              <a:rPr lang="ru-RU" dirty="0" err="1">
                <a:solidFill>
                  <a:schemeClr val="bg1"/>
                </a:solidFill>
              </a:rPr>
              <a:t>Буття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Вихід</a:t>
            </a:r>
            <a:r>
              <a:rPr lang="ru-RU" dirty="0">
                <a:solidFill>
                  <a:schemeClr val="bg1"/>
                </a:solidFill>
              </a:rPr>
              <a:t>, Левит, Числа, </a:t>
            </a:r>
            <a:r>
              <a:rPr lang="ru-RU" dirty="0" err="1">
                <a:solidFill>
                  <a:schemeClr val="bg1"/>
                </a:solidFill>
              </a:rPr>
              <a:t>П.Закону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Історичні книги </a:t>
            </a:r>
            <a:r>
              <a:rPr lang="uk-UA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12 </a:t>
            </a:r>
            <a:r>
              <a:rPr lang="ru-RU" dirty="0" err="1">
                <a:solidFill>
                  <a:schemeClr val="bg1"/>
                </a:solidFill>
              </a:rPr>
              <a:t>історичних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книг): </a:t>
            </a:r>
            <a:r>
              <a:rPr lang="ru-RU" dirty="0" err="1" smtClean="0">
                <a:solidFill>
                  <a:schemeClr val="bg1"/>
                </a:solidFill>
              </a:rPr>
              <a:t>І.Навин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Судді</a:t>
            </a:r>
            <a:r>
              <a:rPr lang="ru-RU" dirty="0">
                <a:solidFill>
                  <a:schemeClr val="bg1"/>
                </a:solidFill>
              </a:rPr>
              <a:t>, Рут, 1 і 2 </a:t>
            </a:r>
            <a:r>
              <a:rPr lang="ru-RU" dirty="0" err="1">
                <a:solidFill>
                  <a:schemeClr val="bg1"/>
                </a:solidFill>
              </a:rPr>
              <a:t>Самуїла</a:t>
            </a:r>
            <a:r>
              <a:rPr lang="ru-RU" dirty="0">
                <a:solidFill>
                  <a:schemeClr val="bg1"/>
                </a:solidFill>
              </a:rPr>
              <a:t>, 1 і 2 </a:t>
            </a:r>
            <a:r>
              <a:rPr lang="ru-RU" dirty="0" err="1">
                <a:solidFill>
                  <a:schemeClr val="bg1"/>
                </a:solidFill>
              </a:rPr>
              <a:t>Царів</a:t>
            </a:r>
            <a:r>
              <a:rPr lang="ru-RU" dirty="0">
                <a:solidFill>
                  <a:schemeClr val="bg1"/>
                </a:solidFill>
              </a:rPr>
              <a:t>, 1 і 2 </a:t>
            </a:r>
            <a:r>
              <a:rPr lang="ru-RU" dirty="0" err="1">
                <a:solidFill>
                  <a:schemeClr val="bg1"/>
                </a:solidFill>
              </a:rPr>
              <a:t>Хронік</a:t>
            </a:r>
            <a:r>
              <a:rPr lang="ru-RU" dirty="0">
                <a:solidFill>
                  <a:schemeClr val="bg1"/>
                </a:solidFill>
              </a:rPr>
              <a:t>, Ездра, </a:t>
            </a:r>
            <a:r>
              <a:rPr lang="ru-RU" dirty="0" err="1">
                <a:solidFill>
                  <a:schemeClr val="bg1"/>
                </a:solidFill>
              </a:rPr>
              <a:t>Неємія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Естер</a:t>
            </a:r>
            <a:r>
              <a:rPr lang="ru-RU" dirty="0">
                <a:solidFill>
                  <a:schemeClr val="bg1"/>
                </a:solidFill>
              </a:rPr>
              <a:t>)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Поезія </a:t>
            </a:r>
            <a:r>
              <a:rPr lang="uk-UA" dirty="0" smtClean="0">
                <a:solidFill>
                  <a:schemeClr val="bg1"/>
                </a:solidFill>
              </a:rPr>
              <a:t>(5 книг):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Псалми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Притчі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Еклезіаста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Пісня</a:t>
            </a:r>
            <a:r>
              <a:rPr lang="ru-RU" dirty="0">
                <a:solidFill>
                  <a:schemeClr val="bg1"/>
                </a:solidFill>
              </a:rPr>
              <a:t> над </a:t>
            </a:r>
            <a:r>
              <a:rPr lang="ru-RU" dirty="0" err="1" smtClean="0">
                <a:solidFill>
                  <a:schemeClr val="bg1"/>
                </a:solidFill>
              </a:rPr>
              <a:t>Піснями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Пророки </a:t>
            </a:r>
            <a:r>
              <a:rPr lang="uk-UA" dirty="0" smtClean="0">
                <a:solidFill>
                  <a:schemeClr val="bg1"/>
                </a:solidFill>
              </a:rPr>
              <a:t>(17 книг): </a:t>
            </a:r>
            <a:r>
              <a:rPr lang="ru-RU" dirty="0" err="1">
                <a:solidFill>
                  <a:schemeClr val="bg1"/>
                </a:solidFill>
              </a:rPr>
              <a:t>Ісайя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Єремії</a:t>
            </a:r>
            <a:r>
              <a:rPr lang="ru-RU" dirty="0">
                <a:solidFill>
                  <a:schemeClr val="bg1"/>
                </a:solidFill>
              </a:rPr>
              <a:t>, Плач, </a:t>
            </a:r>
            <a:r>
              <a:rPr lang="ru-RU" dirty="0" err="1">
                <a:solidFill>
                  <a:schemeClr val="bg1"/>
                </a:solidFill>
              </a:rPr>
              <a:t>Єзекіїль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Даниїл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Амос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Овдій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Йона</a:t>
            </a:r>
            <a:r>
              <a:rPr lang="ru-RU" dirty="0">
                <a:solidFill>
                  <a:schemeClr val="bg1"/>
                </a:solidFill>
              </a:rPr>
              <a:t>, Михей, Наум, Аввакум, </a:t>
            </a:r>
            <a:r>
              <a:rPr lang="ru-RU" dirty="0" err="1">
                <a:solidFill>
                  <a:schemeClr val="bg1"/>
                </a:solidFill>
              </a:rPr>
              <a:t>Софонія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Огія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Захарія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Малахія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60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457200" indent="-457200" fontAlgn="base">
              <a:buFont typeface="+mj-lt"/>
              <a:buAutoNum type="arabicPeriod"/>
            </a:pPr>
            <a:endParaRPr lang="uk-UA" dirty="0" smtClean="0">
              <a:solidFill>
                <a:schemeClr val="bg1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Що </a:t>
            </a:r>
            <a:r>
              <a:rPr lang="uk-UA" dirty="0">
                <a:solidFill>
                  <a:schemeClr val="bg1"/>
                </a:solidFill>
              </a:rPr>
              <a:t>таке канон?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Як відбувався процес формування канону?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З яких основних частин складається єврейський канон?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Як християни сприймають єврейський канон СЗ?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Які особливості “християнської” класифікації канону СЗ?</a:t>
            </a: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Що таке канон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Слово "канон" взяте з грецької мови і означає столярну лінійку.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 біблеїстиці так позначається корпус текстів, які увійшли в Святе Письмо іудаїзму і християнства. 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Християнська церква народилася з каноном в руках. Апостольська громада не знала, що означає - не мати авторитетних Писань.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 євреїв і у християн свої канони писання. Єврейський канон складається з 39 книг, а християнський з 66 у протестантів, i 80 у католиків та православних. 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Як відбувався процес формування </a:t>
            </a:r>
            <a:r>
              <a:rPr lang="uk-UA" dirty="0" smtClean="0">
                <a:solidFill>
                  <a:schemeClr val="bg1"/>
                </a:solidFill>
              </a:rPr>
              <a:t>канону?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Причини, чому всі книги були зібрані в канон: 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багато </a:t>
            </a:r>
            <a:r>
              <a:rPr lang="uk-UA" dirty="0" smtClean="0">
                <a:solidFill>
                  <a:schemeClr val="bg1"/>
                </a:solidFill>
              </a:rPr>
              <a:t>літератури, 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визначити </a:t>
            </a:r>
            <a:r>
              <a:rPr lang="uk-UA" dirty="0" smtClean="0">
                <a:solidFill>
                  <a:schemeClr val="bg1"/>
                </a:solidFill>
              </a:rPr>
              <a:t>критерії визначення Божественного одкровення</a:t>
            </a: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Мойсей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r="12552"/>
          <a:stretch/>
        </p:blipFill>
        <p:spPr>
          <a:xfrm flipH="1">
            <a:off x="628650" y="1825625"/>
            <a:ext cx="3718560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Цар </a:t>
            </a:r>
            <a:r>
              <a:rPr lang="uk-UA" sz="3600" dirty="0" err="1" smtClean="0">
                <a:solidFill>
                  <a:schemeClr val="bg1"/>
                </a:solidFill>
              </a:rPr>
              <a:t>Йосія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8644"/>
            <a:ext cx="46577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6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524"/>
            <a:ext cx="3946409" cy="5440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68800" y="36152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Мініатюра на самому авторитетному документі </a:t>
            </a:r>
            <a:r>
              <a:rPr lang="uk-UA" sz="2800" dirty="0" err="1">
                <a:solidFill>
                  <a:schemeClr val="bg1"/>
                </a:solidFill>
              </a:rPr>
              <a:t>Вульгати</a:t>
            </a:r>
            <a:r>
              <a:rPr lang="uk-UA" sz="2800" dirty="0">
                <a:solidFill>
                  <a:schemeClr val="bg1"/>
                </a:solidFill>
              </a:rPr>
              <a:t>, де Ездра зображений в образі монаха-переписувача. </a:t>
            </a: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Підпис нагорі говорить: «Коли священні книги були втрачені у вогні війни, Ездра з готовністю відшкодував збитки».</a:t>
            </a:r>
          </a:p>
        </p:txBody>
      </p:sp>
    </p:spTree>
    <p:extLst>
      <p:ext uri="{BB962C8B-B14F-4D97-AF65-F5344CB8AC3E}">
        <p14:creationId xmlns:p14="http://schemas.microsoft.com/office/powerpoint/2010/main" val="23463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Книги, які згадуються в СЗ, але не збереглися до наших днів:</a:t>
            </a:r>
          </a:p>
          <a:p>
            <a:pPr marL="0" indent="0"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„Книга воєн Господніх“(4 М. 21:14)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"Книга Праведного" </a:t>
            </a:r>
            <a:r>
              <a:rPr lang="ru-RU" dirty="0">
                <a:solidFill>
                  <a:schemeClr val="bg1"/>
                </a:solidFill>
              </a:rPr>
              <a:t>(Нав.10:13; 2Сам.1:18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"Соломонові діла" (1Цар.11:41)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"Книга Самуїла провидця" та "Книга прозорливця Гада" (1Хр.29:29)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З яких основних частин складається єврейський </a:t>
            </a:r>
            <a:r>
              <a:rPr lang="uk-UA" dirty="0" smtClean="0">
                <a:solidFill>
                  <a:schemeClr val="bg1"/>
                </a:solidFill>
              </a:rPr>
              <a:t>канон?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27145" y="2211195"/>
            <a:ext cx="2779966" cy="4297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ПРОРОКИ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Ранні: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І.Навин</a:t>
            </a:r>
            <a:r>
              <a:rPr lang="uk-UA" dirty="0" smtClean="0">
                <a:solidFill>
                  <a:schemeClr val="bg1"/>
                </a:solidFill>
              </a:rPr>
              <a:t>, Судді, </a:t>
            </a:r>
            <a:r>
              <a:rPr lang="uk-UA" dirty="0" smtClean="0">
                <a:solidFill>
                  <a:schemeClr val="bg1"/>
                </a:solidFill>
              </a:rPr>
              <a:t>Самуїла, </a:t>
            </a:r>
            <a:r>
              <a:rPr lang="uk-UA" dirty="0" smtClean="0">
                <a:solidFill>
                  <a:schemeClr val="bg1"/>
                </a:solidFill>
              </a:rPr>
              <a:t>Царів </a:t>
            </a: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Пізні:</a:t>
            </a:r>
            <a:r>
              <a:rPr lang="uk-UA" dirty="0" smtClean="0">
                <a:solidFill>
                  <a:schemeClr val="bg1"/>
                </a:solidFill>
              </a:rPr>
              <a:t> Ісаї, Єремія, Єзекіїль, Книга 12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59685" y="2211195"/>
            <a:ext cx="3188174" cy="4297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ПИСАННЯ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Поетичні:</a:t>
            </a:r>
            <a:r>
              <a:rPr lang="uk-UA" dirty="0" smtClean="0">
                <a:solidFill>
                  <a:schemeClr val="bg1"/>
                </a:solidFill>
              </a:rPr>
              <a:t> Псалтир, </a:t>
            </a:r>
            <a:r>
              <a:rPr lang="uk-UA" dirty="0" err="1" smtClean="0">
                <a:solidFill>
                  <a:schemeClr val="bg1"/>
                </a:solidFill>
              </a:rPr>
              <a:t>Притчи</a:t>
            </a:r>
            <a:r>
              <a:rPr lang="uk-UA" dirty="0" smtClean="0">
                <a:solidFill>
                  <a:schemeClr val="bg1"/>
                </a:solidFill>
              </a:rPr>
              <a:t>, Йова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5 сувоїв:</a:t>
            </a:r>
            <a:r>
              <a:rPr lang="uk-UA" dirty="0" smtClean="0">
                <a:solidFill>
                  <a:schemeClr val="bg1"/>
                </a:solidFill>
              </a:rPr>
              <a:t> Пісні Пісень, </a:t>
            </a:r>
            <a:r>
              <a:rPr lang="uk-UA" dirty="0" err="1" smtClean="0">
                <a:solidFill>
                  <a:schemeClr val="bg1"/>
                </a:solidFill>
              </a:rPr>
              <a:t>Рут</a:t>
            </a:r>
            <a:r>
              <a:rPr lang="uk-UA" dirty="0" smtClean="0">
                <a:solidFill>
                  <a:schemeClr val="bg1"/>
                </a:solidFill>
              </a:rPr>
              <a:t>, Плач Єремії, </a:t>
            </a:r>
            <a:r>
              <a:rPr lang="uk-UA" dirty="0" err="1" smtClean="0">
                <a:solidFill>
                  <a:schemeClr val="bg1"/>
                </a:solidFill>
              </a:rPr>
              <a:t>Еклезіаста</a:t>
            </a:r>
            <a:r>
              <a:rPr lang="uk-UA" dirty="0" smtClean="0">
                <a:solidFill>
                  <a:schemeClr val="bg1"/>
                </a:solidFill>
              </a:rPr>
              <a:t>, Естер 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Історичні: </a:t>
            </a:r>
            <a:r>
              <a:rPr lang="uk-UA" dirty="0" smtClean="0">
                <a:solidFill>
                  <a:schemeClr val="bg1"/>
                </a:solidFill>
              </a:rPr>
              <a:t>Даниїл, Ездра і </a:t>
            </a:r>
            <a:r>
              <a:rPr lang="uk-UA" dirty="0" err="1" smtClean="0">
                <a:solidFill>
                  <a:schemeClr val="bg1"/>
                </a:solidFill>
              </a:rPr>
              <a:t>Неємія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smtClean="0">
                <a:solidFill>
                  <a:schemeClr val="bg1"/>
                </a:solidFill>
              </a:rPr>
              <a:t>Хроніки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99753" y="2211195"/>
            <a:ext cx="2427391" cy="4297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bg1"/>
                </a:solidFill>
              </a:rPr>
              <a:t>ЗАКОН</a:t>
            </a:r>
          </a:p>
          <a:p>
            <a:r>
              <a:rPr lang="uk-UA" dirty="0">
                <a:solidFill>
                  <a:schemeClr val="bg1"/>
                </a:solidFill>
              </a:rPr>
              <a:t>Буття</a:t>
            </a:r>
          </a:p>
          <a:p>
            <a:r>
              <a:rPr lang="uk-UA" dirty="0">
                <a:solidFill>
                  <a:schemeClr val="bg1"/>
                </a:solidFill>
              </a:rPr>
              <a:t>Вихід</a:t>
            </a:r>
          </a:p>
          <a:p>
            <a:r>
              <a:rPr lang="uk-UA" dirty="0">
                <a:solidFill>
                  <a:schemeClr val="bg1"/>
                </a:solidFill>
              </a:rPr>
              <a:t>Левіт</a:t>
            </a:r>
          </a:p>
          <a:p>
            <a:r>
              <a:rPr lang="uk-UA" dirty="0">
                <a:solidFill>
                  <a:schemeClr val="bg1"/>
                </a:solidFill>
              </a:rPr>
              <a:t>Числа</a:t>
            </a:r>
          </a:p>
          <a:p>
            <a:r>
              <a:rPr lang="uk-UA" dirty="0">
                <a:solidFill>
                  <a:schemeClr val="bg1"/>
                </a:solidFill>
              </a:rPr>
              <a:t>Повторення Закону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6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1019</Words>
  <Application>Microsoft Office PowerPoint</Application>
  <PresentationFormat>Экран (4:3)</PresentationFormat>
  <Paragraphs>145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Що таке канон?</vt:lpstr>
      <vt:lpstr>Як відбувався процес формування канону?</vt:lpstr>
      <vt:lpstr>Мойсей</vt:lpstr>
      <vt:lpstr>Цар Йосія</vt:lpstr>
      <vt:lpstr>Презентация PowerPoint</vt:lpstr>
      <vt:lpstr>Презентация PowerPoint</vt:lpstr>
      <vt:lpstr>З яких основних частин складається єврейський канон?</vt:lpstr>
      <vt:lpstr>Презентация PowerPoint</vt:lpstr>
      <vt:lpstr>Християні і єврейський канон</vt:lpstr>
      <vt:lpstr>Презентация PowerPoint</vt:lpstr>
      <vt:lpstr>Які особливості “християнської” класифікації канону СЗ?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КАНОН</dc:title>
  <dc:creator>Вася</dc:creator>
  <cp:lastModifiedBy>Вася</cp:lastModifiedBy>
  <cp:revision>29</cp:revision>
  <dcterms:created xsi:type="dcterms:W3CDTF">2020-07-31T16:32:48Z</dcterms:created>
  <dcterms:modified xsi:type="dcterms:W3CDTF">2020-08-07T15:02:02Z</dcterms:modified>
</cp:coreProperties>
</file>