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8"/>
  </p:notesMasterIdLst>
  <p:sldIdLst>
    <p:sldId id="256" r:id="rId2"/>
    <p:sldId id="274" r:id="rId3"/>
    <p:sldId id="261" r:id="rId4"/>
    <p:sldId id="262" r:id="rId5"/>
    <p:sldId id="365" r:id="rId6"/>
    <p:sldId id="315" r:id="rId7"/>
    <p:sldId id="324" r:id="rId8"/>
    <p:sldId id="328" r:id="rId9"/>
    <p:sldId id="268" r:id="rId10"/>
    <p:sldId id="270" r:id="rId11"/>
    <p:sldId id="373" r:id="rId12"/>
    <p:sldId id="375" r:id="rId13"/>
    <p:sldId id="296" r:id="rId14"/>
    <p:sldId id="322" r:id="rId15"/>
    <p:sldId id="293" r:id="rId16"/>
    <p:sldId id="363" r:id="rId17"/>
    <p:sldId id="271" r:id="rId18"/>
    <p:sldId id="333" r:id="rId19"/>
    <p:sldId id="289" r:id="rId20"/>
    <p:sldId id="283" r:id="rId21"/>
    <p:sldId id="332" r:id="rId22"/>
    <p:sldId id="334" r:id="rId23"/>
    <p:sldId id="338" r:id="rId24"/>
    <p:sldId id="285" r:id="rId25"/>
    <p:sldId id="339" r:id="rId26"/>
    <p:sldId id="284" r:id="rId27"/>
    <p:sldId id="287" r:id="rId28"/>
    <p:sldId id="379" r:id="rId29"/>
    <p:sldId id="317" r:id="rId30"/>
    <p:sldId id="318" r:id="rId31"/>
    <p:sldId id="319" r:id="rId32"/>
    <p:sldId id="290" r:id="rId33"/>
    <p:sldId id="342" r:id="rId34"/>
    <p:sldId id="301" r:id="rId35"/>
    <p:sldId id="291" r:id="rId36"/>
    <p:sldId id="299" r:id="rId37"/>
    <p:sldId id="343" r:id="rId38"/>
    <p:sldId id="302" r:id="rId39"/>
    <p:sldId id="303" r:id="rId40"/>
    <p:sldId id="310" r:id="rId41"/>
    <p:sldId id="311" r:id="rId42"/>
    <p:sldId id="304" r:id="rId43"/>
    <p:sldId id="313" r:id="rId44"/>
    <p:sldId id="305" r:id="rId45"/>
    <p:sldId id="320" r:id="rId46"/>
    <p:sldId id="321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650" autoAdjust="0"/>
  </p:normalViewPr>
  <p:slideViewPr>
    <p:cSldViewPr>
      <p:cViewPr varScale="1">
        <p:scale>
          <a:sx n="56" d="100"/>
          <a:sy n="56" d="100"/>
        </p:scale>
        <p:origin x="157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359E5-95DA-4F6B-AE95-1073C90157E5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6CD16-4F26-4E25-B6E6-126DABF7E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4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Share feelings with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6CD16-4F26-4E25-B6E6-126DABF7E44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22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</a:t>
            </a:r>
            <a:r>
              <a:rPr lang="en-US" baseline="0" dirty="0"/>
              <a:t> likely to suffer from </a:t>
            </a:r>
            <a:r>
              <a:rPr lang="en-US" baseline="0" dirty="0" err="1"/>
              <a:t>Eds</a:t>
            </a:r>
            <a:r>
              <a:rPr lang="en-US" baseline="0" dirty="0"/>
              <a:t>: </a:t>
            </a:r>
            <a:r>
              <a:rPr lang="en-US" baseline="0" dirty="0" err="1"/>
              <a:t>dacners</a:t>
            </a:r>
            <a:r>
              <a:rPr lang="en-US" baseline="0" dirty="0"/>
              <a:t>, gymnasts, runners, wrestlers, swimmers, jockeys, body builders &lt;&lt;&lt; athletes are vulnerable to eating disorders because their sport has weight constrictions and/or high performance is based on the physique of their body? </a:t>
            </a:r>
          </a:p>
          <a:p>
            <a:endParaRPr lang="en-US" baseline="0" dirty="0"/>
          </a:p>
          <a:p>
            <a:r>
              <a:rPr lang="en-US" baseline="0" dirty="0"/>
              <a:t>**Slightly underweight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6CD16-4F26-4E25-B6E6-126DABF7E44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05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Depression is a</a:t>
            </a:r>
            <a:r>
              <a:rPr lang="en-US" baseline="0" dirty="0"/>
              <a:t> serious illness that needs medical attention </a:t>
            </a:r>
          </a:p>
          <a:p>
            <a:r>
              <a:rPr lang="en-US" baseline="0" dirty="0"/>
              <a:t>Left untreated, depression can lead to suicide </a:t>
            </a:r>
          </a:p>
          <a:p>
            <a:r>
              <a:rPr lang="en-US" baseline="0" dirty="0"/>
              <a:t>Can be treated and lives when symptoms are recognized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6CD16-4F26-4E25-B6E6-126DABF7E44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71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</a:t>
            </a:r>
            <a:r>
              <a:rPr lang="en-US" baseline="0" dirty="0"/>
              <a:t> you or someone you know has these symptoms for more than two </a:t>
            </a:r>
            <a:r>
              <a:rPr lang="en-US" baseline="0" dirty="0" err="1"/>
              <a:t>weweks</a:t>
            </a:r>
            <a:r>
              <a:rPr lang="en-US" baseline="0" dirty="0"/>
              <a:t>, ask a doctor for a depression screening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6CD16-4F26-4E25-B6E6-126DABF7E44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73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Almost everyone can get a little depressed when days are short,</a:t>
            </a:r>
            <a:r>
              <a:rPr lang="en-US" baseline="0" dirty="0"/>
              <a:t> dark, and cold, but when a person’s systems are lasting and disabling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6CD16-4F26-4E25-B6E6-126DABF7E44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6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Disregard of risk – excessive involvement in risky behaviors or activities </a:t>
            </a:r>
          </a:p>
          <a:p>
            <a:r>
              <a:rPr lang="en-US" dirty="0"/>
              <a:t>Grandiose</a:t>
            </a:r>
            <a:r>
              <a:rPr lang="en-US" baseline="0" dirty="0"/>
              <a:t> thinking (they think they are more important) example: </a:t>
            </a:r>
          </a:p>
          <a:p>
            <a:r>
              <a:rPr lang="en-US" baseline="0" dirty="0"/>
              <a:t>**The cause is not known, but it has a genetic component and can run in families.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6CD16-4F26-4E25-B6E6-126DABF7E44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>
                <a:latin typeface="Trebuchet MS" pitchFamily="34" charset="0"/>
              </a:rPr>
              <a:t>Hide food from a binger or try to force an anorexic to eat</a:t>
            </a:r>
          </a:p>
          <a:p>
            <a:pPr marL="514350" indent="-514350">
              <a:buAutoNum type="arabicPeriod"/>
            </a:pPr>
            <a:r>
              <a:rPr lang="en-US" dirty="0">
                <a:latin typeface="Trebuchet MS" pitchFamily="34" charset="0"/>
              </a:rPr>
              <a:t>Argue about how much they should or should not eat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6CD16-4F26-4E25-B6E6-126DABF7E44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32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b="1" dirty="0">
                <a:latin typeface="Trebuchet MS" pitchFamily="34" charset="0"/>
              </a:rPr>
              <a:t>2) Calmly </a:t>
            </a:r>
            <a:r>
              <a:rPr lang="en-US" b="1" i="1" u="sng" dirty="0">
                <a:latin typeface="Trebuchet MS" pitchFamily="34" charset="0"/>
              </a:rPr>
              <a:t>tell them the specific observations</a:t>
            </a:r>
            <a:r>
              <a:rPr lang="en-US" b="1" dirty="0">
                <a:latin typeface="Trebuchet MS" pitchFamily="34" charset="0"/>
              </a:rPr>
              <a:t> that have aroused your concern.</a:t>
            </a:r>
          </a:p>
          <a:p>
            <a:pPr>
              <a:lnSpc>
                <a:spcPct val="80000"/>
              </a:lnSpc>
              <a:buNone/>
            </a:pPr>
            <a:r>
              <a:rPr lang="en-US" b="1" dirty="0">
                <a:latin typeface="Trebuchet MS" pitchFamily="34" charset="0"/>
              </a:rPr>
              <a:t>3) </a:t>
            </a:r>
            <a:r>
              <a:rPr lang="en-US" b="1" i="1" u="sng" dirty="0">
                <a:latin typeface="Trebuchet MS" pitchFamily="34" charset="0"/>
              </a:rPr>
              <a:t>Ask the question</a:t>
            </a:r>
            <a:r>
              <a:rPr lang="en-US" b="1" dirty="0">
                <a:latin typeface="Trebuchet MS" pitchFamily="34" charset="0"/>
              </a:rPr>
              <a:t>: “Are you depressed, starving yourself, hearing voices, etc.?</a:t>
            </a:r>
          </a:p>
          <a:p>
            <a:pPr>
              <a:lnSpc>
                <a:spcPct val="80000"/>
              </a:lnSpc>
              <a:buNone/>
            </a:pPr>
            <a:r>
              <a:rPr lang="en-US" b="1" dirty="0">
                <a:latin typeface="Trebuchet MS" pitchFamily="34" charset="0"/>
              </a:rPr>
              <a:t>4) </a:t>
            </a:r>
            <a:r>
              <a:rPr lang="en-US" b="1" i="1" u="sng" dirty="0">
                <a:latin typeface="Trebuchet MS" pitchFamily="34" charset="0"/>
              </a:rPr>
              <a:t>Tell a trusted adult</a:t>
            </a:r>
            <a:r>
              <a:rPr lang="en-US" b="1" dirty="0">
                <a:latin typeface="Trebuchet MS" pitchFamily="34" charset="0"/>
              </a:rPr>
              <a:t> (immediately if the person has problems that scare you!: nurse, teacher, coach, counselor)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6CD16-4F26-4E25-B6E6-126DABF7E44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25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Emotions</a:t>
            </a:r>
            <a:r>
              <a:rPr lang="en-US" baseline="0" dirty="0"/>
              <a:t> may become blunted or very inappropriate. For example, if a person with schizophrenia is told his mother just died, he might smile or giggle or show now emotion at all. </a:t>
            </a:r>
          </a:p>
          <a:p>
            <a:r>
              <a:rPr lang="en-US" baseline="0" dirty="0"/>
              <a:t>Delusions may include the idea that the person’s thoughts and actions are being controlled, that thoughts are being </a:t>
            </a:r>
            <a:r>
              <a:rPr lang="en-US" baseline="0" dirty="0" err="1"/>
              <a:t>brodcasted</a:t>
            </a:r>
            <a:r>
              <a:rPr lang="en-US" baseline="0" dirty="0"/>
              <a:t> so others can hear them or that thoughts have been inserted into the persons mind or that thoughts have been removed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6CD16-4F26-4E25-B6E6-126DABF7E44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24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Me,</a:t>
            </a:r>
            <a:r>
              <a:rPr lang="en-US" baseline="0" dirty="0"/>
              <a:t> myself and </a:t>
            </a:r>
            <a:r>
              <a:rPr lang="en-US" baseline="0" dirty="0" err="1"/>
              <a:t>irene</a:t>
            </a:r>
            <a:endParaRPr lang="en-US" baseline="0" dirty="0"/>
          </a:p>
          <a:p>
            <a:r>
              <a:rPr lang="en-US" baseline="0" dirty="0"/>
              <a:t>Sybil</a:t>
            </a:r>
          </a:p>
          <a:p>
            <a:r>
              <a:rPr lang="en-US" baseline="0" dirty="0"/>
              <a:t>The three faces of eve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Trebuchet MS" pitchFamily="34" charset="0"/>
              </a:rPr>
              <a:t>Each with its own relatively enduring pattern of perceiving, relating to and thinking about the environment and self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6CD16-4F26-4E25-B6E6-126DABF7E44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96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Me,</a:t>
            </a:r>
            <a:r>
              <a:rPr lang="en-US" baseline="0" dirty="0"/>
              <a:t> myself and </a:t>
            </a:r>
            <a:r>
              <a:rPr lang="en-US" baseline="0" dirty="0" err="1"/>
              <a:t>irene</a:t>
            </a:r>
            <a:endParaRPr lang="en-US" baseline="0" dirty="0"/>
          </a:p>
          <a:p>
            <a:r>
              <a:rPr lang="en-US" baseline="0" dirty="0"/>
              <a:t>Sybil</a:t>
            </a:r>
          </a:p>
          <a:p>
            <a:r>
              <a:rPr lang="en-US" baseline="0" dirty="0"/>
              <a:t>The three faces of eve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Trebuchet MS" pitchFamily="34" charset="0"/>
              </a:rPr>
              <a:t>Each with its own relatively enduring pattern of perceiving, relating to and thinking about the environment and self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6CD16-4F26-4E25-B6E6-126DABF7E44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96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Me,</a:t>
            </a:r>
            <a:r>
              <a:rPr lang="en-US" baseline="0" dirty="0"/>
              <a:t> myself and </a:t>
            </a:r>
            <a:r>
              <a:rPr lang="en-US" baseline="0" dirty="0" err="1"/>
              <a:t>irene</a:t>
            </a:r>
            <a:endParaRPr lang="en-US" baseline="0" dirty="0"/>
          </a:p>
          <a:p>
            <a:r>
              <a:rPr lang="en-US" baseline="0" dirty="0"/>
              <a:t>Sybil</a:t>
            </a:r>
          </a:p>
          <a:p>
            <a:r>
              <a:rPr lang="en-US" baseline="0" dirty="0"/>
              <a:t>The three faces of eve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Trebuchet MS" pitchFamily="34" charset="0"/>
              </a:rPr>
              <a:t>Each with its own relatively enduring pattern of perceiving, relating to and thinking about the environment and self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6CD16-4F26-4E25-B6E6-126DABF7E44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96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6CD16-4F26-4E25-B6E6-126DABF7E44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19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6CD16-4F26-4E25-B6E6-126DABF7E44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00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>
                <a:latin typeface="Trebuchet MS" pitchFamily="34" charset="0"/>
              </a:rPr>
              <a:t>Emotional/Mental:</a:t>
            </a:r>
          </a:p>
          <a:p>
            <a:r>
              <a:rPr lang="en-US" sz="1200" dirty="0">
                <a:latin typeface="Trebuchet MS" pitchFamily="34" charset="0"/>
              </a:rPr>
              <a:t>Depression  </a:t>
            </a:r>
          </a:p>
          <a:p>
            <a:r>
              <a:rPr lang="en-US" sz="1200" dirty="0">
                <a:latin typeface="Trebuchet MS" pitchFamily="34" charset="0"/>
              </a:rPr>
              <a:t>Anger</a:t>
            </a:r>
          </a:p>
          <a:p>
            <a:r>
              <a:rPr lang="en-US" sz="1200" dirty="0">
                <a:latin typeface="Trebuchet MS" pitchFamily="34" charset="0"/>
              </a:rPr>
              <a:t>Suicidal thoughts</a:t>
            </a:r>
          </a:p>
          <a:p>
            <a:r>
              <a:rPr lang="en-US" sz="1200" dirty="0">
                <a:latin typeface="Trebuchet MS" pitchFamily="34" charset="0"/>
              </a:rPr>
              <a:t>Low self esteem/body image</a:t>
            </a:r>
          </a:p>
          <a:p>
            <a:endParaRPr lang="en-US" sz="1200" dirty="0">
              <a:latin typeface="Trebuchet MS" pitchFamily="34" charset="0"/>
            </a:endParaRPr>
          </a:p>
          <a:p>
            <a:pPr marL="0" indent="0">
              <a:buNone/>
            </a:pPr>
            <a:r>
              <a:rPr lang="en-US" sz="1400" u="sng" dirty="0">
                <a:latin typeface="Trebuchet MS" pitchFamily="34" charset="0"/>
              </a:rPr>
              <a:t>Social:</a:t>
            </a:r>
          </a:p>
          <a:p>
            <a:r>
              <a:rPr lang="en-US" sz="1200" dirty="0">
                <a:latin typeface="Trebuchet MS" pitchFamily="34" charset="0"/>
              </a:rPr>
              <a:t>Isolation </a:t>
            </a:r>
          </a:p>
          <a:p>
            <a:r>
              <a:rPr lang="en-US" sz="1200" dirty="0">
                <a:latin typeface="Trebuchet MS" pitchFamily="34" charset="0"/>
              </a:rPr>
              <a:t>Loss of friends  </a:t>
            </a:r>
          </a:p>
          <a:p>
            <a:r>
              <a:rPr lang="en-US" sz="1200" dirty="0">
                <a:latin typeface="Trebuchet MS" pitchFamily="34" charset="0"/>
              </a:rPr>
              <a:t>Withdrawal from activities</a:t>
            </a:r>
          </a:p>
          <a:p>
            <a:endParaRPr lang="en-US" sz="1200" dirty="0">
              <a:latin typeface="Trebuchet MS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6CD16-4F26-4E25-B6E6-126DABF7E44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02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**low self-esteem</a:t>
            </a:r>
            <a:r>
              <a:rPr lang="en-US" baseline="0" dirty="0"/>
              <a:t>, guilt and embarrassment (especially after binge… so they purge)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6CD16-4F26-4E25-B6E6-126DABF7E44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6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F479-B781-4470-856D-6B0E2ED46E7A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EE62-ED02-466A-8343-CDCA48325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12241"/>
      </p:ext>
    </p:extLst>
  </p:cSld>
  <p:clrMapOvr>
    <a:masterClrMapping/>
  </p:clrMapOvr>
  <p:transition spd="slow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F479-B781-4470-856D-6B0E2ED46E7A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EE62-ED02-466A-8343-CDCA48325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00452"/>
      </p:ext>
    </p:extLst>
  </p:cSld>
  <p:clrMapOvr>
    <a:masterClrMapping/>
  </p:clrMapOvr>
  <p:transition spd="slow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F479-B781-4470-856D-6B0E2ED46E7A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EE62-ED02-466A-8343-CDCA48325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98069"/>
      </p:ext>
    </p:extLst>
  </p:cSld>
  <p:clrMapOvr>
    <a:masterClrMapping/>
  </p:clrMapOvr>
  <p:transition spd="slow">
    <p:pull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18AAB-B375-44FE-A7FC-397288361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37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F479-B781-4470-856D-6B0E2ED46E7A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EE62-ED02-466A-8343-CDCA48325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84931"/>
      </p:ext>
    </p:extLst>
  </p:cSld>
  <p:clrMapOvr>
    <a:masterClrMapping/>
  </p:clrMapOvr>
  <p:transition spd="slow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F479-B781-4470-856D-6B0E2ED46E7A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EE62-ED02-466A-8343-CDCA48325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67220"/>
      </p:ext>
    </p:extLst>
  </p:cSld>
  <p:clrMapOvr>
    <a:masterClrMapping/>
  </p:clrMapOvr>
  <p:transition spd="slow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F479-B781-4470-856D-6B0E2ED46E7A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EE62-ED02-466A-8343-CDCA48325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87351"/>
      </p:ext>
    </p:extLst>
  </p:cSld>
  <p:clrMapOvr>
    <a:masterClrMapping/>
  </p:clrMapOvr>
  <p:transition spd="slow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F479-B781-4470-856D-6B0E2ED46E7A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EE62-ED02-466A-8343-CDCA48325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63940"/>
      </p:ext>
    </p:extLst>
  </p:cSld>
  <p:clrMapOvr>
    <a:masterClrMapping/>
  </p:clrMapOvr>
  <p:transition spd="slow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F479-B781-4470-856D-6B0E2ED46E7A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EE62-ED02-466A-8343-CDCA48325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35518"/>
      </p:ext>
    </p:extLst>
  </p:cSld>
  <p:clrMapOvr>
    <a:masterClrMapping/>
  </p:clrMapOvr>
  <p:transition spd="slow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F479-B781-4470-856D-6B0E2ED46E7A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EE62-ED02-466A-8343-CDCA48325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37733"/>
      </p:ext>
    </p:extLst>
  </p:cSld>
  <p:clrMapOvr>
    <a:masterClrMapping/>
  </p:clrMapOvr>
  <p:transition spd="slow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F479-B781-4470-856D-6B0E2ED46E7A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EE62-ED02-466A-8343-CDCA48325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08469"/>
      </p:ext>
    </p:extLst>
  </p:cSld>
  <p:clrMapOvr>
    <a:masterClrMapping/>
  </p:clrMapOvr>
  <p:transition spd="slow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F479-B781-4470-856D-6B0E2ED46E7A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EE62-ED02-466A-8343-CDCA48325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08907"/>
      </p:ext>
    </p:extLst>
  </p:cSld>
  <p:clrMapOvr>
    <a:masterClrMapping/>
  </p:clrMapOvr>
  <p:transition spd="slow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0F479-B781-4470-856D-6B0E2ED46E7A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DEE62-ED02-466A-8343-CDCA48325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0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slow">
    <p:pull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6324600" cy="21336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53200" y="152400"/>
            <a:ext cx="2438400" cy="64770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0175"/>
            <a:ext cx="5715000" cy="1470025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Berlin Sans FB" pitchFamily="34" charset="0"/>
              </a:rPr>
              <a:t>Mental Health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6324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304800"/>
            <a:ext cx="2133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12192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oopee" pitchFamily="2" charset="0"/>
              </a:rPr>
              <a:t>“Same world, </a:t>
            </a:r>
            <a:r>
              <a:rPr lang="en-US" sz="3200" b="1" dirty="0">
                <a:latin typeface="Boopee" pitchFamily="2" charset="0"/>
              </a:rPr>
              <a:t>different view</a:t>
            </a:r>
            <a:r>
              <a:rPr lang="en-US" sz="3200" dirty="0">
                <a:latin typeface="Boopee" pitchFamily="2" charset="0"/>
              </a:rPr>
              <a:t>”</a:t>
            </a:r>
            <a:endParaRPr lang="en-US" sz="3600" dirty="0">
              <a:latin typeface="Boope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427814"/>
      </p:ext>
    </p:extLst>
  </p:cSld>
  <p:clrMapOvr>
    <a:masterClrMapping/>
  </p:clrMapOvr>
  <p:transition spd="slow">
    <p:pull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en-US" dirty="0">
                <a:latin typeface="Berlin Sans FB" pitchFamily="34" charset="0"/>
              </a:rPr>
              <a:t>#3: Multiple Personality Disorder</a:t>
            </a:r>
            <a:br>
              <a:rPr lang="en-US" dirty="0">
                <a:latin typeface="Berlin Sans FB" pitchFamily="34" charset="0"/>
              </a:rPr>
            </a:br>
            <a:r>
              <a:rPr lang="en-US" sz="3600" dirty="0">
                <a:latin typeface="Berlin Sans FB" pitchFamily="34" charset="0"/>
              </a:rPr>
              <a:t>(Dissociative Identity Disorder) 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rebuchet MS" pitchFamily="34" charset="0"/>
              </a:rPr>
              <a:t>Two or more separate identities or personality traits </a:t>
            </a:r>
          </a:p>
          <a:p>
            <a:pPr lvl="1"/>
            <a:r>
              <a:rPr lang="en-US" sz="2400" dirty="0">
                <a:latin typeface="Trebuchet MS" pitchFamily="34" charset="0"/>
              </a:rPr>
              <a:t>Ability to control individual’s behavior and thinking  </a:t>
            </a:r>
          </a:p>
          <a:p>
            <a:pPr lvl="1"/>
            <a:r>
              <a:rPr lang="en-US" sz="2400" dirty="0">
                <a:latin typeface="Trebuchet MS" pitchFamily="34" charset="0"/>
              </a:rPr>
              <a:t>Create alters to distance themselves from pain and trauma </a:t>
            </a:r>
          </a:p>
          <a:p>
            <a:pPr lvl="1"/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801560"/>
      </p:ext>
    </p:extLst>
  </p:cSld>
  <p:clrMapOvr>
    <a:masterClrMapping/>
  </p:clrMapOvr>
  <p:transition spd="slow">
    <p:pull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latin typeface="Berlin Sans FB" pitchFamily="34" charset="0"/>
              </a:rPr>
              <a:t>#4: Anxiety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>
                <a:latin typeface="Trebuchet MS" pitchFamily="34" charset="0"/>
              </a:rPr>
              <a:t>Someone experiencing anxiety suffers from severe panic attacks and fear in high stress events.</a:t>
            </a:r>
          </a:p>
        </p:txBody>
      </p:sp>
    </p:spTree>
    <p:extLst>
      <p:ext uri="{BB962C8B-B14F-4D97-AF65-F5344CB8AC3E}">
        <p14:creationId xmlns:p14="http://schemas.microsoft.com/office/powerpoint/2010/main" val="1994341260"/>
      </p:ext>
    </p:extLst>
  </p:cSld>
  <p:clrMapOvr>
    <a:masterClrMapping/>
  </p:clrMapOvr>
  <p:transition spd="slow">
    <p:pull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latin typeface="Berlin Sans FB" pitchFamily="34" charset="0"/>
              </a:rPr>
              <a:t>#5: Phobia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>
                <a:latin typeface="Berlin Sans FB" pitchFamily="34" charset="0"/>
              </a:rPr>
              <a:t>An extreme, irrational fear of an object or situation.</a:t>
            </a:r>
          </a:p>
        </p:txBody>
      </p:sp>
      <p:pic>
        <p:nvPicPr>
          <p:cNvPr id="5" name="Picture 5" descr="phobias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514600"/>
            <a:ext cx="4343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6910858"/>
      </p:ext>
    </p:extLst>
  </p:cSld>
  <p:clrMapOvr>
    <a:masterClrMapping/>
  </p:clrMapOvr>
  <p:transition spd="slow">
    <p:pull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latin typeface="Berlin Sans FB" pitchFamily="34" charset="0"/>
              </a:rPr>
              <a:t>#6: Attention-Deficit Hyperactivity Disorder (ADHD)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latin typeface="Berlin Sans FB" pitchFamily="34" charset="0"/>
              </a:rPr>
              <a:t>Combination of problems, such as difficulty sustaining attention, hyperactivity and impulsive behavior </a:t>
            </a:r>
          </a:p>
          <a:p>
            <a:pPr marL="0" indent="0" algn="ctr">
              <a:buNone/>
            </a:pPr>
            <a:endParaRPr lang="en-US" sz="2800" dirty="0">
              <a:latin typeface="Berlin Sans FB" pitchFamily="34" charset="0"/>
            </a:endParaRPr>
          </a:p>
          <a:p>
            <a:r>
              <a:rPr lang="en-US" sz="2800" dirty="0">
                <a:latin typeface="Berlin Sans FB" pitchFamily="34" charset="0"/>
              </a:rPr>
              <a:t>Often diagnosed before the age of 7</a:t>
            </a:r>
          </a:p>
          <a:p>
            <a:pPr lvl="1"/>
            <a:r>
              <a:rPr lang="en-US" sz="2400" dirty="0">
                <a:latin typeface="Berlin Sans FB" pitchFamily="34" charset="0"/>
              </a:rPr>
              <a:t>As early as 2 or 3 years old </a:t>
            </a:r>
          </a:p>
          <a:p>
            <a:pPr marL="457200" lvl="1" indent="0">
              <a:buNone/>
            </a:pPr>
            <a:endParaRPr lang="en-US" sz="2400" dirty="0">
              <a:latin typeface="Berlin Sans FB" pitchFamily="34" charset="0"/>
            </a:endParaRPr>
          </a:p>
          <a:p>
            <a:r>
              <a:rPr lang="en-US" sz="2800" dirty="0">
                <a:latin typeface="Berlin Sans FB" pitchFamily="34" charset="0"/>
              </a:rPr>
              <a:t>Chronic interference in more than 1 setting </a:t>
            </a:r>
          </a:p>
          <a:p>
            <a:pPr lvl="1"/>
            <a:r>
              <a:rPr lang="en-US" sz="2400" dirty="0">
                <a:latin typeface="Berlin Sans FB" pitchFamily="34" charset="0"/>
              </a:rPr>
              <a:t>Home life, school work, sports/activities </a:t>
            </a:r>
          </a:p>
          <a:p>
            <a:pPr marL="0" indent="0">
              <a:buNone/>
            </a:pPr>
            <a:endParaRPr lang="en-US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149297"/>
      </p:ext>
    </p:extLst>
  </p:cSld>
  <p:clrMapOvr>
    <a:masterClrMapping/>
  </p:clrMapOvr>
  <p:transition spd="slow">
    <p:pull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itchFamily="34" charset="0"/>
              </a:rPr>
              <a:t>Signs &amp; Symptoms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3976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6"/>
                </a:solidFill>
                <a:latin typeface="Trebuchet MS" pitchFamily="34" charset="0"/>
              </a:rPr>
              <a:t>Inattentive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30212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Berlin Sans FB" pitchFamily="34" charset="0"/>
              </a:rPr>
              <a:t>Fails to pay close attention to details </a:t>
            </a:r>
          </a:p>
          <a:p>
            <a:endParaRPr lang="en-US" dirty="0">
              <a:latin typeface="Berlin Sans FB" pitchFamily="34" charset="0"/>
            </a:endParaRPr>
          </a:p>
          <a:p>
            <a:r>
              <a:rPr lang="en-US" dirty="0">
                <a:latin typeface="Berlin Sans FB" pitchFamily="34" charset="0"/>
              </a:rPr>
              <a:t>Make careless mistakes</a:t>
            </a:r>
          </a:p>
          <a:p>
            <a:endParaRPr lang="en-US" dirty="0">
              <a:latin typeface="Berlin Sans FB" pitchFamily="34" charset="0"/>
            </a:endParaRPr>
          </a:p>
          <a:p>
            <a:r>
              <a:rPr lang="en-US" dirty="0">
                <a:latin typeface="Berlin Sans FB" pitchFamily="34" charset="0"/>
              </a:rPr>
              <a:t>Trouble keeping attention </a:t>
            </a:r>
          </a:p>
          <a:p>
            <a:endParaRPr lang="en-US" dirty="0">
              <a:latin typeface="Berlin Sans FB" pitchFamily="34" charset="0"/>
            </a:endParaRPr>
          </a:p>
          <a:p>
            <a:r>
              <a:rPr lang="en-US" dirty="0">
                <a:latin typeface="Berlin Sans FB" pitchFamily="34" charset="0"/>
              </a:rPr>
              <a:t>Difficulty following through on instructions </a:t>
            </a:r>
          </a:p>
          <a:p>
            <a:endParaRPr lang="en-US" dirty="0">
              <a:latin typeface="Berlin Sans FB" pitchFamily="34" charset="0"/>
            </a:endParaRPr>
          </a:p>
          <a:p>
            <a:r>
              <a:rPr lang="en-US" dirty="0">
                <a:latin typeface="Berlin Sans FB" pitchFamily="34" charset="0"/>
              </a:rPr>
              <a:t>Problems organizing tasks or activities 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63976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6"/>
                </a:solidFill>
                <a:latin typeface="Trebuchet MS" pitchFamily="34" charset="0"/>
              </a:rPr>
              <a:t>Hyperactive/Impulsive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7832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Berlin Sans FB" pitchFamily="34" charset="0"/>
              </a:rPr>
              <a:t>Fidgets or squirms frequently </a:t>
            </a:r>
          </a:p>
          <a:p>
            <a:endParaRPr lang="en-US" dirty="0">
              <a:latin typeface="Berlin Sans FB" pitchFamily="34" charset="0"/>
            </a:endParaRPr>
          </a:p>
          <a:p>
            <a:r>
              <a:rPr lang="en-US" dirty="0">
                <a:latin typeface="Berlin Sans FB" pitchFamily="34" charset="0"/>
              </a:rPr>
              <a:t>Often leaves seat </a:t>
            </a:r>
          </a:p>
          <a:p>
            <a:endParaRPr lang="en-US" dirty="0">
              <a:latin typeface="Berlin Sans FB" pitchFamily="34" charset="0"/>
            </a:endParaRPr>
          </a:p>
          <a:p>
            <a:r>
              <a:rPr lang="en-US" dirty="0">
                <a:latin typeface="Berlin Sans FB" pitchFamily="34" charset="0"/>
              </a:rPr>
              <a:t>Always seems on the go</a:t>
            </a:r>
          </a:p>
          <a:p>
            <a:endParaRPr lang="en-US" dirty="0">
              <a:latin typeface="Berlin Sans FB" pitchFamily="34" charset="0"/>
            </a:endParaRPr>
          </a:p>
          <a:p>
            <a:r>
              <a:rPr lang="en-US" dirty="0">
                <a:latin typeface="Berlin Sans FB" pitchFamily="34" charset="0"/>
              </a:rPr>
              <a:t>Talks excessively or blurts out answers </a:t>
            </a:r>
          </a:p>
          <a:p>
            <a:endParaRPr lang="en-US" dirty="0">
              <a:latin typeface="Berlin Sans FB" pitchFamily="34" charset="0"/>
            </a:endParaRPr>
          </a:p>
          <a:p>
            <a:r>
              <a:rPr lang="en-US" dirty="0">
                <a:latin typeface="Berlin Sans FB" pitchFamily="34" charset="0"/>
              </a:rPr>
              <a:t>Difficulty waiting turn</a:t>
            </a:r>
          </a:p>
          <a:p>
            <a:endParaRPr lang="en-US" dirty="0">
              <a:latin typeface="Berlin Sans FB" pitchFamily="34" charset="0"/>
            </a:endParaRPr>
          </a:p>
          <a:p>
            <a:r>
              <a:rPr lang="en-US" dirty="0">
                <a:latin typeface="Berlin Sans FB" pitchFamily="34" charset="0"/>
              </a:rPr>
              <a:t>Interrupts conversations</a:t>
            </a:r>
          </a:p>
          <a:p>
            <a:endParaRPr lang="en-US" dirty="0">
              <a:latin typeface="Berlin Sans FB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81200" y="1219200"/>
            <a:ext cx="487680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800" dirty="0">
                <a:latin typeface="Berlin Sans FB" pitchFamily="34" charset="0"/>
              </a:rPr>
              <a:t>#7: Addiction</a:t>
            </a:r>
            <a:r>
              <a:rPr lang="en-US" dirty="0">
                <a:latin typeface="Berlin Sans FB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Berlin Sans FB" pitchFamily="34" charset="0"/>
              </a:rPr>
              <a:t>A physical or psychological craving need for higher and higher doses of a substance that leads to bodily harm, social maladjustment, or economic hardship; dependence on a substance, habit, or behavior.</a:t>
            </a:r>
          </a:p>
          <a:p>
            <a:pPr marL="0" indent="0" algn="ctr">
              <a:buNone/>
            </a:pPr>
            <a:endParaRPr lang="en-US" sz="14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950328"/>
      </p:ext>
    </p:extLst>
  </p:cSld>
  <p:clrMapOvr>
    <a:masterClrMapping/>
  </p:clrMapOvr>
  <p:transition spd="slow">
    <p:pull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>
                <a:latin typeface="Trebuchet MS" pitchFamily="34" charset="0"/>
              </a:rPr>
              <a:t>Facts &amp; Statistics</a:t>
            </a:r>
            <a:br>
              <a:rPr lang="en-US" sz="4000" dirty="0">
                <a:latin typeface="Trebuchet MS" pitchFamily="34" charset="0"/>
              </a:rPr>
            </a:br>
            <a:r>
              <a:rPr lang="en-US" sz="2800" dirty="0">
                <a:latin typeface="Trebuchet MS" pitchFamily="34" charset="0"/>
              </a:rPr>
              <a:t>From: Methodist Hospital Eating Disorder Institute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90% of women in America are unhappy with their bodies &amp; think they need to lose weight.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75% of men are unhappy with their body &amp; feel they need to trim fat &amp; increase muscle.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Average women in U.S.: 5’4” &amp; 144 lbs.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Average women in media: 5’11” &amp; a whopping 110 lbs.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Between 98-99% of reducing diets fail to produce permanent weight loss.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7 million women and 1 million men and children suffer with an eating disorder.  Up to 22% will die!</a:t>
            </a:r>
          </a:p>
        </p:txBody>
      </p:sp>
    </p:spTree>
    <p:extLst>
      <p:ext uri="{BB962C8B-B14F-4D97-AF65-F5344CB8AC3E}">
        <p14:creationId xmlns:p14="http://schemas.microsoft.com/office/powerpoint/2010/main" val="2304723507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Berlin Sans FB" pitchFamily="34" charset="0"/>
              </a:rPr>
              <a:t>#8: Anorexia Nervosa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Berlin Sans FB" pitchFamily="34" charset="0"/>
              </a:rPr>
              <a:t>A disorder in which the irrational fear of becoming obese results in severe weight loss from self-imposed starvation. </a:t>
            </a:r>
          </a:p>
        </p:txBody>
      </p:sp>
    </p:spTree>
    <p:extLst>
      <p:ext uri="{BB962C8B-B14F-4D97-AF65-F5344CB8AC3E}">
        <p14:creationId xmlns:p14="http://schemas.microsoft.com/office/powerpoint/2010/main" val="1406045316"/>
      </p:ext>
    </p:extLst>
  </p:cSld>
  <p:clrMapOvr>
    <a:masterClrMapping/>
  </p:clrMapOvr>
  <p:transition spd="slow">
    <p:pull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72708" name="Picture 4" descr="Anorexia%20copy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59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2624053"/>
      </p:ext>
    </p:extLst>
  </p:cSld>
  <p:clrMapOvr>
    <a:masterClrMapping/>
  </p:clrMapOvr>
  <p:transition spd="slow">
    <p:pull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itchFamily="34" charset="0"/>
              </a:rPr>
              <a:t>Warning Signs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Berlin Sans FB" pitchFamily="34" charset="0"/>
              </a:rPr>
              <a:t>Dramatic weight loss </a:t>
            </a:r>
          </a:p>
          <a:p>
            <a:r>
              <a:rPr lang="en-US" sz="2400" dirty="0">
                <a:latin typeface="Berlin Sans FB" pitchFamily="34" charset="0"/>
              </a:rPr>
              <a:t>Anxiety about gaining weight </a:t>
            </a:r>
          </a:p>
          <a:p>
            <a:r>
              <a:rPr lang="en-US" sz="2400" dirty="0">
                <a:latin typeface="Berlin Sans FB" pitchFamily="34" charset="0"/>
              </a:rPr>
              <a:t>Denial of hunger </a:t>
            </a:r>
          </a:p>
          <a:p>
            <a:r>
              <a:rPr lang="en-US" sz="2400" dirty="0">
                <a:latin typeface="Berlin Sans FB" pitchFamily="34" charset="0"/>
              </a:rPr>
              <a:t>Food rituals </a:t>
            </a:r>
          </a:p>
          <a:p>
            <a:r>
              <a:rPr lang="en-US" sz="2400" dirty="0">
                <a:latin typeface="Berlin Sans FB" pitchFamily="34" charset="0"/>
              </a:rPr>
              <a:t>Excessive exercise </a:t>
            </a:r>
          </a:p>
          <a:p>
            <a:r>
              <a:rPr lang="en-US" sz="2400" dirty="0">
                <a:latin typeface="Berlin Sans FB" pitchFamily="34" charset="0"/>
              </a:rPr>
              <a:t>Isolation</a:t>
            </a:r>
          </a:p>
          <a:p>
            <a:r>
              <a:rPr lang="en-US" sz="2400" dirty="0">
                <a:latin typeface="Berlin Sans FB" pitchFamily="34" charset="0"/>
              </a:rPr>
              <a:t>Frequent comments about being “fat” </a:t>
            </a:r>
          </a:p>
          <a:p>
            <a:r>
              <a:rPr lang="en-US" sz="2400" dirty="0">
                <a:latin typeface="Berlin Sans FB" pitchFamily="34" charset="0"/>
              </a:rPr>
              <a:t>Avoids food situations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0378"/>
            <a:ext cx="3581400" cy="6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681118"/>
      </p:ext>
    </p:extLst>
  </p:cSld>
  <p:clrMapOvr>
    <a:masterClrMapping/>
  </p:clrMapOvr>
  <p:transition spd="slow">
    <p:pull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ln w="57150">
            <a:solidFill>
              <a:schemeClr val="accent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latin typeface="Berlin Sans FB" pitchFamily="34" charset="0"/>
              </a:rPr>
              <a:t>Characteristics of </a:t>
            </a:r>
            <a:r>
              <a:rPr lang="en-US" b="1" dirty="0">
                <a:latin typeface="Berlin Sans FB" pitchFamily="34" charset="0"/>
              </a:rPr>
              <a:t>good</a:t>
            </a:r>
            <a:r>
              <a:rPr lang="en-US" dirty="0">
                <a:latin typeface="Berlin Sans FB" pitchFamily="34" charset="0"/>
              </a:rPr>
              <a:t> mental health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5029200"/>
          </a:xfr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sz="2600" dirty="0">
                <a:latin typeface="Trebuchet MS" pitchFamily="34" charset="0"/>
              </a:rPr>
              <a:t>Feels good about themselves</a:t>
            </a:r>
          </a:p>
          <a:p>
            <a:pPr marL="0" indent="0">
              <a:buNone/>
            </a:pPr>
            <a:endParaRPr lang="en-US" sz="2600" dirty="0">
              <a:latin typeface="Trebuchet MS" pitchFamily="34" charset="0"/>
            </a:endParaRPr>
          </a:p>
          <a:p>
            <a:r>
              <a:rPr lang="en-US" sz="2600" dirty="0">
                <a:latin typeface="Trebuchet MS" pitchFamily="34" charset="0"/>
              </a:rPr>
              <a:t>Feels comfortable with other people</a:t>
            </a:r>
          </a:p>
          <a:p>
            <a:pPr marL="0" indent="0">
              <a:buNone/>
            </a:pPr>
            <a:endParaRPr lang="en-US" sz="2600" dirty="0">
              <a:latin typeface="Trebuchet MS" pitchFamily="34" charset="0"/>
            </a:endParaRPr>
          </a:p>
          <a:p>
            <a:r>
              <a:rPr lang="en-US" sz="2600" dirty="0">
                <a:latin typeface="Trebuchet MS" pitchFamily="34" charset="0"/>
              </a:rPr>
              <a:t>Able to meet the demands of life </a:t>
            </a:r>
          </a:p>
          <a:p>
            <a:endParaRPr lang="en-US" sz="2600" dirty="0">
              <a:latin typeface="Trebuchet MS" pitchFamily="34" charset="0"/>
            </a:endParaRPr>
          </a:p>
          <a:p>
            <a:r>
              <a:rPr lang="en-US" sz="2600" dirty="0">
                <a:latin typeface="Trebuchet MS" pitchFamily="34" charset="0"/>
              </a:rPr>
              <a:t>Expresses emotions in healthy ways </a:t>
            </a:r>
          </a:p>
          <a:p>
            <a:pPr marL="0" indent="0">
              <a:buNone/>
            </a:pPr>
            <a:endParaRPr lang="en-US" sz="2600" dirty="0">
              <a:latin typeface="Trebuchet MS" pitchFamily="34" charset="0"/>
            </a:endParaRPr>
          </a:p>
          <a:p>
            <a:r>
              <a:rPr lang="en-US" sz="2600" dirty="0">
                <a:latin typeface="Trebuchet MS" pitchFamily="34" charset="0"/>
              </a:rPr>
              <a:t>Is optimistic (positive)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4038600" cy="5029200"/>
          </a:xfr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sz="2500" dirty="0">
                <a:latin typeface="Trebuchet MS" pitchFamily="34" charset="0"/>
              </a:rPr>
              <a:t>Uses health skills</a:t>
            </a:r>
          </a:p>
          <a:p>
            <a:pPr lvl="1"/>
            <a:r>
              <a:rPr lang="en-US" sz="2500" dirty="0">
                <a:latin typeface="Trebuchet MS" pitchFamily="34" charset="0"/>
              </a:rPr>
              <a:t>Stress management</a:t>
            </a:r>
          </a:p>
          <a:p>
            <a:pPr lvl="1"/>
            <a:r>
              <a:rPr lang="en-US" sz="2500" dirty="0">
                <a:latin typeface="Trebuchet MS" pitchFamily="34" charset="0"/>
              </a:rPr>
              <a:t>Decision making </a:t>
            </a:r>
          </a:p>
          <a:p>
            <a:pPr lvl="1"/>
            <a:r>
              <a:rPr lang="en-US" sz="2500" dirty="0">
                <a:latin typeface="Trebuchet MS" pitchFamily="34" charset="0"/>
              </a:rPr>
              <a:t>Conflict resolution </a:t>
            </a:r>
          </a:p>
          <a:p>
            <a:r>
              <a:rPr lang="en-US" sz="2500" dirty="0">
                <a:latin typeface="Trebuchet MS" pitchFamily="34" charset="0"/>
              </a:rPr>
              <a:t>Uses “I messages”</a:t>
            </a:r>
          </a:p>
          <a:p>
            <a:pPr marL="0" indent="0">
              <a:buNone/>
            </a:pPr>
            <a:endParaRPr lang="en-US" sz="2500" dirty="0">
              <a:latin typeface="Trebuchet MS" pitchFamily="34" charset="0"/>
            </a:endParaRPr>
          </a:p>
          <a:p>
            <a:r>
              <a:rPr lang="en-US" sz="2500" dirty="0">
                <a:latin typeface="Trebuchet MS" pitchFamily="34" charset="0"/>
              </a:rPr>
              <a:t>Copes/adapts with change</a:t>
            </a:r>
          </a:p>
          <a:p>
            <a:pPr marL="0" indent="0">
              <a:buNone/>
            </a:pPr>
            <a:endParaRPr lang="en-US" sz="2500" dirty="0">
              <a:latin typeface="Trebuchet MS" pitchFamily="34" charset="0"/>
            </a:endParaRPr>
          </a:p>
          <a:p>
            <a:r>
              <a:rPr lang="en-US" sz="2500" dirty="0">
                <a:latin typeface="Trebuchet MS" pitchFamily="34" charset="0"/>
              </a:rPr>
              <a:t>Assertive</a:t>
            </a:r>
          </a:p>
          <a:p>
            <a:pPr marL="0" indent="0">
              <a:buNone/>
            </a:pPr>
            <a:endParaRPr lang="en-US" sz="2500" dirty="0">
              <a:latin typeface="Trebuchet MS" pitchFamily="34" charset="0"/>
            </a:endParaRPr>
          </a:p>
          <a:p>
            <a:r>
              <a:rPr lang="en-US" sz="2500" dirty="0">
                <a:latin typeface="Trebuchet MS" pitchFamily="34" charset="0"/>
              </a:rPr>
              <a:t>Active listener</a:t>
            </a:r>
          </a:p>
          <a:p>
            <a:pPr marL="0" indent="0">
              <a:buNone/>
            </a:pPr>
            <a:endParaRPr lang="en-US" sz="2500" dirty="0">
              <a:latin typeface="Trebuchet MS" pitchFamily="34" charset="0"/>
            </a:endParaRPr>
          </a:p>
          <a:p>
            <a:r>
              <a:rPr lang="en-US" sz="2500" dirty="0">
                <a:latin typeface="Trebuchet MS" pitchFamily="34" charset="0"/>
              </a:rPr>
              <a:t>Can be part of a team/group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950316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itchFamily="34" charset="0"/>
              </a:rPr>
              <a:t>Health Risks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447800"/>
            <a:ext cx="4041775" cy="5257800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>
                <a:latin typeface="Berlin Sans FB" pitchFamily="34" charset="0"/>
              </a:rPr>
              <a:t>Muscle loss and weakness</a:t>
            </a:r>
          </a:p>
          <a:p>
            <a:pPr lvl="1"/>
            <a:r>
              <a:rPr lang="en-US" sz="1900" dirty="0">
                <a:latin typeface="Berlin Sans FB" pitchFamily="34" charset="0"/>
              </a:rPr>
              <a:t>Reduction in bone density</a:t>
            </a:r>
          </a:p>
          <a:p>
            <a:pPr marL="0" indent="0">
              <a:buNone/>
            </a:pPr>
            <a:endParaRPr lang="en-US" sz="2200" dirty="0">
              <a:latin typeface="Berlin Sans FB" pitchFamily="34" charset="0"/>
            </a:endParaRPr>
          </a:p>
          <a:p>
            <a:r>
              <a:rPr lang="en-US" sz="2200" dirty="0">
                <a:latin typeface="Berlin Sans FB" pitchFamily="34" charset="0"/>
              </a:rPr>
              <a:t>Fainting, fatigue, overall weakness</a:t>
            </a:r>
          </a:p>
          <a:p>
            <a:pPr marL="0" indent="0">
              <a:buNone/>
            </a:pPr>
            <a:endParaRPr lang="en-US" sz="2200" dirty="0">
              <a:latin typeface="Berlin Sans FB" pitchFamily="34" charset="0"/>
            </a:endParaRPr>
          </a:p>
          <a:p>
            <a:r>
              <a:rPr lang="en-US" sz="2200" dirty="0">
                <a:latin typeface="Berlin Sans FB" pitchFamily="34" charset="0"/>
              </a:rPr>
              <a:t>Dry skin and hair, hair loss</a:t>
            </a:r>
          </a:p>
          <a:p>
            <a:pPr lvl="1"/>
            <a:r>
              <a:rPr lang="en-US" sz="1900" dirty="0">
                <a:latin typeface="Berlin Sans FB" pitchFamily="34" charset="0"/>
              </a:rPr>
              <a:t>Growth of lanugo </a:t>
            </a:r>
          </a:p>
          <a:p>
            <a:pPr marL="457200" lvl="1" indent="0">
              <a:buNone/>
            </a:pPr>
            <a:endParaRPr lang="en-US" sz="2200" dirty="0">
              <a:latin typeface="Berlin Sans FB" pitchFamily="34" charset="0"/>
            </a:endParaRPr>
          </a:p>
          <a:p>
            <a:r>
              <a:rPr lang="en-US" sz="2200" dirty="0">
                <a:latin typeface="Berlin Sans FB" pitchFamily="34" charset="0"/>
              </a:rPr>
              <a:t>Slow heart rate/blood pressure</a:t>
            </a:r>
          </a:p>
          <a:p>
            <a:pPr marL="0" indent="0">
              <a:buNone/>
            </a:pPr>
            <a:endParaRPr lang="en-US" sz="2200" dirty="0">
              <a:latin typeface="Berlin Sans FB" pitchFamily="34" charset="0"/>
            </a:endParaRPr>
          </a:p>
          <a:p>
            <a:r>
              <a:rPr lang="en-US" sz="2200" dirty="0">
                <a:latin typeface="Berlin Sans FB" pitchFamily="34" charset="0"/>
              </a:rPr>
              <a:t>Amenorrhea </a:t>
            </a:r>
          </a:p>
          <a:p>
            <a:pPr marL="0" indent="0">
              <a:buNone/>
            </a:pPr>
            <a:endParaRPr lang="en-US" sz="2200" dirty="0">
              <a:latin typeface="Berlin Sans FB" pitchFamily="34" charset="0"/>
            </a:endParaRPr>
          </a:p>
          <a:p>
            <a:r>
              <a:rPr lang="en-US" sz="2200" dirty="0">
                <a:latin typeface="Berlin Sans FB" pitchFamily="34" charset="0"/>
              </a:rPr>
              <a:t>Cold intolerance </a:t>
            </a:r>
          </a:p>
          <a:p>
            <a:pPr marL="0" indent="0">
              <a:buNone/>
            </a:pPr>
            <a:endParaRPr lang="en-US" sz="2200" dirty="0">
              <a:latin typeface="Berlin Sans FB" pitchFamily="34" charset="0"/>
            </a:endParaRPr>
          </a:p>
          <a:p>
            <a:r>
              <a:rPr lang="en-US" sz="2200" dirty="0">
                <a:latin typeface="Berlin Sans FB" pitchFamily="34" charset="0"/>
              </a:rPr>
              <a:t>Heart failure (</a:t>
            </a:r>
            <a:r>
              <a:rPr lang="en-US" sz="2200" b="1" u="sng" dirty="0">
                <a:latin typeface="Berlin Sans FB" pitchFamily="34" charset="0"/>
              </a:rPr>
              <a:t>death</a:t>
            </a:r>
            <a:r>
              <a:rPr lang="en-US" sz="2200" dirty="0">
                <a:latin typeface="Berlin Sans FB" pitchFamily="34" charset="0"/>
              </a:rPr>
              <a:t>)</a:t>
            </a:r>
          </a:p>
          <a:p>
            <a:endParaRPr lang="en-US" dirty="0">
              <a:latin typeface="Trebuchet MS" pitchFamily="34" charset="0"/>
            </a:endParaRPr>
          </a:p>
          <a:p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895600" y="1143000"/>
            <a:ext cx="3276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788328"/>
      </p:ext>
    </p:extLst>
  </p:cSld>
  <p:clrMapOvr>
    <a:masterClrMapping/>
  </p:clrMapOvr>
  <p:transition spd="slow">
    <p:pull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 descr="Abanorex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81000"/>
            <a:ext cx="6248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0484205"/>
      </p:ext>
    </p:extLst>
  </p:cSld>
  <p:clrMapOvr>
    <a:masterClrMapping/>
  </p:clrMapOvr>
  <p:transition spd="slow">
    <p:pull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Common Signs: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Alopecia: Hair loss</a:t>
            </a:r>
          </a:p>
          <a:p>
            <a:r>
              <a:rPr lang="en-US" dirty="0"/>
              <a:t>Cold Intolerance</a:t>
            </a:r>
          </a:p>
          <a:p>
            <a:r>
              <a:rPr lang="en-US" dirty="0"/>
              <a:t>Compulsive Exercise</a:t>
            </a:r>
          </a:p>
          <a:p>
            <a:r>
              <a:rPr lang="en-US" dirty="0"/>
              <a:t>Osteoporosis </a:t>
            </a:r>
            <a:br>
              <a:rPr lang="en-US" dirty="0"/>
            </a:br>
            <a:r>
              <a:rPr lang="en-US" sz="2400" dirty="0"/>
              <a:t>(lack of calcium)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880400"/>
      </p:ext>
    </p:extLst>
  </p:cSld>
  <p:clrMapOvr>
    <a:masterClrMapping/>
  </p:clrMapOvr>
  <p:transition spd="slow">
    <p:pull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5" descr="anorexiafaqdia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0253677"/>
      </p:ext>
    </p:extLst>
  </p:cSld>
  <p:clrMapOvr>
    <a:masterClrMapping/>
  </p:clrMapOvr>
  <p:transition spd="slow">
    <p:pull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ln w="57150">
            <a:solidFill>
              <a:schemeClr val="accent1"/>
            </a:solidFill>
          </a:ln>
        </p:spPr>
        <p:txBody>
          <a:bodyPr/>
          <a:lstStyle/>
          <a:p>
            <a:r>
              <a:rPr lang="en-US" dirty="0">
                <a:latin typeface="Berlin Sans FB" pitchFamily="34" charset="0"/>
              </a:rPr>
              <a:t>#9: Bulimia Nervosa</a:t>
            </a:r>
          </a:p>
        </p:txBody>
      </p:sp>
      <p:sp>
        <p:nvSpPr>
          <p:cNvPr id="7" name="Rectangle 6"/>
          <p:cNvSpPr/>
          <p:nvPr/>
        </p:nvSpPr>
        <p:spPr>
          <a:xfrm>
            <a:off x="509954" y="1447800"/>
            <a:ext cx="76434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Binging and purging, or consuming a large amount of food in a short amount of time followed by an attempt to rid oneself of the food consumed (purging), typically by vomiting,  taking a laxative, , diuretic, or stimulant, and/or excessive exercise, because of an extensive concern for body weight.</a:t>
            </a:r>
            <a:endParaRPr lang="en-US" sz="20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016237"/>
      </p:ext>
    </p:extLst>
  </p:cSld>
  <p:clrMapOvr>
    <a:masterClrMapping/>
  </p:clrMapOvr>
  <p:transition spd="slow">
    <p:pull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89092" name="Picture 4" descr="Bulimia%20copy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7841782"/>
      </p:ext>
    </p:extLst>
  </p:cSld>
  <p:clrMapOvr>
    <a:masterClrMapping/>
  </p:clrMapOvr>
  <p:transition spd="slow">
    <p:pull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itchFamily="34" charset="0"/>
              </a:rPr>
              <a:t>Warning Signs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Trebuchet MS" pitchFamily="34" charset="0"/>
              </a:rPr>
              <a:t>Buys large amounts of food</a:t>
            </a:r>
          </a:p>
          <a:p>
            <a:pPr marL="0" indent="0">
              <a:buNone/>
            </a:pPr>
            <a:endParaRPr lang="en-US" sz="2400" dirty="0">
              <a:latin typeface="Trebuchet MS" pitchFamily="34" charset="0"/>
            </a:endParaRPr>
          </a:p>
          <a:p>
            <a:r>
              <a:rPr lang="en-US" sz="2400" dirty="0">
                <a:latin typeface="Trebuchet MS" pitchFamily="34" charset="0"/>
              </a:rPr>
              <a:t>Eats secretly, missing food, and skips meals</a:t>
            </a:r>
          </a:p>
          <a:p>
            <a:pPr marL="0" indent="0">
              <a:buNone/>
            </a:pPr>
            <a:endParaRPr lang="en-US" sz="2400" dirty="0">
              <a:latin typeface="Trebuchet MS" pitchFamily="34" charset="0"/>
            </a:endParaRPr>
          </a:p>
          <a:p>
            <a:r>
              <a:rPr lang="en-US" sz="2400" dirty="0">
                <a:latin typeface="Trebuchet MS" pitchFamily="34" charset="0"/>
              </a:rPr>
              <a:t>Weight fluctuation </a:t>
            </a:r>
          </a:p>
          <a:p>
            <a:pPr marL="0" indent="0">
              <a:buNone/>
            </a:pPr>
            <a:endParaRPr lang="en-US" sz="2400" dirty="0">
              <a:latin typeface="Trebuchet MS" pitchFamily="34" charset="0"/>
            </a:endParaRPr>
          </a:p>
          <a:p>
            <a:r>
              <a:rPr lang="en-US" sz="2400" dirty="0">
                <a:latin typeface="Trebuchet MS" pitchFamily="34" charset="0"/>
              </a:rPr>
              <a:t>Excessive use of laxative, diet pills and exercise</a:t>
            </a:r>
          </a:p>
          <a:p>
            <a:pPr marL="0" indent="0">
              <a:buNone/>
            </a:pPr>
            <a:endParaRPr lang="en-US" sz="2400" dirty="0">
              <a:latin typeface="Trebuchet MS" pitchFamily="34" charset="0"/>
            </a:endParaRPr>
          </a:p>
          <a:p>
            <a:r>
              <a:rPr lang="en-US" sz="2400" dirty="0">
                <a:latin typeface="Trebuchet MS" pitchFamily="34" charset="0"/>
              </a:rPr>
              <a:t>Uncontrolled binging</a:t>
            </a:r>
          </a:p>
          <a:p>
            <a:pPr marL="0" indent="0">
              <a:buNone/>
            </a:pPr>
            <a:endParaRPr lang="en-US" sz="2400" dirty="0">
              <a:latin typeface="Trebuchet MS" pitchFamily="34" charset="0"/>
            </a:endParaRPr>
          </a:p>
          <a:p>
            <a:r>
              <a:rPr lang="en-US" sz="2400" dirty="0">
                <a:latin typeface="Trebuchet MS" pitchFamily="34" charset="0"/>
              </a:rPr>
              <a:t>Low impulse to control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819400" y="1219200"/>
            <a:ext cx="3429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458747"/>
      </p:ext>
    </p:extLst>
  </p:cSld>
  <p:clrMapOvr>
    <a:masterClrMapping/>
  </p:clrMapOvr>
  <p:transition spd="slow">
    <p:pull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3581400" cy="825500"/>
          </a:xfrm>
        </p:spPr>
        <p:txBody>
          <a:bodyPr>
            <a:normAutofit/>
          </a:bodyPr>
          <a:lstStyle/>
          <a:p>
            <a:pPr algn="ctr"/>
            <a:r>
              <a:rPr lang="en-US" sz="4000" b="0" dirty="0">
                <a:latin typeface="Berlin Sans FB" pitchFamily="34" charset="0"/>
              </a:rPr>
              <a:t>Health Risks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657600" cy="5041900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Berlin Sans FB" pitchFamily="34" charset="0"/>
              </a:rPr>
              <a:t>Stomach Rupture </a:t>
            </a:r>
          </a:p>
          <a:p>
            <a:endParaRPr lang="en-US" sz="2000" dirty="0">
              <a:latin typeface="Berlin Sans FB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Berlin Sans FB" pitchFamily="34" charset="0"/>
              </a:rPr>
              <a:t>Tooth decay/erosion</a:t>
            </a:r>
          </a:p>
          <a:p>
            <a:endParaRPr lang="en-US" sz="2000" dirty="0">
              <a:latin typeface="Berlin Sans FB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Berlin Sans FB" pitchFamily="34" charset="0"/>
              </a:rPr>
              <a:t>Loss of fluids</a:t>
            </a:r>
          </a:p>
          <a:p>
            <a:endParaRPr lang="en-US" sz="2000" dirty="0">
              <a:latin typeface="Berlin Sans FB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Berlin Sans FB" pitchFamily="34" charset="0"/>
              </a:rPr>
              <a:t>Risks of seizures</a:t>
            </a:r>
          </a:p>
          <a:p>
            <a:endParaRPr lang="en-US" sz="2000" dirty="0">
              <a:latin typeface="Berlin Sans FB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Berlin Sans FB" pitchFamily="34" charset="0"/>
              </a:rPr>
              <a:t>Esophageal inflammation</a:t>
            </a:r>
          </a:p>
          <a:p>
            <a:endParaRPr lang="en-US" sz="2000" dirty="0">
              <a:latin typeface="Berlin Sans FB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Berlin Sans FB" pitchFamily="34" charset="0"/>
              </a:rPr>
              <a:t>Irregular bowel movements</a:t>
            </a:r>
          </a:p>
          <a:p>
            <a:endParaRPr lang="en-US" sz="2000" dirty="0">
              <a:latin typeface="Berlin Sans FB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Berlin Sans FB" pitchFamily="34" charset="0"/>
              </a:rPr>
              <a:t>Chronic sore throats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81000" y="990600"/>
            <a:ext cx="35052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061738"/>
      </p:ext>
    </p:extLst>
  </p:cSld>
  <p:clrMapOvr>
    <a:masterClrMapping/>
  </p:clrMapOvr>
  <p:transition spd="slow">
    <p:pull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#10: Post Traumatic Stress Disorder </a:t>
            </a:r>
            <a:br>
              <a:rPr lang="en-US" dirty="0"/>
            </a:br>
            <a:r>
              <a:rPr lang="en-US" dirty="0"/>
              <a:t>(PTSD) </a:t>
            </a:r>
            <a:r>
              <a:rPr lang="en-US" sz="2200" dirty="0"/>
              <a:t>*This is not #’d on your </a:t>
            </a:r>
            <a:r>
              <a:rPr lang="en-US" sz="2200" dirty="0" err="1"/>
              <a:t>w.sht</a:t>
            </a:r>
            <a:r>
              <a:rPr lang="en-US" sz="2200" dirty="0"/>
              <a:t>. Write it off to the side.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Mental health condition that's triggered by a terrifying event — either experiencing it or witnessing it. Symptoms may include flashbacks, nightmares and severe anxiety, as well as uncontrollable thoughts about the event.</a:t>
            </a:r>
          </a:p>
        </p:txBody>
      </p:sp>
    </p:spTree>
    <p:extLst>
      <p:ext uri="{BB962C8B-B14F-4D97-AF65-F5344CB8AC3E}">
        <p14:creationId xmlns:p14="http://schemas.microsoft.com/office/powerpoint/2010/main" val="2183869001"/>
      </p:ext>
    </p:extLst>
  </p:cSld>
  <p:clrMapOvr>
    <a:masterClrMapping/>
  </p:clrMapOvr>
  <p:transition spd="slow">
    <p:pull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r>
              <a:rPr lang="en-US" sz="4800" dirty="0">
                <a:latin typeface="Berlin Sans FB" pitchFamily="34" charset="0"/>
              </a:rPr>
              <a:t>#11: Self-Harm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latin typeface="Trebuchet MS" pitchFamily="34" charset="0"/>
              </a:rPr>
              <a:t>The act of attempting to alter a mood state by inflicting physical harm that is serious enough to cause tissue damage to one’s body</a:t>
            </a:r>
          </a:p>
          <a:p>
            <a:pPr marL="0" indent="0" algn="ctr">
              <a:buNone/>
            </a:pPr>
            <a:endParaRPr lang="en-US" sz="28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805014"/>
      </p:ext>
    </p:extLst>
  </p:cSld>
  <p:clrMapOvr>
    <a:masterClrMapping/>
  </p:clrMapOvr>
  <p:transition spd="slow">
    <p:pull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latin typeface="Berlin Sans FB" pitchFamily="34" charset="0"/>
              </a:rPr>
              <a:t>Characteristics of </a:t>
            </a:r>
            <a:r>
              <a:rPr lang="en-US" b="1" dirty="0">
                <a:latin typeface="Berlin Sans FB" pitchFamily="34" charset="0"/>
              </a:rPr>
              <a:t>poor</a:t>
            </a:r>
            <a:r>
              <a:rPr lang="en-US" dirty="0">
                <a:latin typeface="Berlin Sans FB" pitchFamily="34" charset="0"/>
              </a:rPr>
              <a:t> mental health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rebuchet MS" pitchFamily="34" charset="0"/>
              </a:rPr>
              <a:t>Does NOT share feelings</a:t>
            </a:r>
          </a:p>
          <a:p>
            <a:pPr marL="0" indent="0">
              <a:buNone/>
            </a:pPr>
            <a:endParaRPr lang="en-US" sz="2400" dirty="0">
              <a:latin typeface="Trebuchet MS" pitchFamily="34" charset="0"/>
            </a:endParaRPr>
          </a:p>
          <a:p>
            <a:r>
              <a:rPr lang="en-US" sz="2400" dirty="0">
                <a:latin typeface="Trebuchet MS" pitchFamily="34" charset="0"/>
              </a:rPr>
              <a:t>Emotions control behaviors</a:t>
            </a:r>
          </a:p>
          <a:p>
            <a:pPr marL="0" indent="0">
              <a:buNone/>
            </a:pPr>
            <a:endParaRPr lang="en-US" sz="2400" dirty="0">
              <a:latin typeface="Trebuchet MS" pitchFamily="34" charset="0"/>
            </a:endParaRPr>
          </a:p>
          <a:p>
            <a:r>
              <a:rPr lang="en-US" sz="2400" dirty="0">
                <a:latin typeface="Trebuchet MS" pitchFamily="34" charset="0"/>
              </a:rPr>
              <a:t>Is pessimistic (negative)</a:t>
            </a:r>
          </a:p>
          <a:p>
            <a:pPr marL="0" indent="0">
              <a:buNone/>
            </a:pPr>
            <a:endParaRPr lang="en-US" sz="2400" dirty="0">
              <a:latin typeface="Trebuchet MS" pitchFamily="34" charset="0"/>
            </a:endParaRPr>
          </a:p>
          <a:p>
            <a:r>
              <a:rPr lang="en-US" sz="2400" dirty="0">
                <a:latin typeface="Trebuchet MS" pitchFamily="34" charset="0"/>
              </a:rPr>
              <a:t>Ignores/denies problems</a:t>
            </a:r>
          </a:p>
          <a:p>
            <a:pPr marL="0" indent="0">
              <a:buNone/>
            </a:pPr>
            <a:r>
              <a:rPr lang="en-US" sz="2400" dirty="0">
                <a:latin typeface="Trebuchet MS" pitchFamily="34" charset="0"/>
              </a:rPr>
              <a:t> </a:t>
            </a:r>
          </a:p>
          <a:p>
            <a:r>
              <a:rPr lang="en-US" sz="2400" dirty="0">
                <a:latin typeface="Trebuchet MS" pitchFamily="34" charset="0"/>
              </a:rPr>
              <a:t>Can not accept change</a:t>
            </a:r>
          </a:p>
          <a:p>
            <a:pPr marL="0" indent="0">
              <a:buNone/>
            </a:pPr>
            <a:endParaRPr lang="en-US" sz="2400" dirty="0">
              <a:latin typeface="Trebuchet MS" pitchFamily="34" charset="0"/>
            </a:endParaRPr>
          </a:p>
          <a:p>
            <a:r>
              <a:rPr lang="en-US" sz="2400" dirty="0">
                <a:latin typeface="Trebuchet MS" pitchFamily="34" charset="0"/>
              </a:rPr>
              <a:t>Lets stress control life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rebuchet MS" pitchFamily="34" charset="0"/>
              </a:rPr>
              <a:t>“You” messages (blame and escalate)</a:t>
            </a:r>
          </a:p>
          <a:p>
            <a:pPr marL="0" indent="0">
              <a:buNone/>
            </a:pPr>
            <a:endParaRPr lang="en-US" sz="2400" dirty="0">
              <a:latin typeface="Trebuchet MS" pitchFamily="34" charset="0"/>
            </a:endParaRPr>
          </a:p>
          <a:p>
            <a:r>
              <a:rPr lang="en-US" sz="2400" dirty="0">
                <a:latin typeface="Trebuchet MS" pitchFamily="34" charset="0"/>
              </a:rPr>
              <a:t>Aggressive and passive</a:t>
            </a:r>
          </a:p>
          <a:p>
            <a:pPr marL="0" indent="0">
              <a:buNone/>
            </a:pPr>
            <a:endParaRPr lang="en-US" sz="2400" dirty="0">
              <a:latin typeface="Trebuchet MS" pitchFamily="34" charset="0"/>
            </a:endParaRPr>
          </a:p>
          <a:p>
            <a:r>
              <a:rPr lang="en-US" sz="2400" dirty="0">
                <a:latin typeface="Trebuchet MS" pitchFamily="34" charset="0"/>
              </a:rPr>
              <a:t>Depressed</a:t>
            </a:r>
          </a:p>
          <a:p>
            <a:pPr marL="0" indent="0">
              <a:buNone/>
            </a:pPr>
            <a:endParaRPr lang="en-US" sz="2400" dirty="0">
              <a:latin typeface="Trebuchet MS" pitchFamily="34" charset="0"/>
            </a:endParaRPr>
          </a:p>
          <a:p>
            <a:r>
              <a:rPr lang="en-US" sz="2400" dirty="0">
                <a:latin typeface="Trebuchet MS" pitchFamily="34" charset="0"/>
              </a:rPr>
              <a:t>Runs from conflict</a:t>
            </a:r>
          </a:p>
          <a:p>
            <a:pPr marL="0" indent="0">
              <a:buNone/>
            </a:pPr>
            <a:endParaRPr lang="en-US" sz="2400" dirty="0">
              <a:latin typeface="Trebuchet MS" pitchFamily="34" charset="0"/>
            </a:endParaRPr>
          </a:p>
          <a:p>
            <a:r>
              <a:rPr lang="en-US" sz="2400" dirty="0">
                <a:latin typeface="Trebuchet MS" pitchFamily="34" charset="0"/>
              </a:rPr>
              <a:t>Close minded</a:t>
            </a:r>
          </a:p>
          <a:p>
            <a:endParaRPr lang="en-US" sz="2400" dirty="0">
              <a:latin typeface="Trebuchet MS" pitchFamily="34" charset="0"/>
            </a:endParaRPr>
          </a:p>
          <a:p>
            <a:r>
              <a:rPr lang="en-US" sz="2400" dirty="0">
                <a:latin typeface="Trebuchet MS" pitchFamily="34" charset="0"/>
              </a:rPr>
              <a:t>Needs to “run” the group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712413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itchFamily="34" charset="0"/>
              </a:rPr>
              <a:t>Common Behaviors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Berlin Sans FB" pitchFamily="34" charset="0"/>
              </a:rPr>
              <a:t>Cutting</a:t>
            </a:r>
          </a:p>
          <a:p>
            <a:endParaRPr lang="en-US" dirty="0">
              <a:latin typeface="Berlin Sans FB" pitchFamily="34" charset="0"/>
            </a:endParaRPr>
          </a:p>
          <a:p>
            <a:r>
              <a:rPr lang="en-US" dirty="0">
                <a:latin typeface="Berlin Sans FB" pitchFamily="34" charset="0"/>
              </a:rPr>
              <a:t>Burning</a:t>
            </a:r>
          </a:p>
          <a:p>
            <a:endParaRPr lang="en-US" dirty="0">
              <a:latin typeface="Berlin Sans FB" pitchFamily="34" charset="0"/>
            </a:endParaRPr>
          </a:p>
          <a:p>
            <a:r>
              <a:rPr lang="en-US" dirty="0">
                <a:latin typeface="Berlin Sans FB" pitchFamily="34" charset="0"/>
              </a:rPr>
              <a:t>Head-banging</a:t>
            </a:r>
          </a:p>
          <a:p>
            <a:endParaRPr lang="en-US" dirty="0">
              <a:latin typeface="Berlin Sans FB" pitchFamily="34" charset="0"/>
            </a:endParaRPr>
          </a:p>
          <a:p>
            <a:r>
              <a:rPr lang="en-US" dirty="0">
                <a:latin typeface="Berlin Sans FB" pitchFamily="34" charset="0"/>
              </a:rPr>
              <a:t>Carving</a:t>
            </a:r>
          </a:p>
          <a:p>
            <a:endParaRPr lang="en-US" dirty="0">
              <a:latin typeface="Berlin Sans FB" pitchFamily="34" charset="0"/>
            </a:endParaRPr>
          </a:p>
          <a:p>
            <a:r>
              <a:rPr lang="en-US" dirty="0">
                <a:latin typeface="Berlin Sans FB" pitchFamily="34" charset="0"/>
              </a:rPr>
              <a:t>Scratching </a:t>
            </a:r>
          </a:p>
          <a:p>
            <a:endParaRPr lang="en-US" dirty="0">
              <a:latin typeface="Trebuchet MS" pitchFamily="34" charset="0"/>
            </a:endParaRPr>
          </a:p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Berlin Sans FB" pitchFamily="34" charset="0"/>
              </a:rPr>
              <a:t>Bruising or hitting</a:t>
            </a:r>
          </a:p>
          <a:p>
            <a:pPr marL="0" indent="0">
              <a:buNone/>
            </a:pPr>
            <a:endParaRPr lang="en-US" dirty="0">
              <a:latin typeface="Berlin Sans FB" pitchFamily="34" charset="0"/>
            </a:endParaRPr>
          </a:p>
          <a:p>
            <a:r>
              <a:rPr lang="en-US" dirty="0">
                <a:latin typeface="Berlin Sans FB" pitchFamily="34" charset="0"/>
              </a:rPr>
              <a:t>Biting </a:t>
            </a:r>
          </a:p>
          <a:p>
            <a:pPr marL="0" indent="0">
              <a:buNone/>
            </a:pPr>
            <a:endParaRPr lang="en-US" dirty="0">
              <a:latin typeface="Berlin Sans FB" pitchFamily="34" charset="0"/>
            </a:endParaRPr>
          </a:p>
          <a:p>
            <a:r>
              <a:rPr lang="en-US" dirty="0">
                <a:latin typeface="Berlin Sans FB" pitchFamily="34" charset="0"/>
              </a:rPr>
              <a:t>Picking of skin</a:t>
            </a:r>
          </a:p>
          <a:p>
            <a:pPr marL="0" indent="0">
              <a:buNone/>
            </a:pPr>
            <a:endParaRPr lang="en-US" dirty="0">
              <a:latin typeface="Berlin Sans FB" pitchFamily="34" charset="0"/>
            </a:endParaRPr>
          </a:p>
          <a:p>
            <a:r>
              <a:rPr lang="en-US" dirty="0">
                <a:latin typeface="Berlin Sans FB" pitchFamily="34" charset="0"/>
              </a:rPr>
              <a:t>Pulling of hair </a:t>
            </a:r>
          </a:p>
          <a:p>
            <a:pPr marL="0" indent="0">
              <a:buNone/>
            </a:pPr>
            <a:endParaRPr lang="en-US" dirty="0">
              <a:latin typeface="Berlin Sans FB" pitchFamily="34" charset="0"/>
            </a:endParaRPr>
          </a:p>
          <a:p>
            <a:r>
              <a:rPr lang="en-US" dirty="0">
                <a:latin typeface="Berlin Sans FB" pitchFamily="34" charset="0"/>
              </a:rPr>
              <a:t>Bone-breaking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0" y="1143000"/>
            <a:ext cx="457200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033534"/>
      </p:ext>
    </p:extLst>
  </p:cSld>
  <p:clrMapOvr>
    <a:masterClrMapping/>
  </p:clrMapOvr>
  <p:transition spd="slow">
    <p:pull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1000"/>
            <a:ext cx="4419600" cy="5745163"/>
          </a:xfrm>
        </p:spPr>
        <p:txBody>
          <a:bodyPr/>
          <a:lstStyle/>
          <a:p>
            <a:r>
              <a:rPr lang="en-US" dirty="0">
                <a:latin typeface="Trebuchet MS" pitchFamily="34" charset="0"/>
              </a:rPr>
              <a:t>Escape from emptiness and depression</a:t>
            </a:r>
          </a:p>
          <a:p>
            <a:endParaRPr lang="en-US" dirty="0">
              <a:latin typeface="Trebuchet MS" pitchFamily="34" charset="0"/>
            </a:endParaRPr>
          </a:p>
          <a:p>
            <a:r>
              <a:rPr lang="en-US" dirty="0">
                <a:latin typeface="Trebuchet MS" pitchFamily="34" charset="0"/>
              </a:rPr>
              <a:t>Provides relief</a:t>
            </a:r>
          </a:p>
          <a:p>
            <a:endParaRPr lang="en-US" dirty="0">
              <a:latin typeface="Trebuchet MS" pitchFamily="34" charset="0"/>
            </a:endParaRPr>
          </a:p>
          <a:p>
            <a:r>
              <a:rPr lang="en-US" dirty="0">
                <a:latin typeface="Trebuchet MS" pitchFamily="34" charset="0"/>
              </a:rPr>
              <a:t>Relieves anger </a:t>
            </a:r>
          </a:p>
          <a:p>
            <a:endParaRPr lang="en-US" dirty="0">
              <a:latin typeface="Trebuchet MS" pitchFamily="34" charset="0"/>
            </a:endParaRPr>
          </a:p>
          <a:p>
            <a:r>
              <a:rPr lang="en-US" dirty="0">
                <a:latin typeface="Trebuchet MS" pitchFamily="34" charset="0"/>
              </a:rPr>
              <a:t>Escapes numbness</a:t>
            </a:r>
          </a:p>
          <a:p>
            <a:endParaRPr lang="en-US" dirty="0">
              <a:latin typeface="Trebuchet MS" pitchFamily="34" charset="0"/>
            </a:endParaRPr>
          </a:p>
          <a:p>
            <a:r>
              <a:rPr lang="en-US" dirty="0">
                <a:latin typeface="Trebuchet MS" pitchFamily="34" charset="0"/>
              </a:rPr>
              <a:t>Reality </a:t>
            </a:r>
          </a:p>
        </p:txBody>
      </p:sp>
    </p:spTree>
    <p:extLst>
      <p:ext uri="{BB962C8B-B14F-4D97-AF65-F5344CB8AC3E}">
        <p14:creationId xmlns:p14="http://schemas.microsoft.com/office/powerpoint/2010/main" val="1759606259"/>
      </p:ext>
    </p:extLst>
  </p:cSld>
  <p:clrMapOvr>
    <a:masterClrMapping/>
  </p:clrMapOvr>
  <p:transition spd="slow">
    <p:pull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Berlin Sans FB" pitchFamily="34" charset="0"/>
              </a:rPr>
              <a:t>#12: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erlin Sans FB" pitchFamily="34" charset="0"/>
              </a:rPr>
              <a:t>Emotional disorders primarily involving sadness, dependency and depression </a:t>
            </a:r>
          </a:p>
          <a:p>
            <a:pPr marL="0" indent="0">
              <a:buNone/>
            </a:pPr>
            <a:endParaRPr lang="en-US" dirty="0">
              <a:latin typeface="Berlin Sans FB" pitchFamily="34" charset="0"/>
            </a:endParaRPr>
          </a:p>
          <a:p>
            <a:pPr lvl="1"/>
            <a:r>
              <a:rPr lang="en-US" dirty="0">
                <a:latin typeface="Berlin Sans FB" pitchFamily="34" charset="0"/>
              </a:rPr>
              <a:t>Dejection, hopelessness, inability to feel pleasure or to take interest</a:t>
            </a:r>
          </a:p>
          <a:p>
            <a:pPr marL="457200" lvl="1" indent="0">
              <a:buNone/>
            </a:pPr>
            <a:endParaRPr lang="en-US" dirty="0">
              <a:latin typeface="Berlin Sans FB" pitchFamily="34" charset="0"/>
            </a:endParaRPr>
          </a:p>
          <a:p>
            <a:pPr lvl="1"/>
            <a:r>
              <a:rPr lang="en-US" dirty="0">
                <a:latin typeface="Berlin Sans FB" pitchFamily="34" charset="0"/>
              </a:rPr>
              <a:t>Needs medical attention </a:t>
            </a:r>
          </a:p>
          <a:p>
            <a:pPr marL="457200" lvl="1" indent="0">
              <a:buNone/>
            </a:pPr>
            <a:endParaRPr lang="en-US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786301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76200" y="76200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0" i="1" dirty="0">
                <a:latin typeface="Berlin Sans FB" pitchFamily="34" charset="0"/>
              </a:rPr>
              <a:t>S</a:t>
            </a:r>
            <a:r>
              <a:rPr lang="en-US" sz="4400" b="0" dirty="0">
                <a:latin typeface="Berlin Sans FB" pitchFamily="34" charset="0"/>
              </a:rPr>
              <a:t>napping out of depression is as likely as talking yourself out of a heart attack.</a:t>
            </a:r>
            <a:r>
              <a:rPr lang="en-US" sz="3200" b="0" dirty="0">
                <a:latin typeface="Berlin Sans FB" pitchFamily="34" charset="0"/>
              </a:rPr>
              <a:t> </a:t>
            </a:r>
          </a:p>
          <a:p>
            <a:endParaRPr lang="en-US" sz="3200" b="0" dirty="0">
              <a:latin typeface="Berlin Sans FB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0" dirty="0">
                <a:latin typeface="Berlin Sans FB" pitchFamily="34" charset="0"/>
              </a:rPr>
              <a:t>Depression is a serious illness that needs medical attention.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>
                <a:latin typeface="Berlin Sans FB" pitchFamily="34" charset="0"/>
              </a:rPr>
              <a:t>If someone is experiencing mild depression for 2 weeks, they should seek help.</a:t>
            </a:r>
            <a:endParaRPr lang="en-US" sz="3200" b="0" dirty="0">
              <a:latin typeface="Berlin Sans FB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0" dirty="0">
                <a:latin typeface="Berlin Sans FB" pitchFamily="34" charset="0"/>
              </a:rPr>
              <a:t>Left untreated, depression can lead to suicide.</a:t>
            </a:r>
          </a:p>
          <a:p>
            <a:r>
              <a:rPr lang="en-US" sz="3200" b="0" dirty="0">
                <a:latin typeface="Berlin Sans FB" pitchFamily="34" charset="0"/>
              </a:rPr>
              <a:t>Fortunately, depression can be treated and lives</a:t>
            </a:r>
          </a:p>
          <a:p>
            <a:r>
              <a:rPr lang="en-US" sz="3200" b="0" dirty="0">
                <a:latin typeface="Berlin Sans FB" pitchFamily="34" charset="0"/>
              </a:rPr>
              <a:t>saved when symptoms are recognized.</a:t>
            </a:r>
          </a:p>
          <a:p>
            <a:endParaRPr lang="en-US" sz="3200" b="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121919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lin Sans FB" pitchFamily="34" charset="0"/>
              </a:rPr>
              <a:t>Depression Symptoms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Berlin Sans FB" pitchFamily="34" charset="0"/>
              </a:rPr>
              <a:t>Withdrawal from family and friends</a:t>
            </a:r>
          </a:p>
          <a:p>
            <a:r>
              <a:rPr lang="en-US" dirty="0">
                <a:latin typeface="Berlin Sans FB" pitchFamily="34" charset="0"/>
              </a:rPr>
              <a:t>Drop in grades</a:t>
            </a:r>
          </a:p>
          <a:p>
            <a:r>
              <a:rPr lang="en-US" dirty="0">
                <a:latin typeface="Berlin Sans FB" pitchFamily="34" charset="0"/>
              </a:rPr>
              <a:t>Change in eating &amp; sleeping patterns</a:t>
            </a:r>
          </a:p>
          <a:p>
            <a:r>
              <a:rPr lang="en-US" dirty="0">
                <a:latin typeface="Berlin Sans FB" pitchFamily="34" charset="0"/>
              </a:rPr>
              <a:t>Large weight gain or loss</a:t>
            </a:r>
          </a:p>
          <a:p>
            <a:r>
              <a:rPr lang="en-US" dirty="0">
                <a:latin typeface="Berlin Sans FB" pitchFamily="34" charset="0"/>
              </a:rPr>
              <a:t>Unresolved grief over a loss </a:t>
            </a:r>
          </a:p>
          <a:p>
            <a:r>
              <a:rPr lang="en-US" dirty="0">
                <a:latin typeface="Berlin Sans FB" pitchFamily="34" charset="0"/>
              </a:rPr>
              <a:t>Substance use </a:t>
            </a:r>
          </a:p>
          <a:p>
            <a:r>
              <a:rPr lang="en-US" dirty="0">
                <a:latin typeface="Berlin Sans FB" pitchFamily="34" charset="0"/>
              </a:rPr>
              <a:t>Difficulty concentrating, remembering or making decision irritability or angry outburst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905000" y="1219200"/>
            <a:ext cx="5257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667527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latin typeface="Berlin Sans FB" pitchFamily="34" charset="0"/>
              </a:rPr>
              <a:t>12(a): Seasonal Affective Disorder (SAD)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erlin Sans FB" pitchFamily="34" charset="0"/>
              </a:rPr>
              <a:t>Depression that only occurs during the fall and winter months</a:t>
            </a:r>
          </a:p>
          <a:p>
            <a:pPr lvl="1"/>
            <a:r>
              <a:rPr lang="en-US" dirty="0">
                <a:latin typeface="Berlin Sans FB" pitchFamily="34" charset="0"/>
              </a:rPr>
              <a:t>Oversleeping/difficulty staying awake </a:t>
            </a:r>
          </a:p>
          <a:p>
            <a:pPr lvl="1"/>
            <a:r>
              <a:rPr lang="en-US" dirty="0">
                <a:latin typeface="Berlin Sans FB" pitchFamily="34" charset="0"/>
              </a:rPr>
              <a:t>Fatigue </a:t>
            </a:r>
          </a:p>
          <a:p>
            <a:pPr lvl="1"/>
            <a:r>
              <a:rPr lang="en-US" dirty="0">
                <a:latin typeface="Berlin Sans FB" pitchFamily="34" charset="0"/>
              </a:rPr>
              <a:t>Social withdrawal</a:t>
            </a:r>
          </a:p>
          <a:p>
            <a:pPr lvl="1"/>
            <a:r>
              <a:rPr lang="en-US" dirty="0">
                <a:latin typeface="Berlin Sans FB" pitchFamily="34" charset="0"/>
              </a:rPr>
              <a:t>Inability to cope</a:t>
            </a:r>
          </a:p>
          <a:p>
            <a:pPr lvl="1"/>
            <a:endParaRPr lang="en-US" dirty="0">
              <a:latin typeface="Berlin Sans FB" pitchFamily="34" charset="0"/>
            </a:endParaRPr>
          </a:p>
          <a:p>
            <a:pPr marL="0" indent="0">
              <a:buNone/>
            </a:pPr>
            <a:endParaRPr lang="en-US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324821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ln w="57150"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>
                <a:latin typeface="Berlin Sans FB" pitchFamily="34" charset="0"/>
              </a:rPr>
              <a:t>#12(b): </a:t>
            </a:r>
            <a:r>
              <a:rPr lang="en-US" dirty="0">
                <a:latin typeface="Berlin Sans FB" pitchFamily="34" charset="0"/>
              </a:rPr>
              <a:t>Bipolar Disorder </a:t>
            </a:r>
            <a:br>
              <a:rPr lang="en-US" dirty="0">
                <a:latin typeface="Berlin Sans FB" pitchFamily="34" charset="0"/>
              </a:rPr>
            </a:br>
            <a:r>
              <a:rPr lang="en-US" sz="2800" dirty="0">
                <a:latin typeface="Berlin Sans FB" pitchFamily="34" charset="0"/>
              </a:rPr>
              <a:t>aka: Manic Depression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4040188" cy="609599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latin typeface="Trebuchet MS" pitchFamily="34" charset="0"/>
              </a:rPr>
              <a:t>Depressive Symptoms: 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590799"/>
            <a:ext cx="4040188" cy="3535363"/>
          </a:xfrm>
        </p:spPr>
        <p:txBody>
          <a:bodyPr>
            <a:normAutofit/>
          </a:bodyPr>
          <a:lstStyle/>
          <a:p>
            <a:r>
              <a:rPr lang="en-US" dirty="0">
                <a:latin typeface="Berlin Sans FB" pitchFamily="34" charset="0"/>
              </a:rPr>
              <a:t>Loss of energy</a:t>
            </a:r>
          </a:p>
          <a:p>
            <a:r>
              <a:rPr lang="en-US" dirty="0">
                <a:latin typeface="Berlin Sans FB" pitchFamily="34" charset="0"/>
              </a:rPr>
              <a:t>Feelings of worthlessness </a:t>
            </a:r>
          </a:p>
          <a:p>
            <a:r>
              <a:rPr lang="en-US" dirty="0">
                <a:latin typeface="Berlin Sans FB" pitchFamily="34" charset="0"/>
              </a:rPr>
              <a:t>Difficulty concentrating</a:t>
            </a:r>
          </a:p>
          <a:p>
            <a:r>
              <a:rPr lang="en-US" dirty="0">
                <a:latin typeface="Berlin Sans FB" pitchFamily="34" charset="0"/>
              </a:rPr>
              <a:t>Insomnia  </a:t>
            </a:r>
          </a:p>
          <a:p>
            <a:r>
              <a:rPr lang="en-US" dirty="0">
                <a:latin typeface="Berlin Sans FB" pitchFamily="34" charset="0"/>
              </a:rPr>
              <a:t>Loss of interest </a:t>
            </a:r>
          </a:p>
          <a:p>
            <a:r>
              <a:rPr lang="en-US" dirty="0">
                <a:latin typeface="Berlin Sans FB" pitchFamily="34" charset="0"/>
              </a:rPr>
              <a:t>Recurrent thoughts of death or suicide </a:t>
            </a:r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2133600"/>
            <a:ext cx="4041775" cy="533399"/>
          </a:xfrm>
        </p:spPr>
        <p:txBody>
          <a:bodyPr/>
          <a:lstStyle/>
          <a:p>
            <a:pPr algn="ctr"/>
            <a:r>
              <a:rPr lang="en-US" dirty="0">
                <a:latin typeface="Trebuchet MS" pitchFamily="34" charset="0"/>
              </a:rPr>
              <a:t>Manic Symptoms: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72000" y="2590800"/>
            <a:ext cx="4117975" cy="3417888"/>
          </a:xfrm>
        </p:spPr>
        <p:txBody>
          <a:bodyPr>
            <a:normAutofit/>
          </a:bodyPr>
          <a:lstStyle/>
          <a:p>
            <a:r>
              <a:rPr lang="en-US" sz="2300" dirty="0">
                <a:latin typeface="Berlin Sans FB" pitchFamily="34" charset="0"/>
              </a:rPr>
              <a:t>Severe changes in mood</a:t>
            </a:r>
          </a:p>
          <a:p>
            <a:r>
              <a:rPr lang="en-US" sz="2300" dirty="0">
                <a:latin typeface="Berlin Sans FB" pitchFamily="34" charset="0"/>
              </a:rPr>
              <a:t>Increased energy </a:t>
            </a:r>
          </a:p>
          <a:p>
            <a:r>
              <a:rPr lang="en-US" sz="2300" dirty="0">
                <a:latin typeface="Berlin Sans FB" pitchFamily="34" charset="0"/>
              </a:rPr>
              <a:t>Decreased need for sleep</a:t>
            </a:r>
          </a:p>
          <a:p>
            <a:r>
              <a:rPr lang="en-US" sz="2300" dirty="0">
                <a:latin typeface="Berlin Sans FB" pitchFamily="34" charset="0"/>
              </a:rPr>
              <a:t>Increased talking (too fast or too much)</a:t>
            </a:r>
          </a:p>
          <a:p>
            <a:r>
              <a:rPr lang="en-US" sz="2300" dirty="0">
                <a:latin typeface="Berlin Sans FB" pitchFamily="34" charset="0"/>
              </a:rPr>
              <a:t>Disregard of risk </a:t>
            </a:r>
          </a:p>
          <a:p>
            <a:r>
              <a:rPr lang="en-US" sz="2300" dirty="0">
                <a:latin typeface="Berlin Sans FB" pitchFamily="34" charset="0"/>
              </a:rPr>
              <a:t>Overly-inflated self-esteem </a:t>
            </a:r>
          </a:p>
        </p:txBody>
      </p:sp>
    </p:spTree>
    <p:extLst>
      <p:ext uri="{BB962C8B-B14F-4D97-AF65-F5344CB8AC3E}">
        <p14:creationId xmlns:p14="http://schemas.microsoft.com/office/powerpoint/2010/main" val="3117752712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4" descr="Small_Manic%20Depression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7700763"/>
      </p:ext>
    </p:extLst>
  </p:cSld>
  <p:clrMapOvr>
    <a:masterClrMapping/>
  </p:clrMapOvr>
  <p:transition spd="slow">
    <p:pull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Berlin Sans FB" pitchFamily="34" charset="0"/>
              </a:rPr>
              <a:t>Suicide 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51054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Berlin Sans FB" pitchFamily="34" charset="0"/>
              </a:rPr>
              <a:t>#1 cause is: Untreated depression </a:t>
            </a:r>
          </a:p>
          <a:p>
            <a:pPr marL="0" indent="0">
              <a:buNone/>
            </a:pPr>
            <a:endParaRPr lang="en-US" sz="1800" dirty="0">
              <a:latin typeface="Berlin Sans FB" pitchFamily="34" charset="0"/>
            </a:endParaRPr>
          </a:p>
          <a:p>
            <a:r>
              <a:rPr lang="en-US" sz="2800" b="1" dirty="0">
                <a:latin typeface="Berlin Sans FB" pitchFamily="34" charset="0"/>
              </a:rPr>
              <a:t>3rd</a:t>
            </a:r>
            <a:r>
              <a:rPr lang="en-US" sz="2800" dirty="0">
                <a:latin typeface="Berlin Sans FB" pitchFamily="34" charset="0"/>
              </a:rPr>
              <a:t> leading cause of death (15-24 yr. olds)</a:t>
            </a:r>
          </a:p>
          <a:p>
            <a:pPr marL="0" indent="0">
              <a:buNone/>
            </a:pPr>
            <a:endParaRPr lang="en-US" sz="1800" dirty="0">
              <a:latin typeface="Berlin Sans FB" pitchFamily="34" charset="0"/>
            </a:endParaRPr>
          </a:p>
          <a:p>
            <a:r>
              <a:rPr lang="en-US" sz="2800" dirty="0">
                <a:latin typeface="Berlin Sans FB" pitchFamily="34" charset="0"/>
              </a:rPr>
              <a:t>Most suicidal teens DO NOT WANT TO DIE, rather they feel it is the only way to end their pain</a:t>
            </a:r>
            <a:r>
              <a:rPr lang="en-US" sz="1800" b="1" dirty="0">
                <a:latin typeface="Berlin Sans FB" pitchFamily="34" charset="0"/>
              </a:rPr>
              <a:t>.</a:t>
            </a:r>
          </a:p>
          <a:p>
            <a:pPr marL="0" indent="0">
              <a:buNone/>
            </a:pPr>
            <a:endParaRPr lang="en-US" sz="1800" dirty="0">
              <a:latin typeface="Berlin Sans FB" pitchFamily="34" charset="0"/>
            </a:endParaRPr>
          </a:p>
          <a:p>
            <a:r>
              <a:rPr lang="en-US" sz="2800" dirty="0">
                <a:latin typeface="Berlin Sans FB" pitchFamily="34" charset="0"/>
              </a:rPr>
              <a:t>9 out of 10 adolescents who commit suicide give </a:t>
            </a:r>
            <a:r>
              <a:rPr lang="en-US" sz="2800" u="sng" dirty="0">
                <a:latin typeface="Berlin Sans FB" pitchFamily="34" charset="0"/>
              </a:rPr>
              <a:t>clues </a:t>
            </a:r>
            <a:r>
              <a:rPr lang="en-US" sz="2800" dirty="0">
                <a:latin typeface="Berlin Sans FB" pitchFamily="34" charset="0"/>
              </a:rPr>
              <a:t>to others before the suicide attempt! (only 10% show no warning signs).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505200" y="1143000"/>
            <a:ext cx="2057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896828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Berlin Sans FB" pitchFamily="34" charset="0"/>
              </a:rPr>
              <a:t>Suicide: Warning Signs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>
                <a:latin typeface="Trebuchet MS" pitchFamily="34" charset="0"/>
              </a:rPr>
              <a:t>Giving away prized possessions</a:t>
            </a:r>
          </a:p>
          <a:p>
            <a:r>
              <a:rPr lang="en-US" sz="4400" dirty="0">
                <a:latin typeface="Trebuchet MS" pitchFamily="34" charset="0"/>
              </a:rPr>
              <a:t>Feelings of despair, hopelessness</a:t>
            </a:r>
          </a:p>
          <a:p>
            <a:r>
              <a:rPr lang="en-US" sz="4400" dirty="0">
                <a:latin typeface="Trebuchet MS" pitchFamily="34" charset="0"/>
              </a:rPr>
              <a:t>Threats to hurt oneself</a:t>
            </a:r>
          </a:p>
          <a:p>
            <a:r>
              <a:rPr lang="en-US" sz="4400" dirty="0">
                <a:latin typeface="Trebuchet MS" pitchFamily="34" charset="0"/>
              </a:rPr>
              <a:t>Preoccupation with death </a:t>
            </a:r>
          </a:p>
          <a:p>
            <a:endParaRPr lang="en-US" dirty="0">
              <a:latin typeface="Trebuchet MS" pitchFamily="34" charset="0"/>
            </a:endParaRPr>
          </a:p>
          <a:p>
            <a:pPr marL="0" indent="0">
              <a:buNone/>
            </a:pPr>
            <a:endParaRPr lang="en-US" dirty="0">
              <a:latin typeface="Trebuchet MS" pitchFamily="34" charset="0"/>
            </a:endParaRP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76400" y="1219200"/>
            <a:ext cx="5791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635336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accent4"/>
            </a:solidFill>
          </a:ln>
        </p:spPr>
        <p:txBody>
          <a:bodyPr/>
          <a:lstStyle/>
          <a:p>
            <a:r>
              <a:rPr lang="en-US" dirty="0">
                <a:latin typeface="Berlin Sans FB" pitchFamily="34" charset="0"/>
              </a:rPr>
              <a:t>What is a </a:t>
            </a:r>
            <a:r>
              <a:rPr lang="en-US" b="1" dirty="0">
                <a:latin typeface="Berlin Sans FB" pitchFamily="34" charset="0"/>
              </a:rPr>
              <a:t>mental illness</a:t>
            </a:r>
            <a:r>
              <a:rPr lang="en-US" dirty="0">
                <a:latin typeface="Berlin Sans FB" pitchFamily="34" charset="0"/>
              </a:rPr>
              <a:t>? 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latin typeface="Berlin Sans FB" pitchFamily="34" charset="0"/>
              </a:rPr>
              <a:t>Patterns of _______ or behavior, that cause a person significant _______ pain or prevents normal functioning.</a:t>
            </a:r>
          </a:p>
          <a:p>
            <a:endParaRPr lang="en-US" dirty="0">
              <a:latin typeface="Berlin Sans FB" pitchFamily="34" charset="0"/>
            </a:endParaRPr>
          </a:p>
          <a:p>
            <a:r>
              <a:rPr lang="en-US" dirty="0">
                <a:latin typeface="Berlin Sans FB" pitchFamily="34" charset="0"/>
              </a:rPr>
              <a:t>Answers: thinking &amp; emotional </a:t>
            </a:r>
          </a:p>
          <a:p>
            <a:endParaRPr lang="en-US" dirty="0">
              <a:latin typeface="Berlin Sans FB" pitchFamily="34" charset="0"/>
            </a:endParaRPr>
          </a:p>
          <a:p>
            <a:pPr marL="0" indent="0">
              <a:buNone/>
            </a:pPr>
            <a:r>
              <a:rPr lang="en-US" dirty="0">
                <a:latin typeface="Berlin Sans FB" pitchFamily="34" charset="0"/>
              </a:rPr>
              <a:t>(Illness:  a disease or period of sickness affecting the body or mind.)</a:t>
            </a:r>
          </a:p>
          <a:p>
            <a:pPr marL="0" indent="0">
              <a:buNone/>
            </a:pPr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479587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Berlin Sans FB" pitchFamily="34" charset="0"/>
              </a:rPr>
              <a:t>You are part of the </a:t>
            </a:r>
            <a:r>
              <a:rPr lang="en-US" b="1" dirty="0">
                <a:solidFill>
                  <a:schemeClr val="bg1"/>
                </a:solidFill>
                <a:latin typeface="Berlin Sans FB" pitchFamily="34" charset="0"/>
              </a:rPr>
              <a:t>PROBLEM</a:t>
            </a:r>
            <a:r>
              <a:rPr lang="en-US" dirty="0">
                <a:solidFill>
                  <a:schemeClr val="bg1"/>
                </a:solidFill>
                <a:latin typeface="Berlin Sans FB" pitchFamily="34" charset="0"/>
              </a:rPr>
              <a:t> if you: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rebuchet MS" pitchFamily="34" charset="0"/>
              </a:rPr>
              <a:t>Attempt to punish, threaten, bribe, or preach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Trebuchet MS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rebuchet MS" pitchFamily="34" charset="0"/>
              </a:rPr>
              <a:t>Cover up or make excuses for their behavior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Trebuchet MS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rebuchet MS" pitchFamily="34" charset="0"/>
              </a:rPr>
              <a:t>Take responsibility for the person 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Trebuchet MS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rebuchet MS" pitchFamily="34" charset="0"/>
              </a:rPr>
              <a:t>Keep the problem to yourself and chose not to tell someone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927537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Berlin Sans FB" pitchFamily="34" charset="0"/>
              </a:rPr>
              <a:t>You are part of the </a:t>
            </a:r>
            <a:r>
              <a:rPr lang="en-US" sz="4000" b="1" dirty="0">
                <a:solidFill>
                  <a:schemeClr val="bg1"/>
                </a:solidFill>
                <a:latin typeface="Berlin Sans FB" pitchFamily="34" charset="0"/>
              </a:rPr>
              <a:t>SOLUTION</a:t>
            </a:r>
            <a:r>
              <a:rPr lang="en-US" sz="4000" dirty="0">
                <a:solidFill>
                  <a:schemeClr val="bg1"/>
                </a:solidFill>
                <a:latin typeface="Berlin Sans FB" pitchFamily="34" charset="0"/>
              </a:rPr>
              <a:t> if you: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>
                <a:latin typeface="Trebuchet MS" pitchFamily="34" charset="0"/>
              </a:rPr>
              <a:t>Remain calm, unemotional and factually honest in speaking to the person about your concerns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Trebuchet MS" pitchFamily="34" charset="0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Trebuchet MS" pitchFamily="34" charset="0"/>
              </a:rPr>
              <a:t>Attend support groups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Trebuchet MS" pitchFamily="34" charset="0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Trebuchet MS" pitchFamily="34" charset="0"/>
              </a:rPr>
              <a:t>Encourage your friend to seek help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Trebuchet MS" pitchFamily="34" charset="0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Trebuchet MS" pitchFamily="34" charset="0"/>
              </a:rPr>
              <a:t>Do not cover up or avoid the situation and confront the person with your concerns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699647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chemeClr val="bg1"/>
                </a:solidFill>
                <a:latin typeface="Berlin Sans FB" pitchFamily="34" charset="0"/>
              </a:rPr>
              <a:t>STEPS to help someone with a mental illness: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dirty="0">
                <a:latin typeface="Trebuchet MS" pitchFamily="34" charset="0"/>
              </a:rPr>
              <a:t>1. Share Concern Skill </a:t>
            </a:r>
          </a:p>
          <a:p>
            <a:pPr marL="914400" lvl="1" indent="-514350">
              <a:lnSpc>
                <a:spcPct val="80000"/>
              </a:lnSpc>
            </a:pPr>
            <a:r>
              <a:rPr lang="en-US" dirty="0">
                <a:latin typeface="Trebuchet MS" pitchFamily="34" charset="0"/>
              </a:rPr>
              <a:t>I care/love…</a:t>
            </a:r>
          </a:p>
          <a:p>
            <a:pPr marL="914400" lvl="1" indent="-514350">
              <a:lnSpc>
                <a:spcPct val="80000"/>
              </a:lnSpc>
            </a:pPr>
            <a:r>
              <a:rPr lang="en-US" dirty="0">
                <a:latin typeface="Trebuchet MS" pitchFamily="34" charset="0"/>
              </a:rPr>
              <a:t>I see… </a:t>
            </a:r>
          </a:p>
          <a:p>
            <a:pPr marL="914400" lvl="1" indent="-514350">
              <a:lnSpc>
                <a:spcPct val="80000"/>
              </a:lnSpc>
            </a:pPr>
            <a:r>
              <a:rPr lang="en-US" dirty="0">
                <a:latin typeface="Trebuchet MS" pitchFamily="34" charset="0"/>
              </a:rPr>
              <a:t>I feel… </a:t>
            </a:r>
          </a:p>
          <a:p>
            <a:pPr marL="914400" lvl="1" indent="-514350">
              <a:lnSpc>
                <a:spcPct val="80000"/>
              </a:lnSpc>
            </a:pPr>
            <a:r>
              <a:rPr lang="en-US" dirty="0">
                <a:latin typeface="Trebuchet MS" pitchFamily="34" charset="0"/>
              </a:rPr>
              <a:t>Listen – I want/would like, I will…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endParaRPr lang="en-US" dirty="0"/>
          </a:p>
          <a:p>
            <a:pPr marL="0" indent="0">
              <a:lnSpc>
                <a:spcPct val="80000"/>
              </a:lnSpc>
              <a:buNone/>
            </a:pPr>
            <a:r>
              <a:rPr lang="en-US" dirty="0">
                <a:latin typeface="Trebuchet MS" pitchFamily="34" charset="0"/>
              </a:rPr>
              <a:t>2. Ask the tough questions </a:t>
            </a:r>
          </a:p>
          <a:p>
            <a:pPr marL="914400" lvl="1" indent="-514350">
              <a:lnSpc>
                <a:spcPct val="80000"/>
              </a:lnSpc>
            </a:pPr>
            <a:r>
              <a:rPr lang="en-US" i="1" dirty="0">
                <a:latin typeface="Trebuchet MS" pitchFamily="34" charset="0"/>
              </a:rPr>
              <a:t>“Are you depressed? Are you starving yourself?”</a:t>
            </a:r>
          </a:p>
          <a:p>
            <a:pPr marL="0" indent="0">
              <a:lnSpc>
                <a:spcPct val="80000"/>
              </a:lnSpc>
              <a:buNone/>
            </a:pPr>
            <a:endParaRPr lang="en-US" dirty="0">
              <a:latin typeface="Trebuchet MS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dirty="0">
                <a:latin typeface="Trebuchet MS" pitchFamily="34" charset="0"/>
              </a:rPr>
              <a:t>3. Tell a trusted adult </a:t>
            </a:r>
          </a:p>
        </p:txBody>
      </p:sp>
    </p:spTree>
    <p:extLst>
      <p:ext uri="{BB962C8B-B14F-4D97-AF65-F5344CB8AC3E}">
        <p14:creationId xmlns:p14="http://schemas.microsoft.com/office/powerpoint/2010/main" val="2412093044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Berlin Sans FB" pitchFamily="34" charset="0"/>
              </a:rPr>
              <a:t>Can you recover?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rebuchet MS" pitchFamily="34" charset="0"/>
              </a:rPr>
              <a:t>Mental disorders are </a:t>
            </a:r>
            <a:r>
              <a:rPr lang="en-US" b="1" dirty="0">
                <a:latin typeface="Trebuchet MS" pitchFamily="34" charset="0"/>
              </a:rPr>
              <a:t>treatable</a:t>
            </a:r>
          </a:p>
          <a:p>
            <a:endParaRPr lang="en-US" b="1" dirty="0">
              <a:latin typeface="Trebuchet MS" pitchFamily="34" charset="0"/>
            </a:endParaRPr>
          </a:p>
          <a:p>
            <a:r>
              <a:rPr lang="en-US" u="sng" dirty="0">
                <a:latin typeface="Trebuchet MS" pitchFamily="34" charset="0"/>
              </a:rPr>
              <a:t>Multidisciplinary</a:t>
            </a:r>
            <a:r>
              <a:rPr lang="en-US" dirty="0">
                <a:latin typeface="Trebuchet MS" pitchFamily="34" charset="0"/>
              </a:rPr>
              <a:t> approach is required: </a:t>
            </a:r>
          </a:p>
          <a:p>
            <a:pPr lvl="1"/>
            <a:r>
              <a:rPr lang="en-US" dirty="0">
                <a:latin typeface="Trebuchet MS" pitchFamily="34" charset="0"/>
              </a:rPr>
              <a:t>Physicians </a:t>
            </a:r>
          </a:p>
          <a:p>
            <a:pPr lvl="1"/>
            <a:r>
              <a:rPr lang="en-US" dirty="0">
                <a:latin typeface="Trebuchet MS" pitchFamily="34" charset="0"/>
              </a:rPr>
              <a:t>Therapists/Counselors</a:t>
            </a:r>
          </a:p>
          <a:p>
            <a:pPr lvl="1"/>
            <a:r>
              <a:rPr lang="en-US" dirty="0">
                <a:latin typeface="Trebuchet MS" pitchFamily="34" charset="0"/>
              </a:rPr>
              <a:t>Dieticians </a:t>
            </a:r>
          </a:p>
          <a:p>
            <a:pPr lvl="1"/>
            <a:r>
              <a:rPr lang="en-US" dirty="0">
                <a:latin typeface="Trebuchet MS" pitchFamily="34" charset="0"/>
              </a:rPr>
              <a:t>Medications </a:t>
            </a:r>
          </a:p>
          <a:p>
            <a:pPr lvl="1"/>
            <a:endParaRPr lang="en-US" dirty="0">
              <a:latin typeface="Trebuchet MS" pitchFamily="34" charset="0"/>
            </a:endParaRPr>
          </a:p>
          <a:p>
            <a:pPr marL="0" indent="0">
              <a:buNone/>
            </a:pPr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18390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Berlin Sans FB" pitchFamily="34" charset="0"/>
              </a:rPr>
              <a:t>Prevention Strategies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latin typeface="Trebuchet MS" pitchFamily="34" charset="0"/>
              </a:rPr>
              <a:t>Share your feelings and emotions with someone you trust</a:t>
            </a:r>
          </a:p>
          <a:p>
            <a:pPr marL="0" indent="0">
              <a:lnSpc>
                <a:spcPct val="80000"/>
              </a:lnSpc>
              <a:buNone/>
            </a:pPr>
            <a:endParaRPr lang="en-US" dirty="0">
              <a:latin typeface="Trebuchet MS" pitchFamily="34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Trebuchet MS" pitchFamily="34" charset="0"/>
              </a:rPr>
              <a:t>Use positive self talk</a:t>
            </a:r>
          </a:p>
          <a:p>
            <a:pPr marL="0" indent="0">
              <a:lnSpc>
                <a:spcPct val="80000"/>
              </a:lnSpc>
              <a:buNone/>
            </a:pPr>
            <a:endParaRPr lang="en-US" dirty="0">
              <a:latin typeface="Trebuchet MS" pitchFamily="34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Trebuchet MS" pitchFamily="34" charset="0"/>
              </a:rPr>
              <a:t>Manage stress with </a:t>
            </a:r>
            <a:r>
              <a:rPr lang="en-US" i="1" dirty="0">
                <a:latin typeface="Trebuchet MS" pitchFamily="34" charset="0"/>
              </a:rPr>
              <a:t>stress management skills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latin typeface="Trebuchet MS" pitchFamily="34" charset="0"/>
              </a:rPr>
              <a:t>Use healthy </a:t>
            </a:r>
            <a:r>
              <a:rPr lang="en-US" i="1" dirty="0">
                <a:latin typeface="Trebuchet MS" pitchFamily="34" charset="0"/>
              </a:rPr>
              <a:t>decision making skills</a:t>
            </a:r>
          </a:p>
          <a:p>
            <a:pPr marL="0" indent="0">
              <a:lnSpc>
                <a:spcPct val="80000"/>
              </a:lnSpc>
              <a:buNone/>
            </a:pPr>
            <a:endParaRPr lang="en-US" dirty="0">
              <a:latin typeface="Trebuchet MS" pitchFamily="34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Trebuchet MS" pitchFamily="34" charset="0"/>
              </a:rPr>
              <a:t>Use effective </a:t>
            </a:r>
            <a:r>
              <a:rPr lang="en-US" i="1" dirty="0">
                <a:latin typeface="Trebuchet MS" pitchFamily="34" charset="0"/>
              </a:rPr>
              <a:t>communication skills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Trebuchet MS" pitchFamily="34" charset="0"/>
              </a:rPr>
              <a:t>“I Messages”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dirty="0">
              <a:latin typeface="Trebuchet MS" pitchFamily="34" charset="0"/>
            </a:endParaRPr>
          </a:p>
          <a:p>
            <a:pPr>
              <a:lnSpc>
                <a:spcPct val="80000"/>
              </a:lnSpc>
            </a:pPr>
            <a:r>
              <a:rPr lang="en-US" b="1" dirty="0">
                <a:latin typeface="Trebuchet MS" pitchFamily="34" charset="0"/>
              </a:rPr>
              <a:t>KNOW</a:t>
            </a:r>
            <a:r>
              <a:rPr lang="en-US" dirty="0">
                <a:latin typeface="Trebuchet MS" pitchFamily="34" charset="0"/>
              </a:rPr>
              <a:t> the signs and symptoms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94741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17585" y="304800"/>
            <a:ext cx="9144000" cy="1143000"/>
          </a:xfrm>
          <a:solidFill>
            <a:schemeClr val="accent4">
              <a:lumMod val="75000"/>
            </a:schemeClr>
          </a:solidFill>
          <a:ln w="57150">
            <a:noFill/>
          </a:ln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chemeClr val="bg1"/>
                </a:solidFill>
                <a:latin typeface="Berlin Sans FB" pitchFamily="34" charset="0"/>
              </a:rPr>
              <a:t>Five Stages of Grief </a:t>
            </a:r>
            <a:br>
              <a:rPr lang="en-US" sz="4800" dirty="0">
                <a:solidFill>
                  <a:schemeClr val="bg1"/>
                </a:solidFill>
                <a:latin typeface="Berlin Sans FB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Berlin Sans FB" pitchFamily="34" charset="0"/>
              </a:rPr>
              <a:t>(</a:t>
            </a:r>
            <a:r>
              <a:rPr lang="en-US" sz="4800" dirty="0" err="1">
                <a:solidFill>
                  <a:schemeClr val="bg1"/>
                </a:solidFill>
                <a:latin typeface="Berlin Sans FB" pitchFamily="34" charset="0"/>
              </a:rPr>
              <a:t>Kubler</a:t>
            </a:r>
            <a:r>
              <a:rPr lang="en-US" sz="4800" dirty="0">
                <a:solidFill>
                  <a:schemeClr val="bg1"/>
                </a:solidFill>
                <a:latin typeface="Berlin Sans FB" pitchFamily="34" charset="0"/>
              </a:rPr>
              <a:t>-Ross Model)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Berlin Sans FB" pitchFamily="34" charset="0"/>
              </a:rPr>
              <a:t>This model describes the process by which people deal with </a:t>
            </a:r>
            <a:r>
              <a:rPr lang="en-US" u="sng" dirty="0">
                <a:latin typeface="Berlin Sans FB" pitchFamily="34" charset="0"/>
              </a:rPr>
              <a:t>grief </a:t>
            </a:r>
            <a:r>
              <a:rPr lang="en-US" dirty="0">
                <a:latin typeface="Berlin Sans FB" pitchFamily="34" charset="0"/>
              </a:rPr>
              <a:t>and </a:t>
            </a:r>
            <a:r>
              <a:rPr lang="en-US" u="sng" dirty="0">
                <a:latin typeface="Berlin Sans FB" pitchFamily="34" charset="0"/>
              </a:rPr>
              <a:t>tragedy</a:t>
            </a:r>
            <a:r>
              <a:rPr lang="en-US" dirty="0">
                <a:latin typeface="Berlin Sans FB" pitchFamily="34" charset="0"/>
              </a:rPr>
              <a:t> </a:t>
            </a:r>
          </a:p>
          <a:p>
            <a:pPr algn="ctr"/>
            <a:endParaRPr lang="en-US" dirty="0">
              <a:latin typeface="Berlin Sans FB" pitchFamily="34" charset="0"/>
            </a:endParaRPr>
          </a:p>
          <a:p>
            <a:pPr algn="ctr"/>
            <a:r>
              <a:rPr lang="en-US" dirty="0">
                <a:latin typeface="Berlin Sans FB" pitchFamily="34" charset="0"/>
              </a:rPr>
              <a:t>They apply to any form of catastrophic loss (job, income, divorce, freedom, death, etc.)</a:t>
            </a:r>
          </a:p>
          <a:p>
            <a:pPr marL="0" indent="0" algn="ctr">
              <a:buNone/>
            </a:pPr>
            <a:endParaRPr lang="en-US" dirty="0">
              <a:latin typeface="Berlin Sans FB" pitchFamily="34" charset="0"/>
            </a:endParaRPr>
          </a:p>
          <a:p>
            <a:pPr algn="ctr"/>
            <a:r>
              <a:rPr lang="en-US" dirty="0">
                <a:latin typeface="Berlin Sans FB" pitchFamily="34" charset="0"/>
              </a:rPr>
              <a:t>These steps do not necessarily come in order, although a person will experience at least two </a:t>
            </a:r>
          </a:p>
        </p:txBody>
      </p:sp>
    </p:spTree>
    <p:extLst>
      <p:ext uri="{BB962C8B-B14F-4D97-AF65-F5344CB8AC3E}">
        <p14:creationId xmlns:p14="http://schemas.microsoft.com/office/powerpoint/2010/main" val="2762505820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D.A.B.D.A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spcBef>
                <a:spcPts val="0"/>
              </a:spcBef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en-US" b="1" dirty="0">
                <a:latin typeface="Trebuchet MS" pitchFamily="34" charset="0"/>
              </a:rPr>
              <a:t>Denial</a:t>
            </a:r>
            <a:endParaRPr lang="en-US" i="1" dirty="0">
              <a:latin typeface="Trebuchet MS" pitchFamily="34" charset="0"/>
            </a:endParaRPr>
          </a:p>
          <a:p>
            <a:pPr marL="914400" lvl="1" indent="-514350">
              <a:spcBef>
                <a:spcPts val="0"/>
              </a:spcBef>
              <a:buClr>
                <a:schemeClr val="accent4">
                  <a:lumMod val="75000"/>
                </a:schemeClr>
              </a:buClr>
            </a:pPr>
            <a:r>
              <a:rPr lang="en-US" dirty="0">
                <a:latin typeface="Trebuchet MS" pitchFamily="34" charset="0"/>
              </a:rPr>
              <a:t>Initial reaction to a loss</a:t>
            </a:r>
          </a:p>
          <a:p>
            <a:pPr marL="514350" indent="-514350">
              <a:spcBef>
                <a:spcPts val="0"/>
              </a:spcBef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endParaRPr lang="en-US" dirty="0">
              <a:latin typeface="Trebuchet MS" pitchFamily="34" charset="0"/>
            </a:endParaRPr>
          </a:p>
          <a:p>
            <a:pPr marL="514350" indent="-514350">
              <a:spcBef>
                <a:spcPts val="0"/>
              </a:spcBef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en-US" b="1" dirty="0">
                <a:latin typeface="Trebuchet MS" pitchFamily="34" charset="0"/>
              </a:rPr>
              <a:t>Anger</a:t>
            </a:r>
            <a:endParaRPr lang="en-US" dirty="0">
              <a:latin typeface="Trebuchet MS" pitchFamily="34" charset="0"/>
            </a:endParaRPr>
          </a:p>
          <a:p>
            <a:pPr marL="914400" lvl="1" indent="-514350">
              <a:spcBef>
                <a:spcPts val="0"/>
              </a:spcBef>
              <a:buClr>
                <a:schemeClr val="accent4">
                  <a:lumMod val="75000"/>
                </a:schemeClr>
              </a:buClr>
            </a:pPr>
            <a:r>
              <a:rPr lang="en-US" dirty="0">
                <a:latin typeface="Trebuchet MS" pitchFamily="34" charset="0"/>
              </a:rPr>
              <a:t>Victim can no longer deny feelings.</a:t>
            </a:r>
          </a:p>
          <a:p>
            <a:pPr marL="514350" indent="-514350">
              <a:spcBef>
                <a:spcPts val="0"/>
              </a:spcBef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endParaRPr lang="en-US" dirty="0">
              <a:latin typeface="Trebuchet MS" pitchFamily="34" charset="0"/>
            </a:endParaRPr>
          </a:p>
          <a:p>
            <a:pPr marL="514350" indent="-514350">
              <a:spcBef>
                <a:spcPts val="0"/>
              </a:spcBef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en-US" b="1" dirty="0">
                <a:latin typeface="Trebuchet MS" pitchFamily="34" charset="0"/>
              </a:rPr>
              <a:t>Bargaining</a:t>
            </a:r>
            <a:endParaRPr lang="en-US" dirty="0">
              <a:latin typeface="Trebuchet MS" pitchFamily="34" charset="0"/>
            </a:endParaRPr>
          </a:p>
          <a:p>
            <a:pPr marL="914400" lvl="1" indent="-514350">
              <a:spcBef>
                <a:spcPts val="0"/>
              </a:spcBef>
              <a:buClr>
                <a:schemeClr val="accent4">
                  <a:lumMod val="75000"/>
                </a:schemeClr>
              </a:buClr>
            </a:pPr>
            <a:r>
              <a:rPr lang="en-US" dirty="0">
                <a:latin typeface="Trebuchet MS" pitchFamily="34" charset="0"/>
              </a:rPr>
              <a:t>May involve praying, alternative treatments, or promising better behavior. </a:t>
            </a:r>
          </a:p>
          <a:p>
            <a:pPr marL="514350" indent="-514350">
              <a:spcBef>
                <a:spcPts val="0"/>
              </a:spcBef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endParaRPr lang="en-US" dirty="0">
              <a:latin typeface="Trebuchet MS" pitchFamily="34" charset="0"/>
            </a:endParaRPr>
          </a:p>
          <a:p>
            <a:pPr marL="514350" indent="-514350">
              <a:spcBef>
                <a:spcPts val="0"/>
              </a:spcBef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en-US" b="1" dirty="0">
                <a:latin typeface="Trebuchet MS" pitchFamily="34" charset="0"/>
              </a:rPr>
              <a:t>Depression</a:t>
            </a:r>
            <a:endParaRPr lang="en-US" dirty="0">
              <a:latin typeface="Trebuchet MS" pitchFamily="34" charset="0"/>
            </a:endParaRPr>
          </a:p>
          <a:p>
            <a:pPr marL="914400" lvl="1" indent="-514350">
              <a:spcBef>
                <a:spcPts val="0"/>
              </a:spcBef>
              <a:buClr>
                <a:schemeClr val="accent4">
                  <a:lumMod val="75000"/>
                </a:schemeClr>
              </a:buClr>
            </a:pPr>
            <a:r>
              <a:rPr lang="en-US" dirty="0">
                <a:latin typeface="Trebuchet MS" pitchFamily="34" charset="0"/>
              </a:rPr>
              <a:t>Period of grieving for the loss</a:t>
            </a:r>
          </a:p>
          <a:p>
            <a:pPr marL="514350" indent="-514350">
              <a:spcBef>
                <a:spcPts val="0"/>
              </a:spcBef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endParaRPr lang="en-US" dirty="0">
              <a:latin typeface="Trebuchet MS" pitchFamily="34" charset="0"/>
            </a:endParaRPr>
          </a:p>
          <a:p>
            <a:pPr marL="514350" indent="-514350">
              <a:spcBef>
                <a:spcPts val="0"/>
              </a:spcBef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en-US" b="1" dirty="0">
                <a:latin typeface="Trebuchet MS" pitchFamily="34" charset="0"/>
              </a:rPr>
              <a:t>Acceptance</a:t>
            </a:r>
            <a:endParaRPr lang="en-US" dirty="0">
              <a:latin typeface="Trebuchet MS" pitchFamily="34" charset="0"/>
            </a:endParaRPr>
          </a:p>
          <a:p>
            <a:pPr marL="914400" lvl="1" indent="-514350">
              <a:spcBef>
                <a:spcPts val="0"/>
              </a:spcBef>
              <a:buClr>
                <a:schemeClr val="accent4">
                  <a:lumMod val="75000"/>
                </a:schemeClr>
              </a:buClr>
            </a:pPr>
            <a:r>
              <a:rPr lang="en-US" dirty="0">
                <a:latin typeface="Trebuchet MS" pitchFamily="34" charset="0"/>
              </a:rPr>
              <a:t>Coming to terms with situation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506175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image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1745977"/>
      </p:ext>
    </p:extLst>
  </p:cSld>
  <p:clrMapOvr>
    <a:masterClrMapping/>
  </p:clrMapOvr>
  <p:transition spd="slow">
    <p:pull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latin typeface="Berlin Sans FB" pitchFamily="34" charset="0"/>
              </a:rPr>
              <a:t>General Causes of Mental Illnesses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Trebuchet MS" pitchFamily="34" charset="0"/>
              </a:rPr>
              <a:t>Inherited traits</a:t>
            </a:r>
          </a:p>
          <a:p>
            <a:pPr marL="457200" lvl="1" indent="0">
              <a:buNone/>
            </a:pPr>
            <a:endParaRPr lang="en-US" dirty="0">
              <a:latin typeface="Trebuchet MS" pitchFamily="34" charset="0"/>
            </a:endParaRPr>
          </a:p>
          <a:p>
            <a:r>
              <a:rPr lang="en-US" dirty="0">
                <a:latin typeface="Trebuchet MS" pitchFamily="34" charset="0"/>
              </a:rPr>
              <a:t>Negative life experiences (traumatic) </a:t>
            </a:r>
          </a:p>
          <a:p>
            <a:pPr marL="457200" lvl="1" indent="0">
              <a:buNone/>
            </a:pPr>
            <a:endParaRPr lang="en-US" dirty="0">
              <a:latin typeface="Trebuchet MS" pitchFamily="34" charset="0"/>
            </a:endParaRPr>
          </a:p>
          <a:p>
            <a:r>
              <a:rPr lang="en-US" dirty="0">
                <a:latin typeface="Trebuchet MS" pitchFamily="34" charset="0"/>
              </a:rPr>
              <a:t>Environmental exposures before birth</a:t>
            </a:r>
          </a:p>
          <a:p>
            <a:pPr lvl="1"/>
            <a:r>
              <a:rPr lang="en-US" dirty="0">
                <a:latin typeface="Trebuchet MS" pitchFamily="34" charset="0"/>
              </a:rPr>
              <a:t>Viruses, toxins, alcohol or drugs </a:t>
            </a:r>
          </a:p>
          <a:p>
            <a:endParaRPr lang="en-US" dirty="0">
              <a:latin typeface="Trebuchet MS" pitchFamily="34" charset="0"/>
            </a:endParaRPr>
          </a:p>
          <a:p>
            <a:r>
              <a:rPr lang="en-US" dirty="0">
                <a:latin typeface="Trebuchet MS" pitchFamily="34" charset="0"/>
              </a:rPr>
              <a:t>Brain chemistry </a:t>
            </a:r>
          </a:p>
          <a:p>
            <a:pPr lvl="1"/>
            <a:r>
              <a:rPr lang="en-US" dirty="0">
                <a:latin typeface="Trebuchet MS" pitchFamily="34" charset="0"/>
              </a:rPr>
              <a:t>Hormonal imbalances </a:t>
            </a:r>
          </a:p>
          <a:p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632954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Berlin Sans FB" pitchFamily="34" charset="0"/>
              </a:rPr>
              <a:t>There is a </a:t>
            </a:r>
            <a:r>
              <a:rPr lang="en-US" sz="3600" b="1" i="1" dirty="0">
                <a:latin typeface="Berlin Sans FB" pitchFamily="34" charset="0"/>
              </a:rPr>
              <a:t>chemical imbalance in the brain </a:t>
            </a:r>
            <a:r>
              <a:rPr lang="en-US" sz="3200" dirty="0">
                <a:latin typeface="Berlin Sans FB" pitchFamily="34" charset="0"/>
              </a:rPr>
              <a:t>of a person with a mental illness.  </a:t>
            </a:r>
            <a:br>
              <a:rPr lang="en-US" sz="3200" dirty="0">
                <a:latin typeface="Berlin Sans FB" pitchFamily="34" charset="0"/>
              </a:rPr>
            </a:br>
            <a:endParaRPr lang="en-US" sz="3200" dirty="0">
              <a:latin typeface="Berlin Sans FB" pitchFamily="34" charset="0"/>
            </a:endParaRPr>
          </a:p>
        </p:txBody>
      </p:sp>
      <p:pic>
        <p:nvPicPr>
          <p:cNvPr id="3" name="Picture 4" descr="brain-x-text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0"/>
            <a:ext cx="6934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6069932"/>
      </p:ext>
    </p:extLst>
  </p:cSld>
  <p:clrMapOvr>
    <a:masterClrMapping/>
  </p:clrMapOvr>
  <p:transition spd="slow">
    <p:pull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418571"/>
            <a:ext cx="8229600" cy="792162"/>
          </a:xfrm>
          <a:ln w="5715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eaLnBrk="1" hangingPunct="1"/>
            <a:r>
              <a:rPr lang="en-US" sz="3600" dirty="0">
                <a:latin typeface="Berlin Sans FB" pitchFamily="34" charset="0"/>
              </a:rPr>
              <a:t>#1: </a:t>
            </a:r>
            <a:r>
              <a:rPr lang="en-US" sz="3600" u="sng" dirty="0">
                <a:latin typeface="Berlin Sans FB" pitchFamily="34" charset="0"/>
              </a:rPr>
              <a:t>O</a:t>
            </a:r>
            <a:r>
              <a:rPr lang="en-US" sz="3600" dirty="0">
                <a:latin typeface="Berlin Sans FB" pitchFamily="34" charset="0"/>
              </a:rPr>
              <a:t>bsessive/</a:t>
            </a:r>
            <a:r>
              <a:rPr lang="en-US" sz="3600" u="sng" dirty="0">
                <a:latin typeface="Berlin Sans FB" pitchFamily="34" charset="0"/>
              </a:rPr>
              <a:t>C</a:t>
            </a:r>
            <a:r>
              <a:rPr lang="en-US" sz="3600" dirty="0">
                <a:latin typeface="Berlin Sans FB" pitchFamily="34" charset="0"/>
              </a:rPr>
              <a:t>ompulsive </a:t>
            </a:r>
            <a:r>
              <a:rPr lang="en-US" sz="3600" u="sng" dirty="0">
                <a:latin typeface="Berlin Sans FB" pitchFamily="34" charset="0"/>
              </a:rPr>
              <a:t>D</a:t>
            </a:r>
            <a:r>
              <a:rPr lang="en-US" sz="3600" dirty="0">
                <a:latin typeface="Berlin Sans FB" pitchFamily="34" charset="0"/>
              </a:rPr>
              <a:t>isorder  (OCD)</a:t>
            </a:r>
          </a:p>
        </p:txBody>
      </p:sp>
      <p:sp>
        <p:nvSpPr>
          <p:cNvPr id="43014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58337" y="2438400"/>
            <a:ext cx="8229600" cy="1630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●</a:t>
            </a:r>
            <a:r>
              <a:rPr lang="en-US" sz="2800" dirty="0">
                <a:latin typeface="Berlin Sans FB" pitchFamily="34" charset="0"/>
              </a:rPr>
              <a:t>An uncontrollable need to perform repetitive acts;  </a:t>
            </a:r>
            <a:r>
              <a:rPr lang="en-US" sz="2800" u="sng" dirty="0">
                <a:latin typeface="Berlin Sans FB" pitchFamily="34" charset="0"/>
              </a:rPr>
              <a:t>compulsions are urgent, repeated rituals</a:t>
            </a:r>
          </a:p>
          <a:p>
            <a:pPr eaLnBrk="1" hangingPunct="1">
              <a:buNone/>
            </a:pPr>
            <a:r>
              <a:rPr lang="en-US" sz="2800" dirty="0">
                <a:latin typeface="Berlin Sans FB" pitchFamily="34" charset="0"/>
              </a:rPr>
              <a:t>●The person may not lead a normal life because compulsions become so repetitive. </a:t>
            </a:r>
          </a:p>
          <a:p>
            <a:pPr eaLnBrk="1" hangingPunct="1">
              <a:buNone/>
            </a:pPr>
            <a:endParaRPr lang="en-US" sz="4000" dirty="0"/>
          </a:p>
          <a:p>
            <a:pPr eaLnBrk="1" hangingPunct="1">
              <a:buFontTx/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7904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  <p:bldP spid="430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dirty="0">
                <a:latin typeface="Berlin Sans FB" pitchFamily="34" charset="0"/>
              </a:rPr>
              <a:t>#2: Schizophrenia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900" dirty="0">
                <a:latin typeface="Berlin Sans FB" pitchFamily="34" charset="0"/>
              </a:rPr>
              <a:t>A condition of losing touch with reality accompanied by reduced ability to function. </a:t>
            </a:r>
            <a:r>
              <a:rPr lang="en-US" sz="3900" u="sng" dirty="0">
                <a:latin typeface="Berlin Sans FB" pitchFamily="34" charset="0"/>
              </a:rPr>
              <a:t>AKA: Split Mind</a:t>
            </a:r>
            <a:endParaRPr lang="en-US" sz="2800" u="sng" dirty="0">
              <a:latin typeface="Berlin Sans FB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800" dirty="0">
                <a:latin typeface="Berlin Sans FB" pitchFamily="34" charset="0"/>
              </a:rPr>
              <a:t>	 	-loses ability to distinguish fantasy from reality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>
                <a:latin typeface="Berlin Sans FB" pitchFamily="34" charset="0"/>
              </a:rPr>
              <a:t>		-signs of tissue shrinkage in brain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>
                <a:latin typeface="Berlin Sans FB" pitchFamily="34" charset="0"/>
              </a:rPr>
              <a:t>		-Some individuals inherit a potential of  	 	 developing schizophrenia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>
                <a:latin typeface="Berlin Sans FB" pitchFamily="34" charset="0"/>
              </a:rPr>
              <a:t>		-Early psychological trauma : Violence, sexual      	  abuse, death, divorce, separation, or other 	  stressors of childhood</a:t>
            </a:r>
          </a:p>
          <a:p>
            <a:pPr>
              <a:lnSpc>
                <a:spcPct val="90000"/>
              </a:lnSpc>
              <a:buNone/>
            </a:pPr>
            <a:endParaRPr lang="en-US" sz="2800" dirty="0">
              <a:latin typeface="Berlin Sans FB" pitchFamily="34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875024"/>
      </p:ext>
    </p:extLst>
  </p:cSld>
  <p:clrMapOvr>
    <a:masterClrMapping/>
  </p:clrMapOvr>
  <p:transition spd="slow">
    <p:pull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19397</TotalTime>
  <Words>1975</Words>
  <Application>Microsoft Office PowerPoint</Application>
  <PresentationFormat>On-screen Show (4:3)</PresentationFormat>
  <Paragraphs>396</Paragraphs>
  <Slides>46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Berlin Sans FB</vt:lpstr>
      <vt:lpstr>Boopee</vt:lpstr>
      <vt:lpstr>Calibri</vt:lpstr>
      <vt:lpstr>Trebuchet MS</vt:lpstr>
      <vt:lpstr>Wingdings</vt:lpstr>
      <vt:lpstr>Office Theme</vt:lpstr>
      <vt:lpstr>Mental Health </vt:lpstr>
      <vt:lpstr>Characteristics of good mental health</vt:lpstr>
      <vt:lpstr>Characteristics of poor mental health</vt:lpstr>
      <vt:lpstr>What is a mental illness?  </vt:lpstr>
      <vt:lpstr>PowerPoint Presentation</vt:lpstr>
      <vt:lpstr>General Causes of Mental Illnesses</vt:lpstr>
      <vt:lpstr>There is a chemical imbalance in the brain of a person with a mental illness.   </vt:lpstr>
      <vt:lpstr>#1: Obsessive/Compulsive Disorder  (OCD)</vt:lpstr>
      <vt:lpstr>#2: Schizophrenia </vt:lpstr>
      <vt:lpstr>#3: Multiple Personality Disorder (Dissociative Identity Disorder) </vt:lpstr>
      <vt:lpstr>#4: Anxiety</vt:lpstr>
      <vt:lpstr>#5: Phobia</vt:lpstr>
      <vt:lpstr>#6: Attention-Deficit Hyperactivity Disorder (ADHD)</vt:lpstr>
      <vt:lpstr>Signs &amp; Symptoms </vt:lpstr>
      <vt:lpstr>#7: Addiction </vt:lpstr>
      <vt:lpstr>Facts &amp; Statistics From: Methodist Hospital Eating Disorder Institute</vt:lpstr>
      <vt:lpstr>#8: Anorexia Nervosa </vt:lpstr>
      <vt:lpstr>PowerPoint Presentation</vt:lpstr>
      <vt:lpstr>Warning Signs </vt:lpstr>
      <vt:lpstr>Health Risks </vt:lpstr>
      <vt:lpstr>PowerPoint Presentation</vt:lpstr>
      <vt:lpstr>Common Signs:</vt:lpstr>
      <vt:lpstr>PowerPoint Presentation</vt:lpstr>
      <vt:lpstr>#9: Bulimia Nervosa</vt:lpstr>
      <vt:lpstr>PowerPoint Presentation</vt:lpstr>
      <vt:lpstr>Warning Signs</vt:lpstr>
      <vt:lpstr>Health Risks </vt:lpstr>
      <vt:lpstr>#10: Post Traumatic Stress Disorder  (PTSD) *This is not #’d on your w.sht. Write it off to the side.</vt:lpstr>
      <vt:lpstr>#11: Self-Harm </vt:lpstr>
      <vt:lpstr>Common Behaviors </vt:lpstr>
      <vt:lpstr>PowerPoint Presentation</vt:lpstr>
      <vt:lpstr>#12: Depression</vt:lpstr>
      <vt:lpstr>PowerPoint Presentation</vt:lpstr>
      <vt:lpstr>Depression Symptoms </vt:lpstr>
      <vt:lpstr>12(a): Seasonal Affective Disorder (SAD)</vt:lpstr>
      <vt:lpstr>#12(b): Bipolar Disorder  aka: Manic Depression</vt:lpstr>
      <vt:lpstr>PowerPoint Presentation</vt:lpstr>
      <vt:lpstr>Suicide </vt:lpstr>
      <vt:lpstr>Suicide: Warning Signs </vt:lpstr>
      <vt:lpstr>You are part of the PROBLEM if you:</vt:lpstr>
      <vt:lpstr>You are part of the SOLUTION if you:</vt:lpstr>
      <vt:lpstr>STEPS to help someone with a mental illness:</vt:lpstr>
      <vt:lpstr>Can you recover? </vt:lpstr>
      <vt:lpstr>Prevention Strategies </vt:lpstr>
      <vt:lpstr>Five Stages of Grief  (Kubler-Ross Model)</vt:lpstr>
      <vt:lpstr>D.A.B.D.A</vt:lpstr>
    </vt:vector>
  </TitlesOfParts>
  <Company>WSU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LGerleve</dc:creator>
  <cp:lastModifiedBy>Mark Vandermeer</cp:lastModifiedBy>
  <cp:revision>247</cp:revision>
  <dcterms:created xsi:type="dcterms:W3CDTF">2012-07-26T17:59:35Z</dcterms:created>
  <dcterms:modified xsi:type="dcterms:W3CDTF">2019-03-24T03:11:55Z</dcterms:modified>
</cp:coreProperties>
</file>