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77" r:id="rId4"/>
    <p:sldId id="278" r:id="rId5"/>
    <p:sldId id="279" r:id="rId6"/>
    <p:sldId id="282" r:id="rId7"/>
    <p:sldId id="260" r:id="rId8"/>
    <p:sldId id="283" r:id="rId9"/>
    <p:sldId id="284" r:id="rId10"/>
    <p:sldId id="285" r:id="rId11"/>
    <p:sldId id="286" r:id="rId12"/>
    <p:sldId id="287" r:id="rId13"/>
    <p:sldId id="288" r:id="rId14"/>
    <p:sldId id="289" r:id="rId15"/>
    <p:sldId id="280" r:id="rId16"/>
    <p:sldId id="290" r:id="rId17"/>
    <p:sldId id="291" r:id="rId18"/>
    <p:sldId id="292" r:id="rId19"/>
  </p:sldIdLst>
  <p:sldSz cx="10287000" cy="6858000" type="35mm"/>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3" d="100"/>
          <a:sy n="73" d="100"/>
        </p:scale>
        <p:origin x="-448" y="-112"/>
      </p:cViewPr>
      <p:guideLst>
        <p:guide orient="horz" pos="2160"/>
        <p:guide pos="32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8"/>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274641"/>
            <a:ext cx="2314575"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4350" y="274641"/>
            <a:ext cx="67722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602" y="4406903"/>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0" y="1600203"/>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29225" y="1600203"/>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70A882-A604-6A49-ACDA-7C8A2C867E55}" type="datetimeFigureOut">
              <a:rPr lang="en-US" smtClean="0"/>
              <a:t>12/13/22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5655"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5655"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70A882-A604-6A49-ACDA-7C8A2C867E55}" type="datetimeFigureOut">
              <a:rPr lang="en-US" smtClean="0"/>
              <a:t>12/13/22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70A882-A604-6A49-ACDA-7C8A2C867E55}" type="datetimeFigureOut">
              <a:rPr lang="en-US" smtClean="0"/>
              <a:t>12/13/22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70A882-A604-6A49-ACDA-7C8A2C867E55}" type="datetimeFigureOut">
              <a:rPr lang="en-US" smtClean="0"/>
              <a:t>12/13/22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2" y="273050"/>
            <a:ext cx="3384352"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1931" y="273053"/>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2" y="1435103"/>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70A882-A604-6A49-ACDA-7C8A2C867E55}" type="datetimeFigureOut">
              <a:rPr lang="en-US" smtClean="0"/>
              <a:t>12/13/22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324"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70A882-A604-6A49-ACDA-7C8A2C867E55}" type="datetimeFigureOut">
              <a:rPr lang="en-US" smtClean="0"/>
              <a:t>12/13/22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0" y="274638"/>
            <a:ext cx="92583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14350" y="1600203"/>
            <a:ext cx="92583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14350" y="6356353"/>
            <a:ext cx="24003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70A882-A604-6A49-ACDA-7C8A2C867E55}" type="datetimeFigureOut">
              <a:rPr lang="en-US" smtClean="0"/>
              <a:t>12/13/22</a:t>
            </a:fld>
            <a:endParaRPr lang="en-US"/>
          </a:p>
        </p:txBody>
      </p:sp>
      <p:sp>
        <p:nvSpPr>
          <p:cNvPr id="5" name="Footer Placeholder 4"/>
          <p:cNvSpPr>
            <a:spLocks noGrp="1"/>
          </p:cNvSpPr>
          <p:nvPr>
            <p:ph type="ftr" sz="quarter" idx="3"/>
          </p:nvPr>
        </p:nvSpPr>
        <p:spPr>
          <a:xfrm>
            <a:off x="3514725" y="6356353"/>
            <a:ext cx="32575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372350" y="6356353"/>
            <a:ext cx="24003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BAF900-EEBC-D444-9607-3ECC20DF687E}"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Coaching basics Part 2</a:t>
            </a:r>
            <a:endParaRPr lang="en-US" dirty="0"/>
          </a:p>
        </p:txBody>
      </p:sp>
      <p:sp>
        <p:nvSpPr>
          <p:cNvPr id="3" name="Subtitle 2"/>
          <p:cNvSpPr>
            <a:spLocks noGrp="1"/>
          </p:cNvSpPr>
          <p:nvPr>
            <p:ph type="subTitle" idx="1"/>
          </p:nvPr>
        </p:nvSpPr>
        <p:spPr/>
        <p:txBody>
          <a:bodyPr/>
          <a:lstStyle/>
          <a:p>
            <a:r>
              <a:rPr lang="en-US" dirty="0" smtClean="0"/>
              <a:t>Professor Steve Elzinga</a:t>
            </a:r>
            <a:endParaRPr lang="en-US" dirty="0"/>
          </a:p>
        </p:txBody>
      </p:sp>
    </p:spTree>
    <p:extLst>
      <p:ext uri="{BB962C8B-B14F-4D97-AF65-F5344CB8AC3E}">
        <p14:creationId xmlns:p14="http://schemas.microsoft.com/office/powerpoint/2010/main" val="251348312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The directive part - Attitudes</a:t>
            </a:r>
          </a:p>
        </p:txBody>
      </p:sp>
      <p:sp>
        <p:nvSpPr>
          <p:cNvPr id="3" name="Content Placeholder 2"/>
          <p:cNvSpPr>
            <a:spLocks noGrp="1"/>
          </p:cNvSpPr>
          <p:nvPr>
            <p:ph idx="1"/>
          </p:nvPr>
        </p:nvSpPr>
        <p:spPr>
          <a:xfrm>
            <a:off x="514351" y="1600203"/>
            <a:ext cx="4901752" cy="5257797"/>
          </a:xfrm>
        </p:spPr>
        <p:txBody>
          <a:bodyPr>
            <a:normAutofit/>
          </a:bodyPr>
          <a:lstStyle/>
          <a:p>
            <a:pPr marL="0" indent="0">
              <a:buNone/>
            </a:pPr>
            <a:r>
              <a:rPr lang="en-US" b="1" dirty="0" smtClean="0"/>
              <a:t>“</a:t>
            </a:r>
            <a:r>
              <a:rPr lang="en-US" b="1" dirty="0"/>
              <a:t>I am not the center” attitude</a:t>
            </a:r>
            <a:endParaRPr lang="en-US" dirty="0"/>
          </a:p>
          <a:p>
            <a:pPr marL="400050" lvl="1" indent="0">
              <a:buNone/>
            </a:pPr>
            <a:r>
              <a:rPr lang="en-US" sz="3200" dirty="0"/>
              <a:t>Luke 9:23 </a:t>
            </a:r>
            <a:r>
              <a:rPr lang="en-US" sz="3200" i="1" dirty="0"/>
              <a:t>Then he (Jesus) said to them all</a:t>
            </a:r>
            <a:r>
              <a:rPr lang="en-US" sz="3200" i="1" dirty="0" smtClean="0"/>
              <a:t>: “</a:t>
            </a:r>
            <a:r>
              <a:rPr lang="en-US" sz="3200" i="1" dirty="0"/>
              <a:t>Whoever wants to be my disciple must deny themselves and take up their cross daily and follow me. not turn from it." </a:t>
            </a:r>
            <a:endParaRPr lang="en-US" sz="3200" dirty="0"/>
          </a:p>
          <a:p>
            <a:pPr marL="857250" lvl="2" indent="-457200"/>
            <a:endParaRPr lang="en-US" i="1" dirty="0" smtClean="0"/>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1980196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The directive part - skills</a:t>
            </a:r>
          </a:p>
        </p:txBody>
      </p:sp>
      <p:sp>
        <p:nvSpPr>
          <p:cNvPr id="3" name="Content Placeholder 2"/>
          <p:cNvSpPr>
            <a:spLocks noGrp="1"/>
          </p:cNvSpPr>
          <p:nvPr>
            <p:ph idx="1"/>
          </p:nvPr>
        </p:nvSpPr>
        <p:spPr>
          <a:xfrm>
            <a:off x="514350" y="1600203"/>
            <a:ext cx="5213297" cy="5257797"/>
          </a:xfrm>
        </p:spPr>
        <p:txBody>
          <a:bodyPr>
            <a:normAutofit/>
          </a:bodyPr>
          <a:lstStyle/>
          <a:p>
            <a:pPr marL="0" indent="0">
              <a:buNone/>
            </a:pPr>
            <a:r>
              <a:rPr lang="en-US" b="1" dirty="0"/>
              <a:t>The skill of Self-discipline</a:t>
            </a:r>
            <a:endParaRPr lang="en-US" dirty="0"/>
          </a:p>
          <a:p>
            <a:pPr marL="400050" lvl="1" indent="0">
              <a:buNone/>
            </a:pPr>
            <a:r>
              <a:rPr lang="en-US" sz="3200" dirty="0"/>
              <a:t>Proverbs 20:3 </a:t>
            </a:r>
            <a:r>
              <a:rPr lang="en-US" sz="3200" i="1" dirty="0"/>
              <a:t>Sometimes it takes a painful experience to make us change our ways.</a:t>
            </a:r>
            <a:endParaRPr lang="en-US" sz="3200" dirty="0"/>
          </a:p>
          <a:p>
            <a:pPr marL="857250" lvl="2" indent="-457200"/>
            <a:endParaRPr lang="en-US" i="1" dirty="0" smtClean="0"/>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2492376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The directive part - skills</a:t>
            </a:r>
          </a:p>
        </p:txBody>
      </p:sp>
      <p:sp>
        <p:nvSpPr>
          <p:cNvPr id="3" name="Content Placeholder 2"/>
          <p:cNvSpPr>
            <a:spLocks noGrp="1"/>
          </p:cNvSpPr>
          <p:nvPr>
            <p:ph idx="1"/>
          </p:nvPr>
        </p:nvSpPr>
        <p:spPr>
          <a:xfrm>
            <a:off x="514350" y="1600203"/>
            <a:ext cx="5213297" cy="5257797"/>
          </a:xfrm>
        </p:spPr>
        <p:txBody>
          <a:bodyPr>
            <a:normAutofit lnSpcReduction="10000"/>
          </a:bodyPr>
          <a:lstStyle/>
          <a:p>
            <a:pPr marL="0" indent="0">
              <a:buNone/>
            </a:pPr>
            <a:r>
              <a:rPr lang="en-US" b="1" dirty="0" smtClean="0"/>
              <a:t>The </a:t>
            </a:r>
            <a:r>
              <a:rPr lang="en-US" b="1" dirty="0"/>
              <a:t>Skill of Communication</a:t>
            </a:r>
            <a:endParaRPr lang="en-US" dirty="0"/>
          </a:p>
          <a:p>
            <a:pPr marL="400050" lvl="1" indent="0">
              <a:buNone/>
            </a:pPr>
            <a:r>
              <a:rPr lang="en-US" sz="3200" dirty="0"/>
              <a:t>Ephesians 6:4 </a:t>
            </a:r>
            <a:r>
              <a:rPr lang="en-US" sz="3200" i="1" dirty="0"/>
              <a:t>And now a word to you parents. Don't keep on scolding and nagging your children, making them angry and resentful. Rather, bring them up with the loving discipline the Lord himself approves, with suggestions and godly advice.</a:t>
            </a:r>
            <a:endParaRPr lang="en-US" sz="3200" dirty="0"/>
          </a:p>
          <a:p>
            <a:pPr marL="857250" lvl="2" indent="-457200"/>
            <a:endParaRPr lang="en-US" i="1" dirty="0" smtClean="0"/>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1528742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The directive part - skills</a:t>
            </a:r>
          </a:p>
        </p:txBody>
      </p:sp>
      <p:sp>
        <p:nvSpPr>
          <p:cNvPr id="3" name="Content Placeholder 2"/>
          <p:cNvSpPr>
            <a:spLocks noGrp="1"/>
          </p:cNvSpPr>
          <p:nvPr>
            <p:ph idx="1"/>
          </p:nvPr>
        </p:nvSpPr>
        <p:spPr>
          <a:xfrm>
            <a:off x="514350" y="1600203"/>
            <a:ext cx="5213297" cy="5257797"/>
          </a:xfrm>
        </p:spPr>
        <p:txBody>
          <a:bodyPr>
            <a:normAutofit/>
          </a:bodyPr>
          <a:lstStyle/>
          <a:p>
            <a:pPr marL="0" indent="0">
              <a:buNone/>
            </a:pPr>
            <a:r>
              <a:rPr lang="en-US" b="1" dirty="0"/>
              <a:t>The Skill of Responsibility</a:t>
            </a:r>
            <a:endParaRPr lang="en-US" dirty="0"/>
          </a:p>
          <a:p>
            <a:pPr marL="400050" lvl="1" indent="0">
              <a:buNone/>
            </a:pPr>
            <a:r>
              <a:rPr lang="en-US" sz="3200" dirty="0"/>
              <a:t>2 Thessalonians 3:10 </a:t>
            </a:r>
            <a:r>
              <a:rPr lang="en-US" sz="3200" i="1" dirty="0"/>
              <a:t>For even when we were with you, we gave you this rule: “If a man will not work, he shall not eat.”</a:t>
            </a:r>
            <a:endParaRPr lang="en-US" sz="3200" dirty="0"/>
          </a:p>
          <a:p>
            <a:pPr marL="857250" lvl="2" indent="-457200"/>
            <a:endParaRPr lang="en-US" i="1" dirty="0" smtClean="0"/>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1310802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The directive part - skills</a:t>
            </a:r>
          </a:p>
        </p:txBody>
      </p:sp>
      <p:sp>
        <p:nvSpPr>
          <p:cNvPr id="3" name="Content Placeholder 2"/>
          <p:cNvSpPr>
            <a:spLocks noGrp="1"/>
          </p:cNvSpPr>
          <p:nvPr>
            <p:ph idx="1"/>
          </p:nvPr>
        </p:nvSpPr>
        <p:spPr>
          <a:xfrm>
            <a:off x="514350" y="1600203"/>
            <a:ext cx="5213297" cy="5257797"/>
          </a:xfrm>
        </p:spPr>
        <p:txBody>
          <a:bodyPr>
            <a:normAutofit lnSpcReduction="10000"/>
          </a:bodyPr>
          <a:lstStyle/>
          <a:p>
            <a:pPr marL="0" indent="0">
              <a:buNone/>
            </a:pPr>
            <a:r>
              <a:rPr lang="en-US" b="1" dirty="0"/>
              <a:t>The Skill of Judgment</a:t>
            </a:r>
            <a:endParaRPr lang="en-US" dirty="0"/>
          </a:p>
          <a:p>
            <a:pPr marL="400050" lvl="1" indent="0">
              <a:buNone/>
            </a:pPr>
            <a:r>
              <a:rPr lang="en-US" sz="3200" dirty="0"/>
              <a:t>Proverbs 3:13 </a:t>
            </a:r>
            <a:r>
              <a:rPr lang="en-US" sz="3200" i="1" dirty="0"/>
              <a:t>The man who knows right from wrong and has good judgment and common sense is happier than the man who is immensely rich! For such wisdom is far more valuable than precious jewels. Nothing else compares with it.</a:t>
            </a:r>
            <a:endParaRPr lang="en-US" sz="3200" dirty="0"/>
          </a:p>
          <a:p>
            <a:pPr marL="857250" lvl="2" indent="-457200"/>
            <a:endParaRPr lang="en-US" i="1" dirty="0" smtClean="0"/>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3923478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The mixing in the non-directive</a:t>
            </a:r>
          </a:p>
        </p:txBody>
      </p:sp>
      <p:sp>
        <p:nvSpPr>
          <p:cNvPr id="3" name="Content Placeholder 2"/>
          <p:cNvSpPr>
            <a:spLocks noGrp="1"/>
          </p:cNvSpPr>
          <p:nvPr>
            <p:ph idx="1"/>
          </p:nvPr>
        </p:nvSpPr>
        <p:spPr>
          <a:xfrm>
            <a:off x="514351" y="1600203"/>
            <a:ext cx="4901752" cy="5257797"/>
          </a:xfrm>
        </p:spPr>
        <p:txBody>
          <a:bodyPr>
            <a:normAutofit/>
          </a:bodyPr>
          <a:lstStyle/>
          <a:p>
            <a:pPr marL="457200" lvl="1" indent="-457200"/>
            <a:r>
              <a:rPr lang="en-US" sz="3200" dirty="0" smtClean="0">
                <a:solidFill>
                  <a:srgbClr val="FFFFFF"/>
                </a:solidFill>
              </a:rPr>
              <a:t>One way to add a little non-directive into a teaching situation is to ask a lot of questions.</a:t>
            </a:r>
            <a:endParaRPr lang="en-US" sz="3200" i="1" dirty="0"/>
          </a:p>
          <a:p>
            <a:pPr marL="857250" lvl="2" indent="-457200"/>
            <a:endParaRPr lang="en-US" i="1" dirty="0" smtClean="0"/>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3987523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For example:</a:t>
            </a:r>
          </a:p>
        </p:txBody>
      </p:sp>
      <p:sp>
        <p:nvSpPr>
          <p:cNvPr id="3" name="Content Placeholder 2"/>
          <p:cNvSpPr>
            <a:spLocks noGrp="1"/>
          </p:cNvSpPr>
          <p:nvPr>
            <p:ph idx="1"/>
          </p:nvPr>
        </p:nvSpPr>
        <p:spPr>
          <a:xfrm>
            <a:off x="514351" y="1600203"/>
            <a:ext cx="5189332" cy="5257797"/>
          </a:xfrm>
        </p:spPr>
        <p:txBody>
          <a:bodyPr>
            <a:normAutofit fontScale="92500" lnSpcReduction="20000"/>
          </a:bodyPr>
          <a:lstStyle/>
          <a:p>
            <a:pPr marL="57150" indent="0">
              <a:buNone/>
            </a:pPr>
            <a:r>
              <a:rPr lang="en-US" sz="3900" b="1" dirty="0" smtClean="0"/>
              <a:t>“</a:t>
            </a:r>
            <a:r>
              <a:rPr lang="en-US" sz="3900" b="1" dirty="0"/>
              <a:t>I am somebody” attitude</a:t>
            </a:r>
            <a:endParaRPr lang="en-US" sz="3900" dirty="0"/>
          </a:p>
          <a:p>
            <a:pPr lvl="1"/>
            <a:r>
              <a:rPr lang="en-US" sz="3500" dirty="0"/>
              <a:t>Psalms 139:13,14 </a:t>
            </a:r>
            <a:r>
              <a:rPr lang="en-US" sz="3500" i="1" dirty="0"/>
              <a:t>You made all the delicate, inner parts of my body and knit them together in my mother's womb.  Thank you for making me so wonderfully complex! It is amazing to think about. Your workmanship is marvelous‑‑ and how well I know it.</a:t>
            </a:r>
            <a:endParaRPr lang="en-US" sz="3500" dirty="0"/>
          </a:p>
          <a:p>
            <a:pPr marL="857250" lvl="2" indent="-457200"/>
            <a:endParaRPr lang="en-US" i="1" dirty="0" smtClean="0"/>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418616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720" y="274638"/>
            <a:ext cx="10478720" cy="1143000"/>
          </a:xfrm>
        </p:spPr>
        <p:txBody>
          <a:bodyPr>
            <a:normAutofit/>
          </a:bodyPr>
          <a:lstStyle/>
          <a:p>
            <a:pPr marL="914400" lvl="1" indent="-514350"/>
            <a:r>
              <a:rPr lang="en-US" sz="3600" b="1" dirty="0" smtClean="0">
                <a:solidFill>
                  <a:schemeClr val="tx1"/>
                </a:solidFill>
              </a:rPr>
              <a:t>For example:</a:t>
            </a:r>
          </a:p>
        </p:txBody>
      </p:sp>
      <p:sp>
        <p:nvSpPr>
          <p:cNvPr id="3" name="Content Placeholder 2"/>
          <p:cNvSpPr>
            <a:spLocks noGrp="1"/>
          </p:cNvSpPr>
          <p:nvPr>
            <p:ph idx="1"/>
          </p:nvPr>
        </p:nvSpPr>
        <p:spPr>
          <a:xfrm>
            <a:off x="514350" y="1417639"/>
            <a:ext cx="5428983" cy="5440362"/>
          </a:xfrm>
        </p:spPr>
        <p:txBody>
          <a:bodyPr>
            <a:normAutofit lnSpcReduction="10000"/>
          </a:bodyPr>
          <a:lstStyle/>
          <a:p>
            <a:pPr marL="457200" lvl="1" indent="-457200">
              <a:buFont typeface="+mj-lt"/>
              <a:buAutoNum type="arabicPeriod"/>
            </a:pPr>
            <a:r>
              <a:rPr lang="en-US" sz="3200" i="1" dirty="0" smtClean="0"/>
              <a:t>How does Psalm 139 relate to parenting?</a:t>
            </a:r>
          </a:p>
          <a:p>
            <a:pPr marL="457200" lvl="1" indent="-457200">
              <a:buFont typeface="+mj-lt"/>
              <a:buAutoNum type="arabicPeriod"/>
            </a:pPr>
            <a:r>
              <a:rPr lang="en-US" sz="3200" i="1" dirty="0" smtClean="0"/>
              <a:t>What did your parents do to make you feel like you were somebody?</a:t>
            </a:r>
          </a:p>
          <a:p>
            <a:pPr marL="457200" lvl="1" indent="-457200">
              <a:buFont typeface="+mj-lt"/>
              <a:buAutoNum type="arabicPeriod"/>
            </a:pPr>
            <a:r>
              <a:rPr lang="en-US" sz="3200" i="1" dirty="0" smtClean="0"/>
              <a:t>What are you positively doing right now to give </a:t>
            </a:r>
            <a:r>
              <a:rPr lang="en-US" sz="3200" i="1" dirty="0" smtClean="0"/>
              <a:t>your </a:t>
            </a:r>
            <a:r>
              <a:rPr lang="en-US" sz="3200" i="1" dirty="0" smtClean="0"/>
              <a:t>kids a sense of self worth? </a:t>
            </a:r>
          </a:p>
          <a:p>
            <a:pPr marL="457200" lvl="1" indent="-457200">
              <a:buFont typeface="+mj-lt"/>
              <a:buAutoNum type="arabicPeriod"/>
            </a:pPr>
            <a:r>
              <a:rPr lang="en-US" sz="3200" i="1" dirty="0" smtClean="0"/>
              <a:t>What are you doing or not doing that hurts your kids </a:t>
            </a:r>
            <a:r>
              <a:rPr lang="en-US" sz="3200" i="1" dirty="0" smtClean="0"/>
              <a:t>self-worth</a:t>
            </a:r>
            <a:r>
              <a:rPr lang="en-US" sz="3200" i="1" dirty="0" smtClean="0"/>
              <a:t>?</a:t>
            </a:r>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3798798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0287000" cy="1143000"/>
          </a:xfrm>
        </p:spPr>
        <p:txBody>
          <a:bodyPr>
            <a:normAutofit/>
          </a:bodyPr>
          <a:lstStyle/>
          <a:p>
            <a:pPr marL="914400" indent="-514350" algn="l"/>
            <a:r>
              <a:rPr lang="en-US" sz="3600" b="1" dirty="0" smtClean="0">
                <a:solidFill>
                  <a:schemeClr val="tx1"/>
                </a:solidFill>
              </a:rPr>
              <a:t>For example:</a:t>
            </a:r>
          </a:p>
        </p:txBody>
      </p:sp>
      <p:sp>
        <p:nvSpPr>
          <p:cNvPr id="3" name="Content Placeholder 2"/>
          <p:cNvSpPr>
            <a:spLocks noGrp="1"/>
          </p:cNvSpPr>
          <p:nvPr>
            <p:ph idx="1"/>
          </p:nvPr>
        </p:nvSpPr>
        <p:spPr>
          <a:xfrm>
            <a:off x="514351" y="1600203"/>
            <a:ext cx="5189332" cy="4198207"/>
          </a:xfrm>
        </p:spPr>
        <p:txBody>
          <a:bodyPr>
            <a:normAutofit/>
          </a:bodyPr>
          <a:lstStyle/>
          <a:p>
            <a:pPr marL="0" lvl="1" indent="0">
              <a:buNone/>
            </a:pPr>
            <a:r>
              <a:rPr lang="en-US" sz="3200" i="1" dirty="0" smtClean="0"/>
              <a:t>You can just download a bunch of information (totally directive) or you can get your clients to be a part of the information part of the semi-directive coaching.</a:t>
            </a:r>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1266786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How does Semi-Directive Coaching Work?</a:t>
            </a:r>
            <a:endParaRPr lang="en-US" b="1" dirty="0"/>
          </a:p>
        </p:txBody>
      </p:sp>
      <p:sp>
        <p:nvSpPr>
          <p:cNvPr id="3" name="Content Placeholder 2"/>
          <p:cNvSpPr>
            <a:spLocks noGrp="1"/>
          </p:cNvSpPr>
          <p:nvPr>
            <p:ph idx="1"/>
          </p:nvPr>
        </p:nvSpPr>
        <p:spPr>
          <a:xfrm>
            <a:off x="889540" y="1600203"/>
            <a:ext cx="6108256" cy="4525963"/>
          </a:xfrm>
        </p:spPr>
        <p:txBody>
          <a:bodyPr>
            <a:noAutofit/>
          </a:bodyPr>
          <a:lstStyle/>
          <a:p>
            <a:pPr marL="0" indent="0">
              <a:buNone/>
            </a:pPr>
            <a:endParaRPr lang="en-US" sz="3600" dirty="0" smtClean="0"/>
          </a:p>
        </p:txBody>
      </p:sp>
    </p:spTree>
    <p:extLst>
      <p:ext uri="{BB962C8B-B14F-4D97-AF65-F5344CB8AC3E}">
        <p14:creationId xmlns:p14="http://schemas.microsoft.com/office/powerpoint/2010/main" val="2747409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720" y="274638"/>
            <a:ext cx="9580930" cy="1143000"/>
          </a:xfrm>
        </p:spPr>
        <p:txBody>
          <a:bodyPr/>
          <a:lstStyle/>
          <a:p>
            <a:pPr algn="l"/>
            <a:r>
              <a:rPr lang="en-US" b="1" dirty="0" smtClean="0"/>
              <a:t>Three things coaches do:</a:t>
            </a:r>
            <a:endParaRPr lang="en-US" b="1" dirty="0"/>
          </a:p>
        </p:txBody>
      </p:sp>
      <p:sp>
        <p:nvSpPr>
          <p:cNvPr id="3" name="Content Placeholder 2"/>
          <p:cNvSpPr>
            <a:spLocks noGrp="1"/>
          </p:cNvSpPr>
          <p:nvPr>
            <p:ph idx="1"/>
          </p:nvPr>
        </p:nvSpPr>
        <p:spPr>
          <a:xfrm>
            <a:off x="514350" y="1417639"/>
            <a:ext cx="4733997" cy="4708525"/>
          </a:xfrm>
        </p:spPr>
        <p:txBody>
          <a:bodyPr>
            <a:normAutofit/>
          </a:bodyPr>
          <a:lstStyle/>
          <a:p>
            <a:pPr marL="514350" indent="-514350">
              <a:buFont typeface="+mj-lt"/>
              <a:buAutoNum type="arabicPeriod"/>
            </a:pPr>
            <a:r>
              <a:rPr lang="en-US" dirty="0" smtClean="0">
                <a:solidFill>
                  <a:schemeClr val="bg2">
                    <a:lumMod val="20000"/>
                    <a:lumOff val="80000"/>
                  </a:schemeClr>
                </a:solidFill>
              </a:rPr>
              <a:t>Help client figure out what they want to do (decision)</a:t>
            </a:r>
          </a:p>
          <a:p>
            <a:pPr marL="514350" indent="-514350">
              <a:buFont typeface="+mj-lt"/>
              <a:buAutoNum type="arabicPeriod"/>
            </a:pPr>
            <a:r>
              <a:rPr lang="en-US" dirty="0" smtClean="0"/>
              <a:t>Help client figure out how to do what they want to do (plan)</a:t>
            </a:r>
          </a:p>
          <a:p>
            <a:pPr marL="514350" indent="-514350">
              <a:buFont typeface="+mj-lt"/>
              <a:buAutoNum type="arabicPeriod"/>
            </a:pPr>
            <a:r>
              <a:rPr lang="en-US" dirty="0" smtClean="0"/>
              <a:t>Help client do what they plan to do (</a:t>
            </a:r>
            <a:r>
              <a:rPr lang="en-US" dirty="0" smtClean="0">
                <a:solidFill>
                  <a:srgbClr val="FFFFFF"/>
                </a:solidFill>
              </a:rPr>
              <a:t>management</a:t>
            </a:r>
            <a:r>
              <a:rPr lang="en-US" dirty="0" smtClean="0"/>
              <a:t>)</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745948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Helping the client figure out what they want to do (decision)</a:t>
            </a:r>
            <a:endParaRPr lang="en-US" b="1" dirty="0"/>
          </a:p>
        </p:txBody>
      </p:sp>
      <p:sp>
        <p:nvSpPr>
          <p:cNvPr id="3" name="Content Placeholder 2"/>
          <p:cNvSpPr>
            <a:spLocks noGrp="1"/>
          </p:cNvSpPr>
          <p:nvPr>
            <p:ph idx="1"/>
          </p:nvPr>
        </p:nvSpPr>
        <p:spPr>
          <a:xfrm>
            <a:off x="694986" y="1820814"/>
            <a:ext cx="4840941" cy="4305350"/>
          </a:xfrm>
        </p:spPr>
        <p:txBody>
          <a:bodyPr>
            <a:normAutofit/>
          </a:bodyPr>
          <a:lstStyle/>
          <a:p>
            <a:pPr marL="0" indent="0">
              <a:buNone/>
            </a:pPr>
            <a:r>
              <a:rPr lang="en-US" dirty="0" smtClean="0">
                <a:solidFill>
                  <a:schemeClr val="bg2">
                    <a:lumMod val="20000"/>
                    <a:lumOff val="80000"/>
                  </a:schemeClr>
                </a:solidFill>
              </a:rPr>
              <a:t>In Semi-directive coaching this has already been decided by the coach (i.e. what he/she is offering or by the client who is coming to a particular coach because her/she is an expert in particular skill.</a:t>
            </a: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157646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For example</a:t>
            </a:r>
            <a:endParaRPr lang="en-US" b="1" dirty="0"/>
          </a:p>
        </p:txBody>
      </p:sp>
      <p:sp>
        <p:nvSpPr>
          <p:cNvPr id="3" name="Content Placeholder 2"/>
          <p:cNvSpPr>
            <a:spLocks noGrp="1"/>
          </p:cNvSpPr>
          <p:nvPr>
            <p:ph idx="1"/>
          </p:nvPr>
        </p:nvSpPr>
        <p:spPr>
          <a:xfrm>
            <a:off x="514350" y="1820814"/>
            <a:ext cx="5045543" cy="4336412"/>
          </a:xfrm>
        </p:spPr>
        <p:txBody>
          <a:bodyPr>
            <a:normAutofit/>
          </a:bodyPr>
          <a:lstStyle/>
          <a:p>
            <a:pPr marL="0" indent="0">
              <a:buNone/>
            </a:pPr>
            <a:r>
              <a:rPr lang="en-US" dirty="0" smtClean="0">
                <a:solidFill>
                  <a:schemeClr val="bg2">
                    <a:lumMod val="20000"/>
                    <a:lumOff val="80000"/>
                  </a:schemeClr>
                </a:solidFill>
              </a:rPr>
              <a:t>As a coach I might be interested in offering a class on parenting, marriage, or communication. The client would then take my class because this is an </a:t>
            </a:r>
            <a:r>
              <a:rPr lang="en-US" dirty="0" smtClean="0">
                <a:solidFill>
                  <a:schemeClr val="bg2">
                    <a:lumMod val="20000"/>
                    <a:lumOff val="80000"/>
                  </a:schemeClr>
                </a:solidFill>
              </a:rPr>
              <a:t>area that he</a:t>
            </a:r>
            <a:r>
              <a:rPr lang="en-US" dirty="0" smtClean="0">
                <a:solidFill>
                  <a:schemeClr val="bg2">
                    <a:lumMod val="20000"/>
                    <a:lumOff val="80000"/>
                  </a:schemeClr>
                </a:solidFill>
              </a:rPr>
              <a:t>/she is looking to </a:t>
            </a:r>
            <a:r>
              <a:rPr lang="en-US" dirty="0" smtClean="0">
                <a:solidFill>
                  <a:schemeClr val="bg2">
                    <a:lumMod val="20000"/>
                    <a:lumOff val="80000"/>
                  </a:schemeClr>
                </a:solidFill>
              </a:rPr>
              <a:t>improve in.</a:t>
            </a: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170434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For example</a:t>
            </a:r>
            <a:endParaRPr lang="en-US" b="1" dirty="0"/>
          </a:p>
        </p:txBody>
      </p:sp>
      <p:sp>
        <p:nvSpPr>
          <p:cNvPr id="3" name="Content Placeholder 2"/>
          <p:cNvSpPr>
            <a:spLocks noGrp="1"/>
          </p:cNvSpPr>
          <p:nvPr>
            <p:ph idx="1"/>
          </p:nvPr>
        </p:nvSpPr>
        <p:spPr>
          <a:xfrm>
            <a:off x="514350" y="1820814"/>
            <a:ext cx="5045543" cy="4336412"/>
          </a:xfrm>
        </p:spPr>
        <p:txBody>
          <a:bodyPr>
            <a:normAutofit/>
          </a:bodyPr>
          <a:lstStyle/>
          <a:p>
            <a:pPr marL="0" indent="0">
              <a:buNone/>
            </a:pPr>
            <a:r>
              <a:rPr lang="en-US" dirty="0" smtClean="0">
                <a:solidFill>
                  <a:schemeClr val="bg2">
                    <a:lumMod val="20000"/>
                    <a:lumOff val="80000"/>
                  </a:schemeClr>
                </a:solidFill>
              </a:rPr>
              <a:t>Or as a client I may seek out a specific coach because </a:t>
            </a:r>
            <a:r>
              <a:rPr lang="en-US" dirty="0" smtClean="0">
                <a:solidFill>
                  <a:schemeClr val="bg2">
                    <a:lumMod val="20000"/>
                    <a:lumOff val="80000"/>
                  </a:schemeClr>
                </a:solidFill>
              </a:rPr>
              <a:t>that coach is an expert </a:t>
            </a:r>
            <a:r>
              <a:rPr lang="en-US" dirty="0" smtClean="0">
                <a:solidFill>
                  <a:schemeClr val="bg2">
                    <a:lumMod val="20000"/>
                    <a:lumOff val="80000"/>
                  </a:schemeClr>
                </a:solidFill>
              </a:rPr>
              <a:t>in a specific area that I am interested in being coached. </a:t>
            </a: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76785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The directive part - Attitudes</a:t>
            </a:r>
          </a:p>
        </p:txBody>
      </p:sp>
      <p:sp>
        <p:nvSpPr>
          <p:cNvPr id="3" name="Content Placeholder 2"/>
          <p:cNvSpPr>
            <a:spLocks noGrp="1"/>
          </p:cNvSpPr>
          <p:nvPr>
            <p:ph idx="1"/>
          </p:nvPr>
        </p:nvSpPr>
        <p:spPr>
          <a:xfrm>
            <a:off x="514351" y="1600203"/>
            <a:ext cx="5189332" cy="5257797"/>
          </a:xfrm>
        </p:spPr>
        <p:txBody>
          <a:bodyPr>
            <a:normAutofit fontScale="92500" lnSpcReduction="20000"/>
          </a:bodyPr>
          <a:lstStyle/>
          <a:p>
            <a:pPr marL="57150" indent="0">
              <a:buNone/>
            </a:pPr>
            <a:r>
              <a:rPr lang="en-US" sz="3900" b="1" dirty="0" smtClean="0"/>
              <a:t>“</a:t>
            </a:r>
            <a:r>
              <a:rPr lang="en-US" sz="3900" b="1" dirty="0"/>
              <a:t>I am somebody” attitude</a:t>
            </a:r>
            <a:endParaRPr lang="en-US" sz="3900" dirty="0"/>
          </a:p>
          <a:p>
            <a:pPr lvl="1"/>
            <a:r>
              <a:rPr lang="en-US" sz="3500" dirty="0"/>
              <a:t>Psalms 139:13,14 </a:t>
            </a:r>
            <a:r>
              <a:rPr lang="en-US" sz="3500" i="1" dirty="0"/>
              <a:t>You made all the delicate, inner parts of my body and knit them together in my mother's womb.  Thank you for making me so wonderfully complex! It is amazing to think about. Your workmanship is marvelous‑‑ and how well I know it.</a:t>
            </a:r>
            <a:endParaRPr lang="en-US" sz="3500" dirty="0"/>
          </a:p>
          <a:p>
            <a:pPr marL="857250" lvl="2" indent="-457200"/>
            <a:endParaRPr lang="en-US" i="1" dirty="0" smtClean="0"/>
          </a:p>
          <a:p>
            <a:pPr marL="857250" lvl="2" indent="-457200"/>
            <a:endParaRPr lang="en-US" i="1" dirty="0" smtClean="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89816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The directive part - Attitudes</a:t>
            </a:r>
          </a:p>
        </p:txBody>
      </p:sp>
      <p:sp>
        <p:nvSpPr>
          <p:cNvPr id="3" name="Content Placeholder 2"/>
          <p:cNvSpPr>
            <a:spLocks noGrp="1"/>
          </p:cNvSpPr>
          <p:nvPr>
            <p:ph idx="1"/>
          </p:nvPr>
        </p:nvSpPr>
        <p:spPr>
          <a:xfrm>
            <a:off x="514351" y="1600203"/>
            <a:ext cx="4901752" cy="5257797"/>
          </a:xfrm>
        </p:spPr>
        <p:txBody>
          <a:bodyPr>
            <a:normAutofit/>
          </a:bodyPr>
          <a:lstStyle/>
          <a:p>
            <a:pPr marL="0" indent="0">
              <a:buNone/>
            </a:pPr>
            <a:r>
              <a:rPr lang="en-US" b="1" dirty="0" smtClean="0"/>
              <a:t>“</a:t>
            </a:r>
            <a:r>
              <a:rPr lang="en-US" b="1" dirty="0"/>
              <a:t>I am needed” attitude</a:t>
            </a:r>
            <a:endParaRPr lang="en-US" dirty="0"/>
          </a:p>
          <a:p>
            <a:pPr marL="400050" lvl="1" indent="0">
              <a:buNone/>
            </a:pPr>
            <a:r>
              <a:rPr lang="en-US" sz="3200" dirty="0"/>
              <a:t>1 Corinthians 12:27 </a:t>
            </a:r>
            <a:r>
              <a:rPr lang="en-US" sz="3200" i="1" dirty="0"/>
              <a:t>Now here is what I am trying to say: All of you together are the one body of Christ, and each one of you is a separate and necessary part of it</a:t>
            </a:r>
            <a:r>
              <a:rPr lang="en-US" sz="3200" i="1" dirty="0" smtClean="0"/>
              <a:t>.</a:t>
            </a:r>
            <a:endParaRPr lang="en-US" sz="3200" dirty="0"/>
          </a:p>
        </p:txBody>
      </p:sp>
    </p:spTree>
    <p:extLst>
      <p:ext uri="{BB962C8B-B14F-4D97-AF65-F5344CB8AC3E}">
        <p14:creationId xmlns:p14="http://schemas.microsoft.com/office/powerpoint/2010/main" val="4249680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14" y="274638"/>
            <a:ext cx="9990486" cy="1143000"/>
          </a:xfrm>
        </p:spPr>
        <p:txBody>
          <a:bodyPr>
            <a:normAutofit/>
          </a:bodyPr>
          <a:lstStyle/>
          <a:p>
            <a:pPr marL="914400" lvl="1" indent="-514350"/>
            <a:r>
              <a:rPr lang="en-US" sz="3600" b="1" dirty="0" smtClean="0">
                <a:solidFill>
                  <a:schemeClr val="tx1"/>
                </a:solidFill>
              </a:rPr>
              <a:t>The directive part - Attitudes</a:t>
            </a:r>
          </a:p>
        </p:txBody>
      </p:sp>
      <p:sp>
        <p:nvSpPr>
          <p:cNvPr id="3" name="Content Placeholder 2"/>
          <p:cNvSpPr>
            <a:spLocks noGrp="1"/>
          </p:cNvSpPr>
          <p:nvPr>
            <p:ph idx="1"/>
          </p:nvPr>
        </p:nvSpPr>
        <p:spPr>
          <a:xfrm>
            <a:off x="514351" y="1600203"/>
            <a:ext cx="4901752" cy="5257797"/>
          </a:xfrm>
        </p:spPr>
        <p:txBody>
          <a:bodyPr>
            <a:normAutofit/>
          </a:bodyPr>
          <a:lstStyle/>
          <a:p>
            <a:pPr marL="0" indent="0">
              <a:buNone/>
            </a:pPr>
            <a:r>
              <a:rPr lang="en-US" b="1" dirty="0" smtClean="0"/>
              <a:t>“</a:t>
            </a:r>
            <a:r>
              <a:rPr lang="en-US" b="1" dirty="0"/>
              <a:t>I can do it” attitude</a:t>
            </a:r>
            <a:endParaRPr lang="en-US" dirty="0"/>
          </a:p>
          <a:p>
            <a:pPr marL="400050" lvl="1" indent="0">
              <a:buNone/>
            </a:pPr>
            <a:r>
              <a:rPr lang="en-US" sz="3200" dirty="0"/>
              <a:t>Mark 9:23 </a:t>
            </a:r>
            <a:r>
              <a:rPr lang="en-US" sz="3200" i="1" dirty="0"/>
              <a:t>"If you can?" said Jesus. “Everything is possible for him who believes</a:t>
            </a:r>
            <a:r>
              <a:rPr lang="en-US" sz="3200" dirty="0"/>
              <a:t>.”</a:t>
            </a:r>
          </a:p>
          <a:p>
            <a:endParaRPr lang="en-US" dirty="0"/>
          </a:p>
          <a:p>
            <a:pPr marL="457200" lvl="1" indent="-457200"/>
            <a:endParaRPr lang="en-US" sz="3200" i="1" dirty="0"/>
          </a:p>
          <a:p>
            <a:pPr marL="514350" lvl="1" indent="-514350"/>
            <a:endParaRPr lang="en-US" sz="3200" dirty="0" smtClean="0"/>
          </a:p>
          <a:p>
            <a:pPr lvl="1"/>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2368908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1425</TotalTime>
  <Words>755</Words>
  <Application>Microsoft Macintosh PowerPoint</Application>
  <PresentationFormat>35mm Slides</PresentationFormat>
  <Paragraphs>92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Black</vt:lpstr>
      <vt:lpstr>Coaching basics Part 2</vt:lpstr>
      <vt:lpstr>How does Semi-Directive Coaching Work?</vt:lpstr>
      <vt:lpstr>Three things coaches do:</vt:lpstr>
      <vt:lpstr>Helping the client figure out what they want to do (decision)</vt:lpstr>
      <vt:lpstr>For example</vt:lpstr>
      <vt:lpstr>For example</vt:lpstr>
      <vt:lpstr>The directive part - Attitudes</vt:lpstr>
      <vt:lpstr>The directive part - Attitudes</vt:lpstr>
      <vt:lpstr>The directive part - Attitudes</vt:lpstr>
      <vt:lpstr>The directive part - Attitudes</vt:lpstr>
      <vt:lpstr>The directive part - skills</vt:lpstr>
      <vt:lpstr>The directive part - skills</vt:lpstr>
      <vt:lpstr>The directive part - skills</vt:lpstr>
      <vt:lpstr>The directive part - skills</vt:lpstr>
      <vt:lpstr>The mixing in the non-directive</vt:lpstr>
      <vt:lpstr>For example:</vt:lpstr>
      <vt:lpstr>For example:</vt:lpstr>
      <vt:lpstr>For example:</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Directive Coaching</dc:title>
  <dc:creator>Steve Elzinga</dc:creator>
  <cp:lastModifiedBy>Steve Elzinga</cp:lastModifiedBy>
  <cp:revision>23</cp:revision>
  <dcterms:created xsi:type="dcterms:W3CDTF">2022-06-01T00:06:17Z</dcterms:created>
  <dcterms:modified xsi:type="dcterms:W3CDTF">2022-12-13T15:38:08Z</dcterms:modified>
</cp:coreProperties>
</file>