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6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C71610-32D5-4672-BE0B-E92D561DCBA3}" type="datetimeFigureOut">
              <a:rPr lang="en-US" smtClean="0"/>
              <a:t>5/4/2018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2CA2E6-3B79-4F87-BB12-629F5A09B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453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376E08-325D-47B8-8AB8-0AA2D8B58D1D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579EC-21F5-4531-A2A9-BB0C7160FFB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5/4/2018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634FC-0FD4-486E-AE8E-C0E764AA4013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814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579EC-21F5-4531-A2A9-BB0C7160FFB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5/4/2018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634FC-0FD4-486E-AE8E-C0E764AA4013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766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579EC-21F5-4531-A2A9-BB0C7160FFB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5/4/2018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634FC-0FD4-486E-AE8E-C0E764AA4013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7473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579EC-21F5-4531-A2A9-BB0C7160FFB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5/4/2018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634FC-0FD4-486E-AE8E-C0E764AA4013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952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579EC-21F5-4531-A2A9-BB0C7160FFB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5/4/2018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634FC-0FD4-486E-AE8E-C0E764AA4013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139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579EC-21F5-4531-A2A9-BB0C7160FFB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5/4/2018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634FC-0FD4-486E-AE8E-C0E764AA4013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959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579EC-21F5-4531-A2A9-BB0C7160FFB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5/4/2018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634FC-0FD4-486E-AE8E-C0E764AA4013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247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579EC-21F5-4531-A2A9-BB0C7160FFB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5/4/2018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634FC-0FD4-486E-AE8E-C0E764AA4013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700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579EC-21F5-4531-A2A9-BB0C7160FFB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5/4/2018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634FC-0FD4-486E-AE8E-C0E764AA4013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998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579EC-21F5-4531-A2A9-BB0C7160FFB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5/4/2018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634FC-0FD4-486E-AE8E-C0E764AA4013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405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579EC-21F5-4531-A2A9-BB0C7160FFB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5/4/2018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634FC-0FD4-486E-AE8E-C0E764AA4013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898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4579EC-21F5-4531-A2A9-BB0C7160FFB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5/4/2018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E634FC-0FD4-486E-AE8E-C0E764AA4013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01973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KuUMe-43A3E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4400" dirty="0">
                <a:solidFill>
                  <a:prstClr val="white"/>
                </a:solidFill>
              </a:rPr>
              <a:t>Christian Leader’s Institute:</a:t>
            </a:r>
            <a:br>
              <a:rPr lang="en-US" sz="4400" dirty="0">
                <a:solidFill>
                  <a:prstClr val="white"/>
                </a:solidFill>
              </a:rPr>
            </a:br>
            <a:r>
              <a:rPr lang="en-US" sz="4400" dirty="0">
                <a:solidFill>
                  <a:prstClr val="white"/>
                </a:solidFill>
              </a:rPr>
              <a:t>World History 101</a:t>
            </a:r>
            <a:br>
              <a:rPr lang="en-US" sz="4400" dirty="0">
                <a:solidFill>
                  <a:prstClr val="white"/>
                </a:solidFill>
              </a:rPr>
            </a:br>
            <a:r>
              <a:rPr lang="en-US" sz="4400" dirty="0">
                <a:solidFill>
                  <a:prstClr val="white"/>
                </a:solidFill>
              </a:rPr>
              <a:t>The Beginnings of “Civilization” to 1500 A.D.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3200" dirty="0">
              <a:solidFill>
                <a:prstClr val="white"/>
              </a:solidFill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3200" dirty="0">
                <a:solidFill>
                  <a:prstClr val="white"/>
                </a:solidFill>
              </a:rPr>
              <a:t>Rev. Richard </a:t>
            </a:r>
            <a:r>
              <a:rPr lang="en-US" sz="3200" dirty="0" err="1">
                <a:solidFill>
                  <a:prstClr val="white"/>
                </a:solidFill>
              </a:rPr>
              <a:t>Hamstra</a:t>
            </a:r>
            <a:endParaRPr lang="en-US" sz="32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51729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85800" y="1524000"/>
            <a:ext cx="80772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prstClr val="white"/>
                </a:solidFill>
              </a:rPr>
              <a:t>Following  these periods of dominance by other empires, still a formidable culture and nation.  </a:t>
            </a:r>
          </a:p>
          <a:p>
            <a:endParaRPr lang="en-US" sz="3200" dirty="0">
              <a:solidFill>
                <a:prstClr val="white"/>
              </a:solidFill>
            </a:endParaRPr>
          </a:p>
          <a:p>
            <a:r>
              <a:rPr lang="en-US" sz="3200" dirty="0">
                <a:solidFill>
                  <a:prstClr val="white"/>
                </a:solidFill>
              </a:rPr>
              <a:t>Also, the periods between the Kingdoms were often significant.</a:t>
            </a:r>
          </a:p>
        </p:txBody>
      </p:sp>
    </p:spTree>
    <p:extLst>
      <p:ext uri="{BB962C8B-B14F-4D97-AF65-F5344CB8AC3E}">
        <p14:creationId xmlns:p14="http://schemas.microsoft.com/office/powerpoint/2010/main" val="1279494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Egyptian writing uses symbols of recognizable figures to represent ideas.  This is called hieroglyphics.  This form of writing began in use prior to the Old Kingdom, before 3200 B.C.   </a:t>
            </a:r>
          </a:p>
          <a:p>
            <a:r>
              <a:rPr lang="en-US" dirty="0" smtClean="0"/>
              <a:t>Way of representing may have influenced, or been influenced by Sumerian Cuneiform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8667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Rosette Stone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Discovered in Egypt by French troops in 1799, a degree written in 194 B.C. in three languages: Greek, Demotic and Ancient Hieroglyphic.  Finally translated in 1822, began tool for understanding the hieroglyphic language of ancient Egypt. </a:t>
            </a:r>
          </a:p>
          <a:p>
            <a:r>
              <a:rPr lang="en-US" dirty="0" smtClean="0"/>
              <a:t>Held in British Museum since 1802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61105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00_0444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9810266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Unification of Upper and Lower Egypt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Early Dynastic Egypt begins with King Menes  from Lower taking control of both kingdoms uniting Upper and Lower into one Kingdom around 3150 B.C.</a:t>
            </a:r>
          </a:p>
          <a:p>
            <a:r>
              <a:rPr lang="en-US" dirty="0" smtClean="0"/>
              <a:t>Lasted until 2613 B.C.</a:t>
            </a:r>
          </a:p>
          <a:p>
            <a:r>
              <a:rPr lang="en-US" dirty="0" smtClean="0"/>
              <a:t>Capital at Memphis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12923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Image result for maps of ancient egypt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0" y="0"/>
            <a:ext cx="4419600" cy="67774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01807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Image result for maps of ancient egypt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prstGeom prst="rect">
            <a:avLst/>
          </a:prstGeom>
          <a:noFill/>
        </p:spPr>
      </p:pic>
      <p:sp>
        <p:nvSpPr>
          <p:cNvPr id="4" name="Isosceles Triangle 3"/>
          <p:cNvSpPr/>
          <p:nvPr/>
        </p:nvSpPr>
        <p:spPr>
          <a:xfrm>
            <a:off x="5410200" y="5105400"/>
            <a:ext cx="1060704" cy="9144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44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Old Kingdom 2613-2128 B.C.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Pyramids and Sphinx at Giza were built during first few hundred years of Old Kingdom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0075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Image result for maps of ancient egypt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6841291" cy="10491122"/>
          </a:xfrm>
          <a:prstGeom prst="rect">
            <a:avLst/>
          </a:prstGeom>
          <a:noFill/>
        </p:spPr>
      </p:pic>
      <p:sp>
        <p:nvSpPr>
          <p:cNvPr id="4" name="Round Single Corner Rectangle 3"/>
          <p:cNvSpPr/>
          <p:nvPr/>
        </p:nvSpPr>
        <p:spPr>
          <a:xfrm>
            <a:off x="2971800" y="4876800"/>
            <a:ext cx="45719" cy="76200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Isosceles Triangle 4"/>
          <p:cNvSpPr/>
          <p:nvPr/>
        </p:nvSpPr>
        <p:spPr>
          <a:xfrm>
            <a:off x="4191000" y="2895600"/>
            <a:ext cx="603504" cy="4572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7572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19800"/>
            <a:ext cx="8153400" cy="563563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https://upload.wikimedia.org/wikipedia/commons/a/a5/Cairo,_Gizeh,_Sphinx_and_Pyramid_of_Khufu,_Egypt,_Oct_2004.jpg</a:t>
            </a:r>
            <a:endParaRPr lang="en-US" dirty="0"/>
          </a:p>
        </p:txBody>
      </p:sp>
      <p:pic>
        <p:nvPicPr>
          <p:cNvPr id="1026" name="Picture 2" descr="Image result for images of egyptian pyramids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686800" cy="57889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326352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Session 5   Egypt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66831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Middle Kingdom 2040-1782 B.C.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First Kingdom ends with division again between Lower and Upper Egypt, but united by King </a:t>
            </a:r>
            <a:r>
              <a:rPr lang="en-US" dirty="0" err="1" smtClean="0"/>
              <a:t>Mentuhotep</a:t>
            </a:r>
            <a:r>
              <a:rPr lang="en-US" dirty="0" smtClean="0"/>
              <a:t> II in 2055 B.C. Capital moved to the city of Thebes in Upper Egypt.</a:t>
            </a:r>
          </a:p>
          <a:p>
            <a:r>
              <a:rPr lang="en-US" dirty="0" smtClean="0"/>
              <a:t>Middle Kingdom time of cultural flourishing—”Classical Egypt”.</a:t>
            </a:r>
          </a:p>
          <a:p>
            <a:r>
              <a:rPr lang="en-US" dirty="0" smtClean="0"/>
              <a:t>Biblical person, Joseph? 1900-1700 B.C.?</a:t>
            </a:r>
          </a:p>
        </p:txBody>
      </p:sp>
    </p:spTree>
    <p:extLst>
      <p:ext uri="{BB962C8B-B14F-4D97-AF65-F5344CB8AC3E}">
        <p14:creationId xmlns:p14="http://schemas.microsoft.com/office/powerpoint/2010/main" val="20652271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Image result for maps of ancient egypt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0" y="0"/>
            <a:ext cx="4419600" cy="67774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978955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Image result for maps of ancient egypt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66800" y="-9372600"/>
            <a:ext cx="10434950" cy="16002000"/>
          </a:xfrm>
          <a:prstGeom prst="rect">
            <a:avLst/>
          </a:prstGeom>
          <a:noFill/>
        </p:spPr>
      </p:pic>
      <p:sp>
        <p:nvSpPr>
          <p:cNvPr id="4" name="Isosceles Triangle 3"/>
          <p:cNvSpPr/>
          <p:nvPr/>
        </p:nvSpPr>
        <p:spPr>
          <a:xfrm>
            <a:off x="6629400" y="3200400"/>
            <a:ext cx="152400" cy="3048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6096000" y="3657600"/>
            <a:ext cx="3810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705600" y="3200400"/>
            <a:ext cx="3048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1439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00_1269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41065995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100_1267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-2057400"/>
            <a:ext cx="7315200" cy="9753602"/>
          </a:xfrm>
        </p:spPr>
      </p:pic>
    </p:spTree>
    <p:extLst>
      <p:ext uri="{BB962C8B-B14F-4D97-AF65-F5344CB8AC3E}">
        <p14:creationId xmlns:p14="http://schemas.microsoft.com/office/powerpoint/2010/main" val="15404307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00_1281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5105400" cy="6805118"/>
          </a:xfrm>
        </p:spPr>
      </p:pic>
    </p:spTree>
    <p:extLst>
      <p:ext uri="{BB962C8B-B14F-4D97-AF65-F5344CB8AC3E}">
        <p14:creationId xmlns:p14="http://schemas.microsoft.com/office/powerpoint/2010/main" val="33904180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971800"/>
            <a:ext cx="8229600" cy="31543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33400" y="1524000"/>
            <a:ext cx="8229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prstClr val="white"/>
                </a:solidFill>
              </a:rPr>
              <a:t>End of Middle Kingdom related to rise of </a:t>
            </a:r>
            <a:r>
              <a:rPr lang="en-US" sz="3600" dirty="0" err="1">
                <a:solidFill>
                  <a:prstClr val="white"/>
                </a:solidFill>
              </a:rPr>
              <a:t>Hyksos</a:t>
            </a:r>
            <a:r>
              <a:rPr lang="en-US" sz="3600" dirty="0">
                <a:solidFill>
                  <a:prstClr val="white"/>
                </a:solidFill>
              </a:rPr>
              <a:t> group in Lower (Delta) Egypt.</a:t>
            </a:r>
          </a:p>
        </p:txBody>
      </p:sp>
    </p:spTree>
    <p:extLst>
      <p:ext uri="{BB962C8B-B14F-4D97-AF65-F5344CB8AC3E}">
        <p14:creationId xmlns:p14="http://schemas.microsoft.com/office/powerpoint/2010/main" val="24663179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Hyksos</a:t>
            </a:r>
            <a:r>
              <a:rPr lang="en-US" dirty="0" smtClean="0"/>
              <a:t>: 1782-1570 B.C.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Ca 1800 B.C., invaders? Refugees? From Syria?</a:t>
            </a:r>
          </a:p>
          <a:p>
            <a:r>
              <a:rPr lang="en-US" dirty="0" smtClean="0"/>
              <a:t>Little is known, related perhaps to migrations near end of Bronze age…gained control of Delta, city of </a:t>
            </a:r>
            <a:r>
              <a:rPr lang="en-US" dirty="0" err="1" smtClean="0"/>
              <a:t>Avaris</a:t>
            </a:r>
            <a:r>
              <a:rPr lang="en-US" dirty="0" smtClean="0"/>
              <a:t>.  </a:t>
            </a:r>
          </a:p>
          <a:p>
            <a:r>
              <a:rPr lang="en-US" dirty="0" smtClean="0"/>
              <a:t>Nubian Kingdom in South, </a:t>
            </a:r>
            <a:r>
              <a:rPr lang="en-US" dirty="0" err="1" smtClean="0"/>
              <a:t>Hyksos</a:t>
            </a:r>
            <a:r>
              <a:rPr lang="en-US" dirty="0" smtClean="0"/>
              <a:t> in North, overcame Thebes.  </a:t>
            </a:r>
          </a:p>
          <a:p>
            <a:r>
              <a:rPr lang="en-US" dirty="0" smtClean="0"/>
              <a:t>Technical advances: horses, wheeled chariot, improved bow, crop rotation, improved bronze</a:t>
            </a:r>
          </a:p>
          <a:p>
            <a:r>
              <a:rPr lang="en-US" dirty="0" smtClean="0"/>
              <a:t>Connection to the Biblical stories of Joseph?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78981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Around 1570,  </a:t>
            </a:r>
            <a:r>
              <a:rPr lang="en-US" dirty="0" err="1" smtClean="0"/>
              <a:t>Ahmose</a:t>
            </a:r>
            <a:r>
              <a:rPr lang="en-US" dirty="0" smtClean="0"/>
              <a:t> I—</a:t>
            </a:r>
            <a:r>
              <a:rPr lang="en-US" dirty="0" err="1" smtClean="0"/>
              <a:t>Thebean</a:t>
            </a:r>
            <a:r>
              <a:rPr lang="en-US" dirty="0" smtClean="0"/>
              <a:t>, regains control and unites Upper and Lower Egypt—New Kingdom.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0144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Kingdom  1570-1069 B.C.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Pharaoh—title of the King</a:t>
            </a:r>
          </a:p>
          <a:p>
            <a:r>
              <a:rPr lang="en-US" dirty="0" smtClean="0"/>
              <a:t>Many building projects…Valley of the Kings, Luxor</a:t>
            </a:r>
          </a:p>
          <a:p>
            <a:r>
              <a:rPr lang="en-US" dirty="0" smtClean="0"/>
              <a:t>International expansion—conflicts with Mesopotamia powers under </a:t>
            </a:r>
            <a:r>
              <a:rPr lang="en-US" dirty="0" err="1" smtClean="0"/>
              <a:t>Tuthmosis</a:t>
            </a:r>
            <a:r>
              <a:rPr lang="en-US" dirty="0" smtClean="0"/>
              <a:t> I-late 1500’s B.C.</a:t>
            </a:r>
          </a:p>
          <a:p>
            <a:r>
              <a:rPr lang="en-US" dirty="0" smtClean="0"/>
              <a:t>Queen </a:t>
            </a:r>
            <a:r>
              <a:rPr lang="en-US" dirty="0" err="1" smtClean="0"/>
              <a:t>Hapshepsut</a:t>
            </a:r>
            <a:r>
              <a:rPr lang="en-US" dirty="0" smtClean="0"/>
              <a:t>—early 1400’s B.C.---ruled for 20 years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66470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Egypt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READING ASSIGNMENT: Article by </a:t>
            </a:r>
            <a:r>
              <a:rPr lang="en-US" dirty="0" err="1" smtClean="0"/>
              <a:t>Josuha</a:t>
            </a:r>
            <a:r>
              <a:rPr lang="en-US" dirty="0" smtClean="0"/>
              <a:t> J. Mark;  Ancient Egypt ; http://www.ancient.eu/egypt/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Recommended viewing</a:t>
            </a:r>
          </a:p>
          <a:p>
            <a:r>
              <a:rPr lang="en-US" dirty="0" smtClean="0">
                <a:hlinkClick r:id="rId2"/>
              </a:rPr>
              <a:t>https://www.youtube.com/watch?v=KuUMe-43A3E</a:t>
            </a:r>
            <a:r>
              <a:rPr lang="en-US" dirty="0" smtClean="0"/>
              <a:t> </a:t>
            </a:r>
            <a:r>
              <a:rPr lang="en-US" dirty="0" err="1" smtClean="0"/>
              <a:t>mintues</a:t>
            </a:r>
            <a:r>
              <a:rPr lang="en-US" dirty="0" smtClean="0"/>
              <a:t> 1-141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103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5715000"/>
            <a:ext cx="5638800" cy="94456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https://pixabay.com/static/uploads/photo/2014/09/11/09/53/valley-of-the-kings-441544_960_720.jpg</a:t>
            </a:r>
            <a:endParaRPr lang="en-US" dirty="0"/>
          </a:p>
        </p:txBody>
      </p:sp>
      <p:pic>
        <p:nvPicPr>
          <p:cNvPr id="184322" name="Picture 2" descr="Image result for images of the valley of the kings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" y="25400"/>
            <a:ext cx="8305800" cy="5537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709652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Birth is generally dated around 1530 B.C.  </a:t>
            </a:r>
          </a:p>
          <a:p>
            <a:r>
              <a:rPr lang="en-US" dirty="0" err="1" smtClean="0"/>
              <a:t>Tuthmosis</a:t>
            </a:r>
            <a:r>
              <a:rPr lang="en-US" dirty="0" smtClean="0"/>
              <a:t> I</a:t>
            </a:r>
          </a:p>
          <a:p>
            <a:r>
              <a:rPr lang="en-US" dirty="0" smtClean="0"/>
              <a:t>Exodus around 1450 B.C.</a:t>
            </a:r>
          </a:p>
          <a:p>
            <a:r>
              <a:rPr lang="en-US" dirty="0" err="1" smtClean="0"/>
              <a:t>Tuthmosis</a:t>
            </a:r>
            <a:r>
              <a:rPr lang="en-US" dirty="0" smtClean="0"/>
              <a:t> III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88980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Kingdom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Akhenaten</a:t>
            </a:r>
            <a:r>
              <a:rPr lang="en-US" dirty="0" smtClean="0"/>
              <a:t> and Nefertiti, 1353-1336 B.C.    </a:t>
            </a:r>
            <a:r>
              <a:rPr lang="en-US" dirty="0" err="1" smtClean="0"/>
              <a:t>monothesism</a:t>
            </a:r>
            <a:r>
              <a:rPr lang="en-US" dirty="0" smtClean="0"/>
              <a:t> –god </a:t>
            </a:r>
            <a:r>
              <a:rPr lang="en-US" dirty="0" err="1" smtClean="0"/>
              <a:t>Aten</a:t>
            </a:r>
            <a:r>
              <a:rPr lang="en-US" dirty="0" smtClean="0"/>
              <a:t>.  Both political reasons—lessen power of the priests—also theological…devoted to </a:t>
            </a:r>
            <a:r>
              <a:rPr lang="en-US" dirty="0" err="1" smtClean="0"/>
              <a:t>Aten</a:t>
            </a:r>
            <a:r>
              <a:rPr lang="en-US" dirty="0" smtClean="0"/>
              <a:t>.  Moved capital to </a:t>
            </a:r>
            <a:r>
              <a:rPr lang="en-US" dirty="0" err="1" smtClean="0"/>
              <a:t>Armana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171404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5105400"/>
            <a:ext cx="6858000" cy="11430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https://upload.wikimedia.org/wikipedia/commons/f/f7/Pharaoh_Akhenaten.jpg</a:t>
            </a:r>
            <a:endParaRPr lang="en-US" dirty="0"/>
          </a:p>
        </p:txBody>
      </p:sp>
      <p:sp>
        <p:nvSpPr>
          <p:cNvPr id="185346" name="AutoShape 2" descr="Image result for images of pharaoh akhenate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85348" name="AutoShape 4" descr="Image result for images of pharaoh akhenate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pic>
        <p:nvPicPr>
          <p:cNvPr id="185350" name="Picture 6" descr="Image result for images of pharaoh akhenaten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43200" y="0"/>
            <a:ext cx="3124200" cy="51926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016041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5791200"/>
            <a:ext cx="7620000" cy="334963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https://upload.wikimedia.org/wikipedia/commons/0/0a/Nefertiti_berlin.jpg</a:t>
            </a:r>
            <a:endParaRPr lang="en-US" dirty="0"/>
          </a:p>
        </p:txBody>
      </p:sp>
      <p:pic>
        <p:nvPicPr>
          <p:cNvPr id="186370" name="Picture 2" descr="Image result for images of pharaoh akhenaten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126" y="0"/>
            <a:ext cx="4286250" cy="5715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1924913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81000" y="533400"/>
            <a:ext cx="85344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600" dirty="0">
              <a:solidFill>
                <a:prstClr val="white"/>
              </a:solidFill>
            </a:endParaRPr>
          </a:p>
          <a:p>
            <a:endParaRPr lang="en-US" sz="3600" dirty="0">
              <a:solidFill>
                <a:prstClr val="white"/>
              </a:solidFill>
            </a:endParaRPr>
          </a:p>
          <a:p>
            <a:r>
              <a:rPr lang="en-US" sz="3600" dirty="0">
                <a:solidFill>
                  <a:prstClr val="white"/>
                </a:solidFill>
              </a:rPr>
              <a:t>Son-heir-</a:t>
            </a:r>
            <a:r>
              <a:rPr lang="en-US" sz="3600" dirty="0" err="1">
                <a:solidFill>
                  <a:prstClr val="white"/>
                </a:solidFill>
              </a:rPr>
              <a:t>Tutankhamun</a:t>
            </a:r>
            <a:r>
              <a:rPr lang="en-US" sz="3600" dirty="0">
                <a:solidFill>
                  <a:prstClr val="white"/>
                </a:solidFill>
              </a:rPr>
              <a:t>---restored </a:t>
            </a:r>
            <a:r>
              <a:rPr lang="en-US" sz="3600" dirty="0" err="1">
                <a:solidFill>
                  <a:prstClr val="white"/>
                </a:solidFill>
              </a:rPr>
              <a:t>polythesim</a:t>
            </a:r>
            <a:r>
              <a:rPr lang="en-US" sz="3600" dirty="0">
                <a:solidFill>
                  <a:prstClr val="white"/>
                </a:solidFill>
              </a:rPr>
              <a:t>, god </a:t>
            </a:r>
            <a:r>
              <a:rPr lang="en-US" sz="3600" dirty="0" err="1">
                <a:solidFill>
                  <a:prstClr val="white"/>
                </a:solidFill>
              </a:rPr>
              <a:t>Amun</a:t>
            </a:r>
            <a:r>
              <a:rPr lang="en-US" sz="3600" dirty="0">
                <a:solidFill>
                  <a:prstClr val="white"/>
                </a:solidFill>
              </a:rPr>
              <a:t> as the chief god…tomb found in 1922 A.D.</a:t>
            </a:r>
          </a:p>
        </p:txBody>
      </p:sp>
    </p:spTree>
    <p:extLst>
      <p:ext uri="{BB962C8B-B14F-4D97-AF65-F5344CB8AC3E}">
        <p14:creationId xmlns:p14="http://schemas.microsoft.com/office/powerpoint/2010/main" val="346106626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6096000"/>
            <a:ext cx="7086600" cy="563563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https://pixabay.com/static/uploads/photo/2014/10/30/21/41/tutankhamun-509752_960_720.jpg</a:t>
            </a:r>
            <a:endParaRPr lang="en-US" dirty="0"/>
          </a:p>
        </p:txBody>
      </p:sp>
      <p:sp>
        <p:nvSpPr>
          <p:cNvPr id="187394" name="AutoShape 2" descr="Image result for images of pharaoh tu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87396" name="AutoShape 4" descr="Image result for images of pharaoh tu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87398" name="AutoShape 6" descr="Image result for images of pharaoh tu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pic>
        <p:nvPicPr>
          <p:cNvPr id="187400" name="Picture 8" descr="Image result for images of pharaoh tut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28800" y="0"/>
            <a:ext cx="4953000" cy="60361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0372158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Ramses II 1279-1213 B.C.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Warrior—constant conflict with powers in East and North (Hittite Empire in Anatolia)</a:t>
            </a:r>
          </a:p>
          <a:p>
            <a:r>
              <a:rPr lang="en-US" dirty="0" smtClean="0"/>
              <a:t>First “Peace Treaty”….Cut a Treaty, or Cut a Covenant….includes divine retribution if broken…..</a:t>
            </a:r>
            <a:r>
              <a:rPr lang="en-US" i="1" dirty="0" smtClean="0"/>
              <a:t> </a:t>
            </a:r>
            <a:br>
              <a:rPr lang="en-US" i="1" dirty="0" smtClean="0"/>
            </a:br>
            <a:r>
              <a:rPr lang="en-US" i="1" dirty="0" smtClean="0"/>
              <a:t>Curses and Blessings for this Treaty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4858663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600" i="1" dirty="0">
              <a:solidFill>
                <a:prstClr val="white"/>
              </a:solidFill>
            </a:endParaRPr>
          </a:p>
          <a:p>
            <a:endParaRPr lang="en-US" sz="3600" i="1" dirty="0">
              <a:solidFill>
                <a:prstClr val="white"/>
              </a:solidFill>
            </a:endParaRPr>
          </a:p>
          <a:p>
            <a:r>
              <a:rPr lang="en-US" sz="3600" i="1" dirty="0">
                <a:solidFill>
                  <a:prstClr val="white"/>
                </a:solidFill>
              </a:rPr>
              <a:t>Curses and Blessings for this Treaty</a:t>
            </a:r>
            <a:endParaRPr lang="en-US" sz="3600" dirty="0">
              <a:solidFill>
                <a:prstClr val="white"/>
              </a:solidFill>
            </a:endParaRPr>
          </a:p>
          <a:p>
            <a:r>
              <a:rPr lang="en-US" sz="3600" dirty="0">
                <a:solidFill>
                  <a:prstClr val="white"/>
                </a:solidFill>
              </a:rPr>
              <a:t>“As for these words which are on this tablet of silver of the land of </a:t>
            </a:r>
            <a:r>
              <a:rPr lang="en-US" sz="3600" dirty="0" err="1">
                <a:solidFill>
                  <a:prstClr val="white"/>
                </a:solidFill>
              </a:rPr>
              <a:t>Hatti</a:t>
            </a:r>
            <a:r>
              <a:rPr lang="en-US" sz="3600" dirty="0">
                <a:solidFill>
                  <a:prstClr val="white"/>
                </a:solidFill>
              </a:rPr>
              <a:t> and of the land of Egypt--as for him who shall not keep them, a thousand gods of the land of </a:t>
            </a:r>
            <a:r>
              <a:rPr lang="en-US" sz="3600" dirty="0" err="1">
                <a:solidFill>
                  <a:prstClr val="white"/>
                </a:solidFill>
              </a:rPr>
              <a:t>Hatti</a:t>
            </a:r>
            <a:r>
              <a:rPr lang="en-US" sz="3600" dirty="0">
                <a:solidFill>
                  <a:prstClr val="white"/>
                </a:solidFill>
              </a:rPr>
              <a:t>, together with a thousand gods of the land of Egypt, shall destroy his house, his land, and his servants. </a:t>
            </a:r>
          </a:p>
        </p:txBody>
      </p:sp>
    </p:spTree>
    <p:extLst>
      <p:ext uri="{BB962C8B-B14F-4D97-AF65-F5344CB8AC3E}">
        <p14:creationId xmlns:p14="http://schemas.microsoft.com/office/powerpoint/2010/main" val="333147210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sz="4600" dirty="0" smtClean="0"/>
              <a:t>But, as for him who shall keep these words which are this tablet of silver, whether they are </a:t>
            </a:r>
            <a:r>
              <a:rPr lang="en-US" sz="4600" dirty="0" err="1" smtClean="0"/>
              <a:t>Hatti</a:t>
            </a:r>
            <a:r>
              <a:rPr lang="en-US" sz="4600" dirty="0" smtClean="0"/>
              <a:t> or whether they are Egyptians, and they are not neglectful of them, a thousand gods of the land of </a:t>
            </a:r>
            <a:r>
              <a:rPr lang="en-US" sz="4600" dirty="0" err="1" smtClean="0"/>
              <a:t>Hatti</a:t>
            </a:r>
            <a:r>
              <a:rPr lang="en-US" sz="4600" dirty="0" smtClean="0"/>
              <a:t>, together with a thousand gods of the land of Egypt, shall cause that he be well, shall cause that he live, together with his houses and his (land) and his servants.”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	Similar pattern in OT covenants/treaties/contracts—Meredith Kline’s work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353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Image result for map of world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9144000" cy="5943600"/>
          </a:xfrm>
          <a:prstGeom prst="ellipse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5029200" y="3429000"/>
            <a:ext cx="304800" cy="304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96893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6172200"/>
            <a:ext cx="7010400" cy="457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1200" dirty="0" smtClean="0"/>
              <a:t>https://upload.wikimedia.org/wikipedia/commons/thumb/9/96/KadeshTreaty.JPG/450px-KadeshTreaty.JPG</a:t>
            </a:r>
            <a:endParaRPr lang="en-US" sz="1200" dirty="0"/>
          </a:p>
        </p:txBody>
      </p:sp>
      <p:pic>
        <p:nvPicPr>
          <p:cNvPr id="1026" name="Picture 2" descr="https://upload.wikimedia.org/wikipedia/commons/9/96/KadeshTreaty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52600" y="0"/>
            <a:ext cx="4648200" cy="6197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6306022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00_1275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9302595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00_1276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7800" y="0"/>
            <a:ext cx="5181600" cy="6908801"/>
          </a:xfrm>
        </p:spPr>
      </p:pic>
    </p:spTree>
    <p:extLst>
      <p:ext uri="{BB962C8B-B14F-4D97-AF65-F5344CB8AC3E}">
        <p14:creationId xmlns:p14="http://schemas.microsoft.com/office/powerpoint/2010/main" val="300892913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Coming of the Sea-People to Egypt 1276-1178 B.C.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READING ASSIGNMENT  Joshua J. Mark’s article on The Sea People; http://www.ancient.eu/Sea_Peoples/</a:t>
            </a:r>
          </a:p>
          <a:p>
            <a:pPr>
              <a:buNone/>
            </a:pPr>
            <a:r>
              <a:rPr lang="en-US" dirty="0" smtClean="0"/>
              <a:t>	Late Bronze age Upheaval</a:t>
            </a:r>
          </a:p>
          <a:p>
            <a:r>
              <a:rPr lang="en-US" dirty="0" smtClean="0"/>
              <a:t>Origins unknown—refugees from early Greek cultures…Mycenaean?---unemployed mercenary troops from Greek city states?---Central Europeans? refugees from  fallen Troy?  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966727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 unified group, but effective army and navy force---sometimes travelling with families---</a:t>
            </a:r>
          </a:p>
          <a:p>
            <a:r>
              <a:rPr lang="en-US" dirty="0" smtClean="0"/>
              <a:t>Various allies—</a:t>
            </a:r>
            <a:r>
              <a:rPr lang="en-US" dirty="0" err="1" smtClean="0"/>
              <a:t>Lybia</a:t>
            </a:r>
            <a:endParaRPr lang="en-US" dirty="0" smtClean="0"/>
          </a:p>
          <a:p>
            <a:r>
              <a:rPr lang="en-US" dirty="0" smtClean="0"/>
              <a:t>Technically advanced, used iron weapons, navy power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69253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Relationship with Phoenicians?</a:t>
            </a:r>
          </a:p>
          <a:p>
            <a:r>
              <a:rPr lang="en-US" dirty="0" smtClean="0"/>
              <a:t>Phoenicians:  </a:t>
            </a:r>
            <a:r>
              <a:rPr lang="en-US" dirty="0" err="1" smtClean="0"/>
              <a:t>Tyre</a:t>
            </a:r>
            <a:r>
              <a:rPr lang="en-US" dirty="0" smtClean="0"/>
              <a:t>, Sidon, Byblos, (Lebanon, Syria)….major merchants…</a:t>
            </a:r>
          </a:p>
          <a:p>
            <a:r>
              <a:rPr lang="en-US" dirty="0" smtClean="0"/>
              <a:t>Hiram—Jezebel---chief god--Baal </a:t>
            </a:r>
          </a:p>
          <a:p>
            <a:r>
              <a:rPr lang="en-US" dirty="0" smtClean="0"/>
              <a:t>Carthage in North Africa</a:t>
            </a:r>
          </a:p>
          <a:p>
            <a:r>
              <a:rPr lang="en-US" dirty="0" smtClean="0"/>
              <a:t>Alphabet (vowels)—Phoenician to Greeks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132442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Merneptah</a:t>
            </a:r>
            <a:r>
              <a:rPr lang="en-US" dirty="0" smtClean="0"/>
              <a:t> Stele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Assigned Reading:</a:t>
            </a:r>
          </a:p>
          <a:p>
            <a:r>
              <a:rPr lang="en-US" dirty="0" smtClean="0"/>
              <a:t>http://realhistoryww.com/world_history/ancient/Misc/Merneptah_Stele/Merneptah_Stele.htm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43301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Merneptah</a:t>
            </a:r>
            <a:r>
              <a:rPr lang="en-US" dirty="0" smtClean="0"/>
              <a:t> Stele records </a:t>
            </a:r>
            <a:r>
              <a:rPr lang="en-US" dirty="0" err="1" smtClean="0"/>
              <a:t>Merneptah’s</a:t>
            </a:r>
            <a:r>
              <a:rPr lang="en-US" dirty="0" smtClean="0"/>
              <a:t> victory over the sea peoples and the </a:t>
            </a:r>
            <a:r>
              <a:rPr lang="en-US" dirty="0" err="1" smtClean="0"/>
              <a:t>Lybians</a:t>
            </a:r>
            <a:r>
              <a:rPr lang="en-US" dirty="0" smtClean="0"/>
              <a:t> mostly in terms of a victory of the Egyptian gods over the invaders gods…ca. 1200 B.C.</a:t>
            </a:r>
          </a:p>
          <a:p>
            <a:r>
              <a:rPr lang="en-US" dirty="0" smtClean="0"/>
              <a:t>Also makes reference to group in Canaan named, Israel as well as a couple of Philistine cities.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06769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791200"/>
            <a:ext cx="8229600" cy="334963"/>
          </a:xfrm>
        </p:spPr>
        <p:txBody>
          <a:bodyPr>
            <a:normAutofit fontScale="32500" lnSpcReduction="20000"/>
          </a:bodyPr>
          <a:lstStyle/>
          <a:p>
            <a:r>
              <a:rPr lang="en-US" dirty="0" smtClean="0"/>
              <a:t>https://upload.wikimedia.org/wikipedia/commons/thumb/c/c4/Merneptah_Israel_Stele_Cairo.JPG/159px-Merneptah_Israel_Stele_Cairo.JPG</a:t>
            </a:r>
            <a:endParaRPr lang="en-US" dirty="0"/>
          </a:p>
        </p:txBody>
      </p:sp>
      <p:sp>
        <p:nvSpPr>
          <p:cNvPr id="204802" name="AutoShape 2" descr="Image result for merneptah stele imag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04804" name="AutoShape 4" descr="Image result for merneptah stele imag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pic>
        <p:nvPicPr>
          <p:cNvPr id="204806" name="Picture 6" descr="Image result for merneptah stele imag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0"/>
            <a:ext cx="3810000" cy="57509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0326722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 New Kingdom---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Around 1000 B.C.---some period of return to unified kingdom---but in 7</a:t>
            </a:r>
            <a:r>
              <a:rPr lang="en-US" baseline="30000" dirty="0" smtClean="0"/>
              <a:t>th</a:t>
            </a:r>
            <a:r>
              <a:rPr lang="en-US" dirty="0" smtClean="0"/>
              <a:t> cent B.C—until 20</a:t>
            </a:r>
            <a:r>
              <a:rPr lang="en-US" baseline="30000" dirty="0" smtClean="0"/>
              <a:t>th</a:t>
            </a:r>
            <a:r>
              <a:rPr lang="en-US" dirty="0" smtClean="0"/>
              <a:t> Cent A.D..…series of invasions and occupations—Assyrians, Persians, Greeks, Romans, Arab/Muslim--- English, French, English..etc.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7826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Ancient Egypt: 3150-331 B.C.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Egypt is nearly completely defined by the Nile River and it annual, and predictable, periods of flood and lower water.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59670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Ancient Egyptian Religion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Reading Assignment: Article by Mark </a:t>
            </a:r>
            <a:r>
              <a:rPr lang="en-US" dirty="0" err="1" smtClean="0"/>
              <a:t>Millmore</a:t>
            </a:r>
            <a:r>
              <a:rPr lang="en-US" dirty="0" smtClean="0"/>
              <a:t> on Egyptians gods and goddesses found at http://discoveringegypt.com/ancient-egyptian-gods-and-goddesses/</a:t>
            </a:r>
          </a:p>
          <a:p>
            <a:endParaRPr lang="en-US" dirty="0" smtClean="0"/>
          </a:p>
          <a:p>
            <a:r>
              <a:rPr lang="en-US" dirty="0" smtClean="0"/>
              <a:t>Gods and goddesses relate to stages of Nile and desert life</a:t>
            </a:r>
          </a:p>
          <a:p>
            <a:r>
              <a:rPr lang="en-US" dirty="0" smtClean="0"/>
              <a:t>Providing for a well provisioned afterlife, a chief duty to others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133451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Many Egyptian gods and goddesses, influence later Greek/Roman cultures—esp. Isis.</a:t>
            </a:r>
          </a:p>
          <a:p>
            <a:r>
              <a:rPr lang="en-US" dirty="0" smtClean="0"/>
              <a:t>Rulers and family— considered direct descendents of gods, goddesses—ruled by divine right….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040232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00_1265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6400" y="0"/>
            <a:ext cx="5181600" cy="6906687"/>
          </a:xfrm>
        </p:spPr>
      </p:pic>
    </p:spTree>
    <p:extLst>
      <p:ext uri="{BB962C8B-B14F-4D97-AF65-F5344CB8AC3E}">
        <p14:creationId xmlns:p14="http://schemas.microsoft.com/office/powerpoint/2010/main" val="174111332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00_1266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3606264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 of Session Five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9123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From the ancient times there was a Lower and Upper kingdom in Egypt, with the Upper Nile closer to the African mainland (southern)and the  Lower Nile (northern) emptying into the Mediterranean sea.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40865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Image result for maps of ancient egypt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0" y="0"/>
            <a:ext cx="4419600" cy="67774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191306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 Kingdoms or periods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Ancient Egyptian history is divided into three periods called the Old Kingdom, the Middle Kingdom and the New Kingdom.</a:t>
            </a:r>
          </a:p>
        </p:txBody>
      </p:sp>
    </p:spTree>
    <p:extLst>
      <p:ext uri="{BB962C8B-B14F-4D97-AF65-F5344CB8AC3E}">
        <p14:creationId xmlns:p14="http://schemas.microsoft.com/office/powerpoint/2010/main" val="28320098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Old Kingdom-2613-2128 B.C.</a:t>
            </a:r>
          </a:p>
          <a:p>
            <a:r>
              <a:rPr lang="en-US" dirty="0" smtClean="0"/>
              <a:t>Middle Kingdom-2040-1782 B.C.</a:t>
            </a:r>
          </a:p>
          <a:p>
            <a:r>
              <a:rPr lang="en-US" dirty="0" smtClean="0"/>
              <a:t>New Kingdom 1570-1069 B.C.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055107"/>
      </p:ext>
    </p:extLst>
  </p:cSld>
  <p:clrMapOvr>
    <a:masterClrMapping/>
  </p:clrMapOvr>
</p:sld>
</file>

<file path=ppt/theme/theme1.xml><?xml version="1.0" encoding="utf-8"?>
<a:theme xmlns:a="http://schemas.openxmlformats.org/drawingml/2006/main" name="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1078</Words>
  <Application>Microsoft Office PowerPoint</Application>
  <PresentationFormat>On-screen Show (4:3)</PresentationFormat>
  <Paragraphs>106</Paragraphs>
  <Slides>54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5" baseType="lpstr">
      <vt:lpstr>Black</vt:lpstr>
      <vt:lpstr>PowerPoint Presentation</vt:lpstr>
      <vt:lpstr>Session 5   Egypt</vt:lpstr>
      <vt:lpstr>Egypt</vt:lpstr>
      <vt:lpstr>PowerPoint Presentation</vt:lpstr>
      <vt:lpstr>Ancient Egypt: 3150-331 B.C.</vt:lpstr>
      <vt:lpstr>PowerPoint Presentation</vt:lpstr>
      <vt:lpstr>PowerPoint Presentation</vt:lpstr>
      <vt:lpstr>3 Kingdoms or periods</vt:lpstr>
      <vt:lpstr>PowerPoint Presentation</vt:lpstr>
      <vt:lpstr>PowerPoint Presentation</vt:lpstr>
      <vt:lpstr>Writing</vt:lpstr>
      <vt:lpstr>Rosette Stone</vt:lpstr>
      <vt:lpstr>PowerPoint Presentation</vt:lpstr>
      <vt:lpstr>Unification of Upper and Lower Egypt</vt:lpstr>
      <vt:lpstr>PowerPoint Presentation</vt:lpstr>
      <vt:lpstr>PowerPoint Presentation</vt:lpstr>
      <vt:lpstr>Old Kingdom 2613-2128 B.C.</vt:lpstr>
      <vt:lpstr>PowerPoint Presentation</vt:lpstr>
      <vt:lpstr>PowerPoint Presentation</vt:lpstr>
      <vt:lpstr>Middle Kingdom 2040-1782 B.C.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Hyksos: 1782-1570 B.C.</vt:lpstr>
      <vt:lpstr>PowerPoint Presentation</vt:lpstr>
      <vt:lpstr>New Kingdom  1570-1069 B.C.</vt:lpstr>
      <vt:lpstr>PowerPoint Presentation</vt:lpstr>
      <vt:lpstr>Moses</vt:lpstr>
      <vt:lpstr>New Kingdom cont.</vt:lpstr>
      <vt:lpstr>PowerPoint Presentation</vt:lpstr>
      <vt:lpstr>PowerPoint Presentation</vt:lpstr>
      <vt:lpstr>PowerPoint Presentation</vt:lpstr>
      <vt:lpstr>PowerPoint Presentation</vt:lpstr>
      <vt:lpstr>Ramses II 1279-1213 B.C.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Coming of the Sea-People to Egypt 1276-1178 B.C.</vt:lpstr>
      <vt:lpstr>PowerPoint Presentation</vt:lpstr>
      <vt:lpstr>PowerPoint Presentation</vt:lpstr>
      <vt:lpstr>Merneptah Stele</vt:lpstr>
      <vt:lpstr>PowerPoint Presentation</vt:lpstr>
      <vt:lpstr>PowerPoint Presentation</vt:lpstr>
      <vt:lpstr>Post New Kingdom---</vt:lpstr>
      <vt:lpstr>Ancient Egyptian Religion</vt:lpstr>
      <vt:lpstr>PowerPoint Presentation</vt:lpstr>
      <vt:lpstr>PowerPoint Presentation</vt:lpstr>
      <vt:lpstr>PowerPoint Presentation</vt:lpstr>
      <vt:lpstr>End of Session Five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3</cp:revision>
  <dcterms:created xsi:type="dcterms:W3CDTF">2018-05-03T17:53:42Z</dcterms:created>
  <dcterms:modified xsi:type="dcterms:W3CDTF">2018-05-04T19:51:19Z</dcterms:modified>
</cp:coreProperties>
</file>