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69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0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9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52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7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71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19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40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1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10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91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3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15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7D6527-DA27-4C7E-A680-FFEAC5DC38CB}"/>
              </a:ext>
            </a:extLst>
          </p:cNvPr>
          <p:cNvSpPr txBox="1"/>
          <p:nvPr/>
        </p:nvSpPr>
        <p:spPr>
          <a:xfrm>
            <a:off x="477077" y="516836"/>
            <a:ext cx="3597965" cy="19602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spc="-50" dirty="0">
                <a:solidFill>
                  <a:srgbClr val="B29E7C"/>
                </a:solidFill>
                <a:latin typeface="+mj-lt"/>
                <a:ea typeface="+mj-ea"/>
                <a:cs typeface="+mj-cs"/>
              </a:rPr>
              <a:t>Humanism in Psychology</a:t>
            </a:r>
          </a:p>
        </p:txBody>
      </p:sp>
      <p:cxnSp>
        <p:nvCxnSpPr>
          <p:cNvPr id="29" name="Straight Connector 19">
            <a:extLst>
              <a:ext uri="{FF2B5EF4-FFF2-40B4-BE49-F238E27FC236}">
                <a16:creationId xmlns:a16="http://schemas.microsoft.com/office/drawing/2014/main" id="{5A0A5CF6-407C-4691-8122-49DF69D00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927" y="2633962"/>
            <a:ext cx="2834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36AC8EB-1879-4A74-A23B-B9D1B2A46340}"/>
              </a:ext>
            </a:extLst>
          </p:cNvPr>
          <p:cNvSpPr txBox="1"/>
          <p:nvPr/>
        </p:nvSpPr>
        <p:spPr>
          <a:xfrm>
            <a:off x="198247" y="2801519"/>
            <a:ext cx="3597965" cy="26848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>
              <a:spcAft>
                <a:spcPts val="600"/>
              </a:spcAft>
              <a:buFont typeface="Calibri" panose="020F0502020204030204" pitchFamily="34" charset="0"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approach to psychology that embraces the notions of self-esteem, self-actualization, and free will.</a:t>
            </a:r>
          </a:p>
        </p:txBody>
      </p:sp>
    </p:spTree>
    <p:extLst>
      <p:ext uri="{BB962C8B-B14F-4D97-AF65-F5344CB8AC3E}">
        <p14:creationId xmlns:p14="http://schemas.microsoft.com/office/powerpoint/2010/main" val="78623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38FD6-641F-41BF-B466-C1C636642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474" y="1238442"/>
            <a:ext cx="3635926" cy="4355751"/>
          </a:xfrm>
          <a:prstGeom prst="rect">
            <a:avLst/>
          </a:prstGeom>
          <a:solidFill>
            <a:srgbClr val="000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46CBA-2788-46B4-A908-3C44CCC19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648" y="1419273"/>
            <a:ext cx="3153580" cy="135818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Self Concept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BF9119E-766E-4526-AAE5-639F577C0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8277" y="2865016"/>
            <a:ext cx="29260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E63C202-2AEE-467B-B377-38E7C22422DC}"/>
              </a:ext>
            </a:extLst>
          </p:cNvPr>
          <p:cNvSpPr txBox="1"/>
          <p:nvPr/>
        </p:nvSpPr>
        <p:spPr>
          <a:xfrm>
            <a:off x="853440" y="2978254"/>
            <a:ext cx="3489960" cy="246046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>
              <a:spcAft>
                <a:spcPts val="600"/>
              </a:spcAft>
              <a:buFont typeface="Calibri" panose="020F0502020204030204" pitchFamily="34" charset="0"/>
            </a:pPr>
            <a:r>
              <a:rPr lang="en-US" sz="4000" dirty="0">
                <a:solidFill>
                  <a:srgbClr val="FFFFFF"/>
                </a:solidFill>
              </a:rPr>
              <a:t>The set of beliefs about who we are</a:t>
            </a:r>
          </a:p>
        </p:txBody>
      </p:sp>
      <p:sp>
        <p:nvSpPr>
          <p:cNvPr id="23" name="!!footer rectangle">
            <a:extLst>
              <a:ext uri="{FF2B5EF4-FFF2-40B4-BE49-F238E27FC236}">
                <a16:creationId xmlns:a16="http://schemas.microsoft.com/office/drawing/2014/main" id="{1FE461C7-FF45-427F-83D7-18DFBD481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1657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72BB70C-3B10-43FF-83F9-C064151F9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0"/>
            <a:ext cx="12188952" cy="1942924"/>
          </a:xfrm>
          <a:prstGeom prst="rect">
            <a:avLst/>
          </a:prstGeom>
          <a:gradFill>
            <a:gsLst>
              <a:gs pos="29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774EF1-BD96-418A-B92E-227AF448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525" y="2162932"/>
            <a:ext cx="7137263" cy="174878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b="1" u="sng" dirty="0">
                <a:solidFill>
                  <a:schemeClr val="tx1"/>
                </a:solidFill>
              </a:rPr>
              <a:t>Self Esteem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The positive feelings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about the self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1097280"/>
            <a:ext cx="118872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21FF648-687D-4B69-BB17-1F9649EF8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6400798"/>
            <a:ext cx="12188952" cy="457201"/>
          </a:xfrm>
          <a:prstGeom prst="rect">
            <a:avLst/>
          </a:prstGeom>
          <a:gradFill>
            <a:gsLst>
              <a:gs pos="66000">
                <a:srgbClr val="000000">
                  <a:alpha val="20000"/>
                </a:srgbClr>
              </a:gs>
              <a:gs pos="14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9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48B4202-DCD5-4F8C-B481-743A989A9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FAD286-A631-4490-A080-89C82A135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4550230"/>
            <a:ext cx="10909073" cy="957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Maslow’s Hierarchy of Needs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3D8455-7DD2-4BDC-9A35-435D6E296C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37" r="4898" b="1"/>
          <a:stretch/>
        </p:blipFill>
        <p:spPr>
          <a:xfrm>
            <a:off x="-1" y="-2"/>
            <a:ext cx="6050281" cy="4242816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7F57F6B-E621-4E40-A34D-2FE12902A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45296"/>
            <a:ext cx="10515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8EE702CF-91CE-4661-ACBF-3C8160D1B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374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2F290-94C6-4B64-862D-0AA9469ED0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16023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5B38FD6-641F-41BF-B466-C1C636642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474" y="1238442"/>
            <a:ext cx="3635926" cy="43557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1DBB81-DB11-444E-960C-30C661190A7B}"/>
              </a:ext>
            </a:extLst>
          </p:cNvPr>
          <p:cNvSpPr txBox="1"/>
          <p:nvPr/>
        </p:nvSpPr>
        <p:spPr>
          <a:xfrm>
            <a:off x="707474" y="1698883"/>
            <a:ext cx="3635926" cy="7190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spc="-50" dirty="0">
                <a:latin typeface="+mj-lt"/>
                <a:ea typeface="+mj-ea"/>
                <a:cs typeface="+mj-cs"/>
              </a:rPr>
              <a:t>Self-Actualization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BF9119E-766E-4526-AAE5-639F577C0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8277" y="2865016"/>
            <a:ext cx="2926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F53F3-F412-42C6-B5BF-6EA3BFC23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474" y="2978254"/>
            <a:ext cx="3635926" cy="2444238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The motivation to develop our innate potential to the fullest possible extent.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E461C7-FF45-427F-83D7-18DFBD481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716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94BE868-D43F-4940-8CE9-93D953A11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992622" y="-341385"/>
            <a:ext cx="6858003" cy="7540754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5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254517-A08C-409A-8A5F-1200F7CFE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6090" y="3035821"/>
            <a:ext cx="3214307" cy="133287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Peak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16D5C-75D7-4F44-B16C-534EC50F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6345" y="4680480"/>
            <a:ext cx="3862381" cy="203731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cap="all" spc="200" dirty="0">
                <a:solidFill>
                  <a:schemeClr val="bg1"/>
                </a:solidFill>
              </a:rPr>
              <a:t>Transcendent moments of tranquility accompanied by a strong sense of connection with others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6090" y="4508519"/>
            <a:ext cx="310896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71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EE7A1B-0AFA-4993-94E2-346ECCFE5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665" y="-279707"/>
            <a:ext cx="4010828" cy="2411074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FFFFFF"/>
                </a:solidFill>
              </a:rPr>
              <a:t>Unconditional Positive Regard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6C6B-AAF2-4C90-8F9A-24988A36B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665" y="2717472"/>
            <a:ext cx="3935476" cy="3507390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FFFFFF"/>
                </a:solidFill>
              </a:rPr>
              <a:t>A set of behaviors including being genuine, open to experience, transparent, able to listen to others, and self-disclosing and empathic.</a:t>
            </a:r>
          </a:p>
        </p:txBody>
      </p:sp>
    </p:spTree>
    <p:extLst>
      <p:ext uri="{BB962C8B-B14F-4D97-AF65-F5344CB8AC3E}">
        <p14:creationId xmlns:p14="http://schemas.microsoft.com/office/powerpoint/2010/main" val="4173776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LightSeed_2SEEDS">
      <a:dk1>
        <a:srgbClr val="000000"/>
      </a:dk1>
      <a:lt1>
        <a:srgbClr val="FFFFFF"/>
      </a:lt1>
      <a:dk2>
        <a:srgbClr val="243241"/>
      </a:dk2>
      <a:lt2>
        <a:srgbClr val="E8E3E2"/>
      </a:lt2>
      <a:accent1>
        <a:srgbClr val="7AA9B7"/>
      </a:accent1>
      <a:accent2>
        <a:srgbClr val="80A9A2"/>
      </a:accent2>
      <a:accent3>
        <a:srgbClr val="90A2C3"/>
      </a:accent3>
      <a:accent4>
        <a:srgbClr val="BA8C7F"/>
      </a:accent4>
      <a:accent5>
        <a:srgbClr val="B29E7C"/>
      </a:accent5>
      <a:accent6>
        <a:srgbClr val="A2A470"/>
      </a:accent6>
      <a:hlink>
        <a:srgbClr val="AB7564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102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RetrospectVTI</vt:lpstr>
      <vt:lpstr>PowerPoint Presentation</vt:lpstr>
      <vt:lpstr>Self Concept</vt:lpstr>
      <vt:lpstr>Self Esteem: The positive feelings  about the self</vt:lpstr>
      <vt:lpstr>Maslow’s Hierarchy of Needs</vt:lpstr>
      <vt:lpstr>PowerPoint Presentation</vt:lpstr>
      <vt:lpstr>Peak Experiences</vt:lpstr>
      <vt:lpstr>Unconditional Positive Regard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Vandermeer</dc:creator>
  <cp:lastModifiedBy>Mark Vandermeer</cp:lastModifiedBy>
  <cp:revision>8</cp:revision>
  <dcterms:created xsi:type="dcterms:W3CDTF">2021-04-09T02:48:34Z</dcterms:created>
  <dcterms:modified xsi:type="dcterms:W3CDTF">2021-11-18T21:25:07Z</dcterms:modified>
</cp:coreProperties>
</file>