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11/18/2021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694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11/18/2021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002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11/18/2021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299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11/18/2021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522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11/18/2021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976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11/18/2021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717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11/18/2021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9194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11/18/2021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405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11/18/2021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15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11/18/2021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821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11/18/2021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101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11/18/2021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1915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3">
            <a:extLst>
              <a:ext uri="{FF2B5EF4-FFF2-40B4-BE49-F238E27FC236}">
                <a16:creationId xmlns:a16="http://schemas.microsoft.com/office/drawing/2014/main" id="{416A0E3C-60E6-4F39-BC55-5F7C224E1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7" name="Straight Connector 15">
            <a:extLst>
              <a:ext uri="{FF2B5EF4-FFF2-40B4-BE49-F238E27FC236}">
                <a16:creationId xmlns:a16="http://schemas.microsoft.com/office/drawing/2014/main" id="{C5025DAC-8B93-4160-B017-3A274A5828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8" name="Rectangle 17">
            <a:extLst>
              <a:ext uri="{FF2B5EF4-FFF2-40B4-BE49-F238E27FC236}">
                <a16:creationId xmlns:a16="http://schemas.microsoft.com/office/drawing/2014/main" id="{990D0034-F768-41E7-85D4-F38C4DE85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7D6527-DA27-4C7E-A680-FFEAC5DC38CB}"/>
              </a:ext>
            </a:extLst>
          </p:cNvPr>
          <p:cNvSpPr txBox="1"/>
          <p:nvPr/>
        </p:nvSpPr>
        <p:spPr>
          <a:xfrm>
            <a:off x="477077" y="516836"/>
            <a:ext cx="3597965" cy="196023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 b="1" spc="-50" dirty="0">
                <a:solidFill>
                  <a:srgbClr val="B29E7C"/>
                </a:solidFill>
                <a:latin typeface="+mj-lt"/>
                <a:ea typeface="+mj-ea"/>
                <a:cs typeface="+mj-cs"/>
              </a:rPr>
              <a:t>Humanism in Psychology</a:t>
            </a:r>
          </a:p>
        </p:txBody>
      </p:sp>
      <p:cxnSp>
        <p:nvCxnSpPr>
          <p:cNvPr id="29" name="Straight Connector 19">
            <a:extLst>
              <a:ext uri="{FF2B5EF4-FFF2-40B4-BE49-F238E27FC236}">
                <a16:creationId xmlns:a16="http://schemas.microsoft.com/office/drawing/2014/main" id="{5A0A5CF6-407C-4691-8122-49DF69D00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0927" y="2633962"/>
            <a:ext cx="283464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36AC8EB-1879-4A74-A23B-B9D1B2A46340}"/>
              </a:ext>
            </a:extLst>
          </p:cNvPr>
          <p:cNvSpPr txBox="1"/>
          <p:nvPr/>
        </p:nvSpPr>
        <p:spPr>
          <a:xfrm>
            <a:off x="198247" y="2801519"/>
            <a:ext cx="3597965" cy="268488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>
              <a:spcAft>
                <a:spcPts val="600"/>
              </a:spcAft>
              <a:buFont typeface="Calibri" panose="020F0502020204030204" pitchFamily="34" charset="0"/>
            </a:pP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approach to psychology that embraces the notions of self-esteem, self-actualization, and free will.</a:t>
            </a:r>
          </a:p>
        </p:txBody>
      </p:sp>
    </p:spTree>
    <p:extLst>
      <p:ext uri="{BB962C8B-B14F-4D97-AF65-F5344CB8AC3E}">
        <p14:creationId xmlns:p14="http://schemas.microsoft.com/office/powerpoint/2010/main" val="786237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90D0034-F768-41E7-85D4-F38C4DE85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5B38FD6-641F-41BF-B466-C1C6366420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7474" y="1238442"/>
            <a:ext cx="3635926" cy="4355751"/>
          </a:xfrm>
          <a:prstGeom prst="rect">
            <a:avLst/>
          </a:prstGeom>
          <a:solidFill>
            <a:srgbClr val="000000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A46CBA-2788-46B4-A908-3C44CCC19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8648" y="1419273"/>
            <a:ext cx="3153580" cy="1358188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5000" dirty="0">
                <a:solidFill>
                  <a:srgbClr val="FFFFFF"/>
                </a:solidFill>
              </a:rPr>
              <a:t>Self Concept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BF9119E-766E-4526-AAE5-639F577C04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38277" y="2865016"/>
            <a:ext cx="29260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5E63C202-2AEE-467B-B377-38E7C22422DC}"/>
              </a:ext>
            </a:extLst>
          </p:cNvPr>
          <p:cNvSpPr txBox="1"/>
          <p:nvPr/>
        </p:nvSpPr>
        <p:spPr>
          <a:xfrm>
            <a:off x="853440" y="2978254"/>
            <a:ext cx="3489960" cy="2460466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>
              <a:spcAft>
                <a:spcPts val="600"/>
              </a:spcAft>
              <a:buFont typeface="Calibri" panose="020F0502020204030204" pitchFamily="34" charset="0"/>
            </a:pPr>
            <a:r>
              <a:rPr lang="en-US" sz="4000" dirty="0">
                <a:solidFill>
                  <a:srgbClr val="FFFFFF"/>
                </a:solidFill>
              </a:rPr>
              <a:t>The set of beliefs about who we are</a:t>
            </a:r>
          </a:p>
        </p:txBody>
      </p:sp>
      <p:sp>
        <p:nvSpPr>
          <p:cNvPr id="23" name="!!footer rectangle">
            <a:extLst>
              <a:ext uri="{FF2B5EF4-FFF2-40B4-BE49-F238E27FC236}">
                <a16:creationId xmlns:a16="http://schemas.microsoft.com/office/drawing/2014/main" id="{1FE461C7-FF45-427F-83D7-18DFBD4818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916575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B72BB70C-3B10-43FF-83F9-C064151F9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307" y="0"/>
            <a:ext cx="12188952" cy="1942924"/>
          </a:xfrm>
          <a:prstGeom prst="rect">
            <a:avLst/>
          </a:prstGeom>
          <a:gradFill>
            <a:gsLst>
              <a:gs pos="29000">
                <a:schemeClr val="tx1">
                  <a:alpha val="2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774EF1-BD96-418A-B92E-227AF448E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4525" y="2162932"/>
            <a:ext cx="7137263" cy="174878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b="1" u="sng" dirty="0">
                <a:solidFill>
                  <a:schemeClr val="tx1"/>
                </a:solidFill>
              </a:rPr>
              <a:t>Self Esteem</a:t>
            </a:r>
            <a:r>
              <a:rPr lang="en-US" b="1" dirty="0">
                <a:solidFill>
                  <a:schemeClr val="tx1"/>
                </a:solidFill>
              </a:rPr>
              <a:t>:</a:t>
            </a:r>
            <a:br>
              <a:rPr lang="en-US" b="1" dirty="0">
                <a:solidFill>
                  <a:schemeClr val="tx1"/>
                </a:solidFill>
              </a:rPr>
            </a:br>
            <a:r>
              <a:rPr lang="en-US" b="1" dirty="0">
                <a:solidFill>
                  <a:schemeClr val="tx1"/>
                </a:solidFill>
              </a:rPr>
              <a:t>The positive feelings </a:t>
            </a:r>
            <a:br>
              <a:rPr lang="en-US" b="1" dirty="0">
                <a:solidFill>
                  <a:schemeClr val="tx1"/>
                </a:solidFill>
              </a:rPr>
            </a:br>
            <a:r>
              <a:rPr lang="en-US" b="1" dirty="0">
                <a:solidFill>
                  <a:schemeClr val="tx1"/>
                </a:solidFill>
              </a:rPr>
              <a:t>about the self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5B557D3-D7B4-404B-84A1-9BD182BE5B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rot="16200000">
            <a:off x="7532813" y="1097280"/>
            <a:ext cx="118872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B21FF648-687D-4B69-BB17-1F9649EF81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07" y="6400798"/>
            <a:ext cx="12188952" cy="457201"/>
          </a:xfrm>
          <a:prstGeom prst="rect">
            <a:avLst/>
          </a:prstGeom>
          <a:gradFill>
            <a:gsLst>
              <a:gs pos="66000">
                <a:srgbClr val="000000">
                  <a:alpha val="20000"/>
                </a:srgbClr>
              </a:gs>
              <a:gs pos="1400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993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548B4202-DCD5-4F8C-B481-743A989A9D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FAD286-A631-4490-A080-89C82A135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99" y="4550230"/>
            <a:ext cx="10909073" cy="95790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Maslow’s Hierarchy of Needs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3D8455-7DD2-4BDC-9A35-435D6E296C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237" r="4898" b="1"/>
          <a:stretch/>
        </p:blipFill>
        <p:spPr>
          <a:xfrm>
            <a:off x="-1" y="-2"/>
            <a:ext cx="6050281" cy="4242816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7F57F6B-E621-4E40-A34D-2FE12902A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1086" y="5645296"/>
            <a:ext cx="105156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8EE702CF-91CE-4661-ACBF-3C8160D1B4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83742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90D0034-F768-41E7-85D4-F38C4DE85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B2F290-94C6-4B64-862D-0AA9469ED0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16023"/>
          <a:stretch/>
        </p:blipFill>
        <p:spPr>
          <a:xfrm>
            <a:off x="1524" y="10"/>
            <a:ext cx="1218895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5B38FD6-641F-41BF-B466-C1C6366420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7474" y="1238442"/>
            <a:ext cx="3635926" cy="43557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1DBB81-DB11-444E-960C-30C661190A7B}"/>
              </a:ext>
            </a:extLst>
          </p:cNvPr>
          <p:cNvSpPr txBox="1"/>
          <p:nvPr/>
        </p:nvSpPr>
        <p:spPr>
          <a:xfrm>
            <a:off x="707474" y="1698883"/>
            <a:ext cx="3635926" cy="7190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spc="-50" dirty="0">
                <a:latin typeface="+mj-lt"/>
                <a:ea typeface="+mj-ea"/>
                <a:cs typeface="+mj-cs"/>
              </a:rPr>
              <a:t>Self-Actualization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BF9119E-766E-4526-AAE5-639F577C04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38277" y="2865016"/>
            <a:ext cx="292608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2F53F3-F412-42C6-B5BF-6EA3BFC23D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474" y="2978254"/>
            <a:ext cx="3635926" cy="2444238"/>
          </a:xfrm>
        </p:spPr>
        <p:txBody>
          <a:bodyPr vert="horz" lIns="0" tIns="45720" rIns="0" bIns="45720" rtlCol="0">
            <a:normAutofit/>
          </a:bodyPr>
          <a:lstStyle/>
          <a:p>
            <a:r>
              <a:rPr lang="en-US" sz="3000" dirty="0">
                <a:solidFill>
                  <a:schemeClr val="tx1"/>
                </a:solidFill>
              </a:rPr>
              <a:t>The motivation to develop our innate potential to the fullest possible extent.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FE461C7-FF45-427F-83D7-18DFBD4818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57166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2FDF0794-1B86-42B2-B8C7-F60123E63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94BE868-D43F-4940-8CE9-93D953A11A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992622" y="-341385"/>
            <a:ext cx="6858003" cy="7540754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5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254517-A08C-409A-8A5F-1200F7CFE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6090" y="3035821"/>
            <a:ext cx="3214307" cy="1332874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500" b="1" dirty="0">
                <a:solidFill>
                  <a:schemeClr val="bg1"/>
                </a:solidFill>
              </a:rPr>
              <a:t>Peak Experiences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216D5C-75D7-4F44-B16C-534EC50F2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26345" y="4680480"/>
            <a:ext cx="3862381" cy="203731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cap="all" spc="200" dirty="0">
                <a:solidFill>
                  <a:schemeClr val="bg1"/>
                </a:solidFill>
              </a:rPr>
              <a:t>Transcendent moments of tranquility accompanied by a strong sense of connection with others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6D07482-83A3-4451-943C-B46961082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76090" y="4508519"/>
            <a:ext cx="31089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6718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844E128-FF69-4E9F-8327-6B504B3C5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EE7A1B-0AFA-4993-94E2-346ECCFE5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665" y="-279707"/>
            <a:ext cx="4010828" cy="2411074"/>
          </a:xfrm>
        </p:spPr>
        <p:txBody>
          <a:bodyPr>
            <a:noAutofit/>
          </a:bodyPr>
          <a:lstStyle/>
          <a:p>
            <a:r>
              <a:rPr lang="en-US" sz="5000" b="1" dirty="0">
                <a:solidFill>
                  <a:srgbClr val="FFFFFF"/>
                </a:solidFill>
              </a:rPr>
              <a:t>Unconditional Positive Regard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55CEADF-09EA-423C-8C45-F94AF44D5A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3686" y="2353592"/>
            <a:ext cx="329184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D06C6B-AAF2-4C90-8F9A-24988A36B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665" y="2717472"/>
            <a:ext cx="3935476" cy="3507390"/>
          </a:xfrm>
        </p:spPr>
        <p:txBody>
          <a:bodyPr>
            <a:noAutofit/>
          </a:bodyPr>
          <a:lstStyle/>
          <a:p>
            <a:r>
              <a:rPr lang="en-US" sz="2600" dirty="0">
                <a:solidFill>
                  <a:srgbClr val="FFFFFF"/>
                </a:solidFill>
              </a:rPr>
              <a:t>A set of behaviors including being genuine, open to experience, transparent, able to listen to others, and self-disclosing and empathic.</a:t>
            </a:r>
          </a:p>
        </p:txBody>
      </p:sp>
    </p:spTree>
    <p:extLst>
      <p:ext uri="{BB962C8B-B14F-4D97-AF65-F5344CB8AC3E}">
        <p14:creationId xmlns:p14="http://schemas.microsoft.com/office/powerpoint/2010/main" val="41737760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RetrospectVTI">
  <a:themeElements>
    <a:clrScheme name="AnalogousFromLightSeed_2SEEDS">
      <a:dk1>
        <a:srgbClr val="000000"/>
      </a:dk1>
      <a:lt1>
        <a:srgbClr val="FFFFFF"/>
      </a:lt1>
      <a:dk2>
        <a:srgbClr val="243241"/>
      </a:dk2>
      <a:lt2>
        <a:srgbClr val="E8E3E2"/>
      </a:lt2>
      <a:accent1>
        <a:srgbClr val="7AA9B7"/>
      </a:accent1>
      <a:accent2>
        <a:srgbClr val="80A9A2"/>
      </a:accent2>
      <a:accent3>
        <a:srgbClr val="90A2C3"/>
      </a:accent3>
      <a:accent4>
        <a:srgbClr val="BA8C7F"/>
      </a:accent4>
      <a:accent5>
        <a:srgbClr val="B29E7C"/>
      </a:accent5>
      <a:accent6>
        <a:srgbClr val="A2A470"/>
      </a:accent6>
      <a:hlink>
        <a:srgbClr val="AB7564"/>
      </a:hlink>
      <a:folHlink>
        <a:srgbClr val="7F7F7F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102</Words>
  <Application>Microsoft Office PowerPoint</Application>
  <PresentationFormat>Widescreen</PresentationFormat>
  <Paragraphs>12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Calibri</vt:lpstr>
      <vt:lpstr>Calibri Light</vt:lpstr>
      <vt:lpstr>RetrospectVTI</vt:lpstr>
      <vt:lpstr>PowerPoint Presentation</vt:lpstr>
      <vt:lpstr>Self Concept</vt:lpstr>
      <vt:lpstr>Self Esteem: The positive feelings  about the self</vt:lpstr>
      <vt:lpstr>Maslow’s Hierarchy of Needs</vt:lpstr>
      <vt:lpstr>PowerPoint Presentation</vt:lpstr>
      <vt:lpstr>Peak Experiences</vt:lpstr>
      <vt:lpstr>Unconditional Positive Regard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Vandermeer</dc:creator>
  <cp:lastModifiedBy>Mark Vandermeer</cp:lastModifiedBy>
  <cp:revision>8</cp:revision>
  <dcterms:created xsi:type="dcterms:W3CDTF">2021-04-09T02:48:34Z</dcterms:created>
  <dcterms:modified xsi:type="dcterms:W3CDTF">2021-11-18T21:25:07Z</dcterms:modified>
</cp:coreProperties>
</file>