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66" r:id="rId5"/>
    <p:sldId id="272" r:id="rId6"/>
    <p:sldId id="277" r:id="rId7"/>
    <p:sldId id="267" r:id="rId8"/>
    <p:sldId id="279" r:id="rId9"/>
    <p:sldId id="280" r:id="rId10"/>
    <p:sldId id="257" r:id="rId11"/>
    <p:sldId id="276" r:id="rId12"/>
    <p:sldId id="268" r:id="rId13"/>
    <p:sldId id="269" r:id="rId14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7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270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54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7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03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006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515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031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99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105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09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37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9F80A-14D4-40BA-9284-B985B2B1C666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12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uk" dirty="0"/>
              <a:t>Три важливі епістемологічні принципи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064896" cy="4176464"/>
          </a:xfrm>
        </p:spPr>
        <p:txBody>
          <a:bodyPr>
            <a:normAutofit/>
          </a:bodyPr>
          <a:lstStyle/>
          <a:p>
            <a:pPr algn="l"/>
            <a:r>
              <a:rPr lang="uk" sz="2700" b="1" dirty="0">
                <a:solidFill>
                  <a:schemeClr val="tx1"/>
                </a:solidFill>
              </a:rPr>
              <a:t>1. Закон не-суперечності – A не може бути A і не- A в той самий час і в тому ж відношенні.</a:t>
            </a:r>
            <a:br>
              <a:rPr lang="ru-RU" dirty="0">
                <a:solidFill>
                  <a:schemeClr val="tx1"/>
                </a:solidFill>
              </a:rPr>
            </a:br>
            <a:br>
              <a:rPr lang="ru-RU" dirty="0">
                <a:solidFill>
                  <a:schemeClr val="tx1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4325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18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uk" dirty="0"/>
              <a:t>Два важливі питання у філософії.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928992" cy="4536504"/>
          </a:xfrm>
        </p:spPr>
        <p:txBody>
          <a:bodyPr>
            <a:normAutofit/>
          </a:bodyPr>
          <a:lstStyle/>
          <a:p>
            <a:pPr lvl="0" algn="l"/>
            <a:r>
              <a:rPr lang="uk" sz="1800" dirty="0">
                <a:solidFill>
                  <a:schemeClr val="tx1"/>
                </a:solidFill>
              </a:rPr>
              <a:t>Чи пізнаємо об'єктивний світ?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" sz="1800" dirty="0">
                <a:solidFill>
                  <a:schemeClr val="tx1"/>
                </a:solidFill>
              </a:rPr>
              <a:t>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" sz="1800" dirty="0">
                <a:solidFill>
                  <a:schemeClr val="tx1"/>
                </a:solidFill>
              </a:rPr>
              <a:t>Чи існує він сам собою незалежно від нашого пізнання?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678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18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uk" dirty="0"/>
              <a:t>Два важливі питання у філософії.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928992" cy="4536504"/>
          </a:xfrm>
        </p:spPr>
        <p:txBody>
          <a:bodyPr>
            <a:normAutofit/>
          </a:bodyPr>
          <a:lstStyle/>
          <a:p>
            <a:pPr lvl="0" algn="l"/>
            <a:r>
              <a:rPr lang="uk" sz="1800" dirty="0">
                <a:solidFill>
                  <a:schemeClr val="tx1"/>
                </a:solidFill>
              </a:rPr>
              <a:t>Чи пізнаємо об'єктивний світ?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" sz="1800" dirty="0">
                <a:solidFill>
                  <a:schemeClr val="tx1"/>
                </a:solidFill>
              </a:rPr>
              <a:t>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" sz="1800" dirty="0">
                <a:solidFill>
                  <a:schemeClr val="tx1"/>
                </a:solidFill>
              </a:rPr>
              <a:t>Чи існує він сам собою незалежно від нашого пізнання?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lvl="0" algn="l"/>
            <a:endParaRPr lang="ru-RU" sz="1800" dirty="0">
              <a:solidFill>
                <a:schemeClr val="tx1"/>
              </a:solidFill>
            </a:endParaRPr>
          </a:p>
          <a:p>
            <a:pPr lvl="0" algn="l"/>
            <a:r>
              <a:rPr lang="uk" sz="1800" dirty="0">
                <a:solidFill>
                  <a:schemeClr val="tx1"/>
                </a:solidFill>
              </a:rPr>
              <a:t>Є три варіанти відповіді:</a:t>
            </a:r>
            <a:endParaRPr lang="en-US" sz="1800" dirty="0">
              <a:solidFill>
                <a:schemeClr val="tx1"/>
              </a:solidFill>
            </a:endParaRPr>
          </a:p>
          <a:p>
            <a:pPr lvl="0" algn="l"/>
            <a:endParaRPr lang="en-US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lphaLcParenR"/>
            </a:pPr>
            <a:r>
              <a:rPr lang="uk" sz="1800" dirty="0">
                <a:solidFill>
                  <a:schemeClr val="tx1"/>
                </a:solidFill>
              </a:rPr>
              <a:t>Так , світ пізнаємо.</a:t>
            </a:r>
            <a:br>
              <a:rPr lang="ru-RU" sz="1800" dirty="0">
                <a:solidFill>
                  <a:schemeClr val="tx1"/>
                </a:solidFill>
              </a:rPr>
            </a:b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742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7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uk" dirty="0"/>
              <a:t>Два важливі питання у філософії.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928992" cy="4536504"/>
          </a:xfrm>
        </p:spPr>
        <p:txBody>
          <a:bodyPr>
            <a:noAutofit/>
          </a:bodyPr>
          <a:lstStyle/>
          <a:p>
            <a:pPr lvl="0" algn="l"/>
            <a:r>
              <a:rPr lang="uk" sz="2000" dirty="0">
                <a:solidFill>
                  <a:schemeClr val="tx1"/>
                </a:solidFill>
              </a:rPr>
              <a:t>Чи пізнаємо об'єктивний світ?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lvl="0" algn="l"/>
            <a:r>
              <a:rPr lang="uk" sz="2000" dirty="0">
                <a:solidFill>
                  <a:schemeClr val="tx1"/>
                </a:solidFill>
              </a:rPr>
              <a:t>Чи існує він сам по собі незалежно від нашого пізнання?</a:t>
            </a:r>
            <a:br>
              <a:rPr lang="ru-RU" sz="2000" dirty="0">
                <a:solidFill>
                  <a:schemeClr val="tx1"/>
                </a:solidFill>
              </a:rPr>
            </a:b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lvl="0" algn="l"/>
            <a:r>
              <a:rPr lang="uk" sz="2000" dirty="0">
                <a:solidFill>
                  <a:schemeClr val="tx1"/>
                </a:solidFill>
              </a:rPr>
              <a:t>Є три варіанти відповіді:</a:t>
            </a:r>
            <a:endParaRPr lang="en-US" sz="2000" dirty="0">
              <a:solidFill>
                <a:schemeClr val="tx1"/>
              </a:solidFill>
            </a:endParaRPr>
          </a:p>
          <a:p>
            <a:pPr lvl="0" algn="l"/>
            <a:endParaRPr lang="en-US" sz="2000" dirty="0">
              <a:solidFill>
                <a:schemeClr val="tx1"/>
              </a:solidFill>
            </a:endParaRPr>
          </a:p>
          <a:p>
            <a:pPr lvl="0" algn="l"/>
            <a:r>
              <a:rPr lang="uk" sz="2000" dirty="0">
                <a:solidFill>
                  <a:schemeClr val="tx1"/>
                </a:solidFill>
              </a:rPr>
              <a:t>a) Так , світ пізнаємо.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b) Ні , світ не пізнаний.</a:t>
            </a:r>
            <a:endParaRPr lang="en-US" sz="2000" dirty="0">
              <a:solidFill>
                <a:schemeClr val="tx1"/>
              </a:solidFill>
            </a:endParaRPr>
          </a:p>
          <a:p>
            <a:pPr lvl="0" algn="l"/>
            <a:r>
              <a:rPr lang="uk" sz="2000" dirty="0">
                <a:solidFill>
                  <a:schemeClr val="tx1"/>
                </a:solidFill>
              </a:rPr>
              <a:t>     Ця позиція отримала назву «агностицизм», що означає непізнаний,   </a:t>
            </a:r>
          </a:p>
          <a:p>
            <a:pPr lvl="0" algn="l"/>
            <a:r>
              <a:rPr lang="uk" sz="2000" dirty="0">
                <a:solidFill>
                  <a:schemeClr val="tx1"/>
                </a:solidFill>
              </a:rPr>
              <a:t>     невідомий.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7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18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uk" dirty="0"/>
              <a:t>Два важливі питання у філософії.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928992" cy="4536504"/>
          </a:xfrm>
        </p:spPr>
        <p:txBody>
          <a:bodyPr>
            <a:normAutofit fontScale="62500" lnSpcReduction="20000"/>
          </a:bodyPr>
          <a:lstStyle/>
          <a:p>
            <a:pPr lvl="0" algn="l"/>
            <a:r>
              <a:rPr lang="uk" dirty="0">
                <a:solidFill>
                  <a:schemeClr val="tx1"/>
                </a:solidFill>
              </a:rPr>
              <a:t>Чи пізнаємо об'єктивний світ?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uk" dirty="0">
                <a:solidFill>
                  <a:schemeClr val="tx1"/>
                </a:solidFill>
              </a:rPr>
              <a:t>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uk" dirty="0">
                <a:solidFill>
                  <a:schemeClr val="tx1"/>
                </a:solidFill>
              </a:rPr>
              <a:t>Чи існує він сам собою незалежно від нашого пізнання?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uk" dirty="0">
                <a:solidFill>
                  <a:schemeClr val="tx1"/>
                </a:solidFill>
              </a:rPr>
              <a:t>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uk" dirty="0">
                <a:solidFill>
                  <a:schemeClr val="tx1"/>
                </a:solidFill>
              </a:rPr>
              <a:t>Є три варіанти відповіді:</a:t>
            </a:r>
            <a:endParaRPr lang="en-US" dirty="0">
              <a:solidFill>
                <a:schemeClr val="tx1"/>
              </a:solidFill>
            </a:endParaRPr>
          </a:p>
          <a:p>
            <a:pPr lvl="0" algn="l"/>
            <a:endParaRPr lang="en-US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lphaLcParenR"/>
            </a:pPr>
            <a:r>
              <a:rPr lang="uk" dirty="0">
                <a:solidFill>
                  <a:schemeClr val="tx1"/>
                </a:solidFill>
              </a:rPr>
              <a:t>Так , світ пізнаємо.</a:t>
            </a:r>
            <a:br>
              <a:rPr lang="ru-RU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lphaLcParenR"/>
            </a:pPr>
            <a:r>
              <a:rPr lang="uk" dirty="0">
                <a:solidFill>
                  <a:schemeClr val="tx1"/>
                </a:solidFill>
              </a:rPr>
              <a:t>Ні , світ не пізнаємо.</a:t>
            </a:r>
            <a:endParaRPr lang="en-US" dirty="0">
              <a:solidFill>
                <a:schemeClr val="tx1"/>
              </a:solidFill>
            </a:endParaRPr>
          </a:p>
          <a:p>
            <a:pPr lvl="0" algn="l"/>
            <a:r>
              <a:rPr lang="uk" dirty="0">
                <a:solidFill>
                  <a:schemeClr val="tx1"/>
                </a:solidFill>
              </a:rPr>
              <a:t>         Ця позиція отримала назву «агностицизм», що означає непізнаний,   </a:t>
            </a:r>
          </a:p>
          <a:p>
            <a:pPr lvl="0" algn="l"/>
            <a:r>
              <a:rPr lang="uk" dirty="0">
                <a:solidFill>
                  <a:schemeClr val="tx1"/>
                </a:solidFill>
              </a:rPr>
              <a:t>          невідомий.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lphaLcParenR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uk" dirty="0">
                <a:solidFill>
                  <a:schemeClr val="tx1"/>
                </a:solidFill>
              </a:rPr>
              <a:t>c)      Ми не знаємо, чи пізнаємо світ чи не пізнаємо.</a:t>
            </a:r>
            <a:br>
              <a:rPr lang="ru-RU" dirty="0">
                <a:solidFill>
                  <a:schemeClr val="tx1"/>
                </a:solidFill>
              </a:rPr>
            </a:br>
            <a:br>
              <a:rPr lang="ru-RU" dirty="0">
                <a:solidFill>
                  <a:schemeClr val="tx1"/>
                </a:solidFill>
              </a:rPr>
            </a:br>
            <a:r>
              <a:rPr lang="uk" dirty="0">
                <a:solidFill>
                  <a:schemeClr val="tx1"/>
                </a:solidFill>
              </a:rPr>
              <a:t>         Ця позиція отримала назву «скептицизм», що означає,  </a:t>
            </a:r>
          </a:p>
          <a:p>
            <a:pPr algn="l"/>
            <a:r>
              <a:rPr lang="uk" dirty="0">
                <a:solidFill>
                  <a:schemeClr val="tx1"/>
                </a:solidFill>
              </a:rPr>
              <a:t>         розглядає , досліджує.</a:t>
            </a:r>
          </a:p>
        </p:txBody>
      </p:sp>
    </p:spTree>
    <p:extLst>
      <p:ext uri="{BB962C8B-B14F-4D97-AF65-F5344CB8AC3E}">
        <p14:creationId xmlns:p14="http://schemas.microsoft.com/office/powerpoint/2010/main" val="2326661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uk" dirty="0"/>
              <a:t>Три важливі епістемологічні принципи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064896" cy="4176464"/>
          </a:xfrm>
        </p:spPr>
        <p:txBody>
          <a:bodyPr>
            <a:normAutofit/>
          </a:bodyPr>
          <a:lstStyle/>
          <a:p>
            <a:pPr algn="l"/>
            <a:r>
              <a:rPr lang="uk" sz="2400" b="1" dirty="0">
                <a:solidFill>
                  <a:schemeClr val="tx1"/>
                </a:solidFill>
              </a:rPr>
              <a:t>1. Закон не-суперечності – A не може бути A і не- A в той самий час і в тому ж відношенні.</a:t>
            </a:r>
          </a:p>
          <a:p>
            <a:pPr marL="514350" indent="-514350" algn="l">
              <a:buFont typeface="+mj-lt"/>
              <a:buAutoNum type="arabicPeriod"/>
            </a:pPr>
            <a:endParaRPr lang="uk" sz="2400" dirty="0">
              <a:solidFill>
                <a:schemeClr val="tx1"/>
              </a:solidFill>
            </a:endParaRPr>
          </a:p>
          <a:p>
            <a:pPr algn="l"/>
            <a:r>
              <a:rPr lang="uk" sz="2400" dirty="0">
                <a:solidFill>
                  <a:schemeClr val="tx1"/>
                </a:solidFill>
              </a:rPr>
              <a:t>Івана 1:22 «</a:t>
            </a:r>
            <a:r>
              <a:rPr lang="ru-RU" sz="2400" dirty="0">
                <a:solidFill>
                  <a:schemeClr val="tx1"/>
                </a:solidFill>
              </a:rPr>
              <a:t>Сказали ж </a:t>
            </a:r>
            <a:r>
              <a:rPr lang="ru-RU" sz="2400" dirty="0" err="1">
                <a:solidFill>
                  <a:schemeClr val="tx1"/>
                </a:solidFill>
              </a:rPr>
              <a:t>йому</a:t>
            </a:r>
            <a:r>
              <a:rPr lang="ru-RU" sz="2400" dirty="0">
                <a:solidFill>
                  <a:schemeClr val="tx1"/>
                </a:solidFill>
              </a:rPr>
              <a:t>: </a:t>
            </a:r>
            <a:r>
              <a:rPr lang="ru-RU" sz="2400" dirty="0" err="1">
                <a:solidFill>
                  <a:schemeClr val="tx1"/>
                </a:solidFill>
              </a:rPr>
              <a:t>Хто</a:t>
            </a:r>
            <a:r>
              <a:rPr lang="ru-RU" sz="2400" dirty="0">
                <a:solidFill>
                  <a:schemeClr val="tx1"/>
                </a:solidFill>
              </a:rPr>
              <a:t> ж </a:t>
            </a:r>
            <a:r>
              <a:rPr lang="ru-RU" sz="2400" dirty="0" err="1">
                <a:solidFill>
                  <a:schemeClr val="tx1"/>
                </a:solidFill>
              </a:rPr>
              <a:t>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такий</a:t>
            </a:r>
            <a:r>
              <a:rPr lang="ru-RU" sz="2400" dirty="0">
                <a:solidFill>
                  <a:schemeClr val="tx1"/>
                </a:solidFill>
              </a:rPr>
              <a:t>? </a:t>
            </a:r>
            <a:r>
              <a:rPr lang="ru-RU" sz="2400" dirty="0" err="1">
                <a:solidFill>
                  <a:schemeClr val="tx1"/>
                </a:solidFill>
              </a:rPr>
              <a:t>щоб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дати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відповідь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тим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хто</a:t>
            </a:r>
            <a:r>
              <a:rPr lang="ru-RU" sz="2400" dirty="0">
                <a:solidFill>
                  <a:schemeClr val="tx1"/>
                </a:solidFill>
              </a:rPr>
              <a:t> послав нас.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кажеш</a:t>
            </a:r>
            <a:r>
              <a:rPr lang="ru-RU" sz="2400" dirty="0">
                <a:solidFill>
                  <a:schemeClr val="tx1"/>
                </a:solidFill>
              </a:rPr>
              <a:t> про себе самого?»</a:t>
            </a:r>
          </a:p>
          <a:p>
            <a:pPr algn="l"/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2204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uk" dirty="0"/>
              <a:t>Три важливі епістемологічні принципи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064896" cy="4176464"/>
          </a:xfrm>
        </p:spPr>
        <p:txBody>
          <a:bodyPr>
            <a:noAutofit/>
          </a:bodyPr>
          <a:lstStyle/>
          <a:p>
            <a:pPr algn="l"/>
            <a:r>
              <a:rPr lang="uk" sz="2400" b="1" dirty="0">
                <a:solidFill>
                  <a:schemeClr val="tx1"/>
                </a:solidFill>
              </a:rPr>
              <a:t>1. Закон не-суперечності – A не може бути A і не- A в той самий час і в тому ж відношенні.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uk" sz="2400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uk" sz="2400" dirty="0">
                <a:solidFill>
                  <a:schemeClr val="tx1"/>
                </a:solidFill>
              </a:rPr>
              <a:t>Івана 1:22 «</a:t>
            </a:r>
            <a:r>
              <a:rPr lang="ru-RU" sz="2400" dirty="0">
                <a:solidFill>
                  <a:schemeClr val="tx1"/>
                </a:solidFill>
              </a:rPr>
              <a:t>Сказали ж </a:t>
            </a:r>
            <a:r>
              <a:rPr lang="ru-RU" sz="2400" dirty="0" err="1">
                <a:solidFill>
                  <a:schemeClr val="tx1"/>
                </a:solidFill>
              </a:rPr>
              <a:t>йому</a:t>
            </a:r>
            <a:r>
              <a:rPr lang="ru-RU" sz="2400" dirty="0">
                <a:solidFill>
                  <a:schemeClr val="tx1"/>
                </a:solidFill>
              </a:rPr>
              <a:t>: </a:t>
            </a:r>
            <a:r>
              <a:rPr lang="ru-RU" sz="2400" dirty="0" err="1">
                <a:solidFill>
                  <a:schemeClr val="tx1"/>
                </a:solidFill>
              </a:rPr>
              <a:t>Хто</a:t>
            </a:r>
            <a:r>
              <a:rPr lang="ru-RU" sz="2400" dirty="0">
                <a:solidFill>
                  <a:schemeClr val="tx1"/>
                </a:solidFill>
              </a:rPr>
              <a:t> ж </a:t>
            </a:r>
            <a:r>
              <a:rPr lang="ru-RU" sz="2400" dirty="0" err="1">
                <a:solidFill>
                  <a:schemeClr val="tx1"/>
                </a:solidFill>
              </a:rPr>
              <a:t>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такий</a:t>
            </a:r>
            <a:r>
              <a:rPr lang="ru-RU" sz="2400" dirty="0">
                <a:solidFill>
                  <a:schemeClr val="tx1"/>
                </a:solidFill>
              </a:rPr>
              <a:t>? </a:t>
            </a:r>
            <a:r>
              <a:rPr lang="ru-RU" sz="2400" dirty="0" err="1">
                <a:solidFill>
                  <a:schemeClr val="tx1"/>
                </a:solidFill>
              </a:rPr>
              <a:t>щоб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дати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відповідь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тим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хто</a:t>
            </a:r>
            <a:r>
              <a:rPr lang="ru-RU" sz="2400" dirty="0">
                <a:solidFill>
                  <a:schemeClr val="tx1"/>
                </a:solidFill>
              </a:rPr>
              <a:t> послав нас.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кажеш</a:t>
            </a:r>
            <a:r>
              <a:rPr lang="ru-RU" sz="2400" dirty="0">
                <a:solidFill>
                  <a:schemeClr val="tx1"/>
                </a:solidFill>
              </a:rPr>
              <a:t> про себе самого?</a:t>
            </a:r>
            <a:r>
              <a:rPr lang="uk" sz="2400" dirty="0">
                <a:solidFill>
                  <a:schemeClr val="tx1"/>
                </a:solidFill>
              </a:rPr>
              <a:t> «</a:t>
            </a:r>
            <a:endParaRPr lang="ru-RU" sz="2400" dirty="0">
              <a:solidFill>
                <a:schemeClr val="tx1"/>
              </a:solidFill>
            </a:endParaRPr>
          </a:p>
          <a:p>
            <a:pPr algn="l"/>
            <a:endParaRPr lang="uk" sz="2400" dirty="0">
              <a:solidFill>
                <a:schemeClr val="tx1"/>
              </a:solidFill>
            </a:endParaRPr>
          </a:p>
          <a:p>
            <a:pPr algn="l"/>
            <a:r>
              <a:rPr lang="uk" sz="2400" dirty="0">
                <a:solidFill>
                  <a:schemeClr val="tx1"/>
                </a:solidFill>
              </a:rPr>
              <a:t>Одна і та ж властивість не може одночасно</a:t>
            </a:r>
          </a:p>
          <a:p>
            <a:pPr algn="l"/>
            <a:r>
              <a:rPr lang="uk" sz="2400" dirty="0">
                <a:solidFill>
                  <a:schemeClr val="tx1"/>
                </a:solidFill>
              </a:rPr>
              <a:t>належати, і не належати, одному й тому</a:t>
            </a:r>
          </a:p>
          <a:p>
            <a:pPr algn="l"/>
            <a:r>
              <a:rPr lang="uk" sz="2400" dirty="0">
                <a:solidFill>
                  <a:schemeClr val="tx1"/>
                </a:solidFill>
              </a:rPr>
              <a:t>предмету </a:t>
            </a:r>
            <a:r>
              <a:rPr lang="uk-UA" sz="2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водночас, до того ж самого відношення, формули</a:t>
            </a:r>
            <a:r>
              <a:rPr lang="uk" sz="2400" dirty="0">
                <a:solidFill>
                  <a:schemeClr val="tx1"/>
                </a:solidFill>
              </a:rPr>
              <a:t>.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3516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uk" dirty="0"/>
              <a:t>Три важливі епістемологічні принципи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712968" cy="4176464"/>
          </a:xfrm>
        </p:spPr>
        <p:txBody>
          <a:bodyPr>
            <a:normAutofit/>
          </a:bodyPr>
          <a:lstStyle/>
          <a:p>
            <a:pPr algn="l"/>
            <a:r>
              <a:rPr lang="uk" sz="2700" b="1" dirty="0">
                <a:solidFill>
                  <a:schemeClr val="tx1"/>
                </a:solidFill>
              </a:rPr>
              <a:t>2. Закон причинно-наслідкового зв'язку – кожен                                                   </a:t>
            </a:r>
          </a:p>
          <a:p>
            <a:pPr algn="l"/>
            <a:r>
              <a:rPr lang="uk" sz="2700" b="1" dirty="0">
                <a:solidFill>
                  <a:schemeClr val="tx1"/>
                </a:solidFill>
              </a:rPr>
              <a:t>    наслідок має причину.</a:t>
            </a:r>
            <a:br>
              <a:rPr lang="ru-RU" sz="2700" dirty="0">
                <a:solidFill>
                  <a:schemeClr val="tx1"/>
                </a:solidFill>
              </a:rPr>
            </a:br>
            <a:br>
              <a:rPr lang="ru-RU" sz="9600" dirty="0">
                <a:solidFill>
                  <a:schemeClr val="tx1"/>
                </a:solidFill>
              </a:rPr>
            </a:br>
            <a:r>
              <a:rPr lang="uk" sz="9600" dirty="0">
                <a:solidFill>
                  <a:schemeClr val="tx1"/>
                </a:solidFill>
              </a:rPr>
              <a:t>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730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uk" dirty="0"/>
              <a:t>Три важливі епістемологічні принципи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712968" cy="4176464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uk" sz="11200" b="1" dirty="0">
                <a:solidFill>
                  <a:schemeClr val="tx1"/>
                </a:solidFill>
              </a:rPr>
              <a:t>2. Закон причинно-наслідкового зв'язку – кожен                                                 </a:t>
            </a:r>
          </a:p>
          <a:p>
            <a:pPr algn="l"/>
            <a:r>
              <a:rPr lang="uk" sz="11200" b="1" dirty="0">
                <a:solidFill>
                  <a:schemeClr val="tx1"/>
                </a:solidFill>
              </a:rPr>
              <a:t>     наслідок має причину.</a:t>
            </a:r>
            <a:br>
              <a:rPr lang="ru-RU" sz="10800" dirty="0">
                <a:solidFill>
                  <a:schemeClr val="tx1"/>
                </a:solidFill>
              </a:rPr>
            </a:br>
            <a:br>
              <a:rPr lang="ru-RU" sz="10800" dirty="0">
                <a:solidFill>
                  <a:schemeClr val="tx1"/>
                </a:solidFill>
              </a:rPr>
            </a:br>
            <a:r>
              <a:rPr lang="ru-RU" sz="10800" dirty="0" err="1">
                <a:solidFill>
                  <a:schemeClr val="tx1"/>
                </a:solidFill>
              </a:rPr>
              <a:t>Івана</a:t>
            </a:r>
            <a:r>
              <a:rPr lang="ru-RU" sz="10800" dirty="0">
                <a:solidFill>
                  <a:schemeClr val="tx1"/>
                </a:solidFill>
              </a:rPr>
              <a:t> 3:2. «</a:t>
            </a:r>
            <a:r>
              <a:rPr lang="ru-RU" sz="10800" dirty="0" err="1">
                <a:solidFill>
                  <a:schemeClr val="tx1"/>
                </a:solidFill>
              </a:rPr>
              <a:t>Він</a:t>
            </a:r>
            <a:r>
              <a:rPr lang="ru-RU" sz="10800" dirty="0">
                <a:solidFill>
                  <a:schemeClr val="tx1"/>
                </a:solidFill>
              </a:rPr>
              <a:t> до </a:t>
            </a:r>
            <a:r>
              <a:rPr lang="ru-RU" sz="10800" dirty="0" err="1">
                <a:solidFill>
                  <a:schemeClr val="tx1"/>
                </a:solidFill>
              </a:rPr>
              <a:t>Нього</a:t>
            </a:r>
            <a:r>
              <a:rPr lang="ru-RU" sz="10800" dirty="0">
                <a:solidFill>
                  <a:schemeClr val="tx1"/>
                </a:solidFill>
              </a:rPr>
              <a:t> </a:t>
            </a:r>
            <a:r>
              <a:rPr lang="ru-RU" sz="10800" dirty="0" err="1">
                <a:solidFill>
                  <a:schemeClr val="tx1"/>
                </a:solidFill>
              </a:rPr>
              <a:t>прийшов</a:t>
            </a:r>
            <a:r>
              <a:rPr lang="ru-RU" sz="10800" dirty="0">
                <a:solidFill>
                  <a:schemeClr val="tx1"/>
                </a:solidFill>
              </a:rPr>
              <a:t> </a:t>
            </a:r>
            <a:r>
              <a:rPr lang="ru-RU" sz="10800" dirty="0" err="1">
                <a:solidFill>
                  <a:schemeClr val="tx1"/>
                </a:solidFill>
              </a:rPr>
              <a:t>уночі</a:t>
            </a:r>
            <a:r>
              <a:rPr lang="ru-RU" sz="10800" dirty="0">
                <a:solidFill>
                  <a:schemeClr val="tx1"/>
                </a:solidFill>
              </a:rPr>
              <a:t>, та й </a:t>
            </a:r>
            <a:r>
              <a:rPr lang="ru-RU" sz="10800" dirty="0" err="1">
                <a:solidFill>
                  <a:schemeClr val="tx1"/>
                </a:solidFill>
              </a:rPr>
              <a:t>промовив</a:t>
            </a:r>
            <a:r>
              <a:rPr lang="ru-RU" sz="10800" dirty="0">
                <a:solidFill>
                  <a:schemeClr val="tx1"/>
                </a:solidFill>
              </a:rPr>
              <a:t> </a:t>
            </a:r>
            <a:r>
              <a:rPr lang="ru-RU" sz="10800" dirty="0" err="1">
                <a:solidFill>
                  <a:schemeClr val="tx1"/>
                </a:solidFill>
              </a:rPr>
              <a:t>Йому</a:t>
            </a:r>
            <a:r>
              <a:rPr lang="ru-RU" sz="10800" dirty="0">
                <a:solidFill>
                  <a:schemeClr val="tx1"/>
                </a:solidFill>
              </a:rPr>
              <a:t>: Учителю, </a:t>
            </a:r>
            <a:r>
              <a:rPr lang="ru-RU" sz="10800" dirty="0" err="1">
                <a:solidFill>
                  <a:schemeClr val="tx1"/>
                </a:solidFill>
              </a:rPr>
              <a:t>знаємо</a:t>
            </a:r>
            <a:r>
              <a:rPr lang="ru-RU" sz="10800" dirty="0">
                <a:solidFill>
                  <a:schemeClr val="tx1"/>
                </a:solidFill>
              </a:rPr>
              <a:t> ми, </a:t>
            </a:r>
            <a:r>
              <a:rPr lang="ru-RU" sz="10800" dirty="0" err="1">
                <a:solidFill>
                  <a:schemeClr val="tx1"/>
                </a:solidFill>
              </a:rPr>
              <a:t>що</a:t>
            </a:r>
            <a:r>
              <a:rPr lang="ru-RU" sz="10800" dirty="0">
                <a:solidFill>
                  <a:schemeClr val="tx1"/>
                </a:solidFill>
              </a:rPr>
              <a:t> </a:t>
            </a:r>
            <a:r>
              <a:rPr lang="ru-RU" sz="10800" dirty="0" err="1">
                <a:solidFill>
                  <a:schemeClr val="tx1"/>
                </a:solidFill>
              </a:rPr>
              <a:t>прийшов</a:t>
            </a:r>
            <a:r>
              <a:rPr lang="ru-RU" sz="10800" dirty="0">
                <a:solidFill>
                  <a:schemeClr val="tx1"/>
                </a:solidFill>
              </a:rPr>
              <a:t> </a:t>
            </a:r>
            <a:r>
              <a:rPr lang="ru-RU" sz="10800" dirty="0" err="1">
                <a:solidFill>
                  <a:schemeClr val="tx1"/>
                </a:solidFill>
              </a:rPr>
              <a:t>Ти</a:t>
            </a:r>
            <a:r>
              <a:rPr lang="ru-RU" sz="10800" dirty="0">
                <a:solidFill>
                  <a:schemeClr val="tx1"/>
                </a:solidFill>
              </a:rPr>
              <a:t> </a:t>
            </a:r>
            <a:r>
              <a:rPr lang="ru-RU" sz="10800" dirty="0" err="1">
                <a:solidFill>
                  <a:schemeClr val="tx1"/>
                </a:solidFill>
              </a:rPr>
              <a:t>від</a:t>
            </a:r>
            <a:r>
              <a:rPr lang="ru-RU" sz="10800" dirty="0">
                <a:solidFill>
                  <a:schemeClr val="tx1"/>
                </a:solidFill>
              </a:rPr>
              <a:t> Бога, як Учитель, </a:t>
            </a:r>
            <a:r>
              <a:rPr lang="ru-RU" sz="10800" dirty="0" err="1">
                <a:solidFill>
                  <a:schemeClr val="tx1"/>
                </a:solidFill>
              </a:rPr>
              <a:t>бо</a:t>
            </a:r>
            <a:r>
              <a:rPr lang="ru-RU" sz="10800" dirty="0">
                <a:solidFill>
                  <a:schemeClr val="tx1"/>
                </a:solidFill>
              </a:rPr>
              <a:t> не </a:t>
            </a:r>
            <a:r>
              <a:rPr lang="ru-RU" sz="10800" dirty="0" err="1">
                <a:solidFill>
                  <a:schemeClr val="tx1"/>
                </a:solidFill>
              </a:rPr>
              <a:t>може</a:t>
            </a:r>
            <a:r>
              <a:rPr lang="ru-RU" sz="10800" dirty="0">
                <a:solidFill>
                  <a:schemeClr val="tx1"/>
                </a:solidFill>
              </a:rPr>
              <a:t> </a:t>
            </a:r>
            <a:r>
              <a:rPr lang="ru-RU" sz="10800" dirty="0" err="1">
                <a:solidFill>
                  <a:schemeClr val="tx1"/>
                </a:solidFill>
              </a:rPr>
              <a:t>ніхто</a:t>
            </a:r>
            <a:r>
              <a:rPr lang="ru-RU" sz="10800" dirty="0">
                <a:solidFill>
                  <a:schemeClr val="tx1"/>
                </a:solidFill>
              </a:rPr>
              <a:t> таких чуд учинити, </a:t>
            </a:r>
            <a:r>
              <a:rPr lang="ru-RU" sz="10800" dirty="0" err="1">
                <a:solidFill>
                  <a:schemeClr val="tx1"/>
                </a:solidFill>
              </a:rPr>
              <a:t>які</a:t>
            </a:r>
            <a:r>
              <a:rPr lang="ru-RU" sz="10800" dirty="0">
                <a:solidFill>
                  <a:schemeClr val="tx1"/>
                </a:solidFill>
              </a:rPr>
              <a:t> </a:t>
            </a:r>
            <a:r>
              <a:rPr lang="ru-RU" sz="10800" dirty="0" err="1">
                <a:solidFill>
                  <a:schemeClr val="tx1"/>
                </a:solidFill>
              </a:rPr>
              <a:t>чиниш</a:t>
            </a:r>
            <a:r>
              <a:rPr lang="ru-RU" sz="10800" dirty="0">
                <a:solidFill>
                  <a:schemeClr val="tx1"/>
                </a:solidFill>
              </a:rPr>
              <a:t> </a:t>
            </a:r>
            <a:r>
              <a:rPr lang="ru-RU" sz="10800" dirty="0" err="1">
                <a:solidFill>
                  <a:schemeClr val="tx1"/>
                </a:solidFill>
              </a:rPr>
              <a:t>Ти</a:t>
            </a:r>
            <a:r>
              <a:rPr lang="ru-RU" sz="10800" dirty="0">
                <a:solidFill>
                  <a:schemeClr val="tx1"/>
                </a:solidFill>
              </a:rPr>
              <a:t>, коли Бог </a:t>
            </a:r>
            <a:r>
              <a:rPr lang="ru-RU" sz="10800" dirty="0" err="1">
                <a:solidFill>
                  <a:schemeClr val="tx1"/>
                </a:solidFill>
              </a:rPr>
              <a:t>із</a:t>
            </a:r>
            <a:r>
              <a:rPr lang="ru-RU" sz="10800" dirty="0">
                <a:solidFill>
                  <a:schemeClr val="tx1"/>
                </a:solidFill>
              </a:rPr>
              <a:t> ним не буде.»</a:t>
            </a:r>
            <a:br>
              <a:rPr lang="ru-RU" sz="9600" dirty="0">
                <a:solidFill>
                  <a:schemeClr val="tx1"/>
                </a:solidFill>
              </a:rPr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0382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uk" dirty="0"/>
              <a:t>Три важливі епістемологічні принципи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712968" cy="4176464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uk" sz="11200" b="1" dirty="0">
                <a:solidFill>
                  <a:schemeClr val="tx1"/>
                </a:solidFill>
              </a:rPr>
              <a:t>2. Закон причинно-наслідкового зв'язку – кожен                                                 </a:t>
            </a:r>
          </a:p>
          <a:p>
            <a:pPr algn="l"/>
            <a:r>
              <a:rPr lang="uk" sz="11200" b="1" dirty="0">
                <a:solidFill>
                  <a:schemeClr val="tx1"/>
                </a:solidFill>
              </a:rPr>
              <a:t>     наслідок має причину.</a:t>
            </a:r>
            <a:br>
              <a:rPr lang="ru-RU" sz="11200" dirty="0">
                <a:solidFill>
                  <a:schemeClr val="tx1"/>
                </a:solidFill>
              </a:rPr>
            </a:br>
            <a:br>
              <a:rPr lang="ru-RU" sz="11200" dirty="0">
                <a:solidFill>
                  <a:schemeClr val="tx1"/>
                </a:solidFill>
              </a:rPr>
            </a:br>
            <a:r>
              <a:rPr lang="ru-RU" sz="11200" dirty="0" err="1">
                <a:solidFill>
                  <a:schemeClr val="tx1"/>
                </a:solidFill>
              </a:rPr>
              <a:t>Івана</a:t>
            </a:r>
            <a:r>
              <a:rPr lang="ru-RU" sz="11200" dirty="0">
                <a:solidFill>
                  <a:schemeClr val="tx1"/>
                </a:solidFill>
              </a:rPr>
              <a:t> 3:2. «</a:t>
            </a:r>
            <a:r>
              <a:rPr lang="ru-RU" sz="11200" dirty="0" err="1">
                <a:solidFill>
                  <a:schemeClr val="tx1"/>
                </a:solidFill>
              </a:rPr>
              <a:t>Він</a:t>
            </a:r>
            <a:r>
              <a:rPr lang="ru-RU" sz="11200" dirty="0">
                <a:solidFill>
                  <a:schemeClr val="tx1"/>
                </a:solidFill>
              </a:rPr>
              <a:t> до </a:t>
            </a:r>
            <a:r>
              <a:rPr lang="ru-RU" sz="11200" dirty="0" err="1">
                <a:solidFill>
                  <a:schemeClr val="tx1"/>
                </a:solidFill>
              </a:rPr>
              <a:t>Нього</a:t>
            </a:r>
            <a:r>
              <a:rPr lang="ru-RU" sz="11200" dirty="0">
                <a:solidFill>
                  <a:schemeClr val="tx1"/>
                </a:solidFill>
              </a:rPr>
              <a:t> </a:t>
            </a:r>
            <a:r>
              <a:rPr lang="ru-RU" sz="11200" dirty="0" err="1">
                <a:solidFill>
                  <a:schemeClr val="tx1"/>
                </a:solidFill>
              </a:rPr>
              <a:t>прийшов</a:t>
            </a:r>
            <a:r>
              <a:rPr lang="ru-RU" sz="11200" dirty="0">
                <a:solidFill>
                  <a:schemeClr val="tx1"/>
                </a:solidFill>
              </a:rPr>
              <a:t> </a:t>
            </a:r>
            <a:r>
              <a:rPr lang="ru-RU" sz="11200" dirty="0" err="1">
                <a:solidFill>
                  <a:schemeClr val="tx1"/>
                </a:solidFill>
              </a:rPr>
              <a:t>уночі</a:t>
            </a:r>
            <a:r>
              <a:rPr lang="ru-RU" sz="11200" dirty="0">
                <a:solidFill>
                  <a:schemeClr val="tx1"/>
                </a:solidFill>
              </a:rPr>
              <a:t>, та й </a:t>
            </a:r>
            <a:r>
              <a:rPr lang="ru-RU" sz="11200" dirty="0" err="1">
                <a:solidFill>
                  <a:schemeClr val="tx1"/>
                </a:solidFill>
              </a:rPr>
              <a:t>промовив</a:t>
            </a:r>
            <a:r>
              <a:rPr lang="ru-RU" sz="11200" dirty="0">
                <a:solidFill>
                  <a:schemeClr val="tx1"/>
                </a:solidFill>
              </a:rPr>
              <a:t> </a:t>
            </a:r>
            <a:r>
              <a:rPr lang="ru-RU" sz="11200" dirty="0" err="1">
                <a:solidFill>
                  <a:schemeClr val="tx1"/>
                </a:solidFill>
              </a:rPr>
              <a:t>Йому</a:t>
            </a:r>
            <a:r>
              <a:rPr lang="ru-RU" sz="11200" dirty="0">
                <a:solidFill>
                  <a:schemeClr val="tx1"/>
                </a:solidFill>
              </a:rPr>
              <a:t>: Учителю, </a:t>
            </a:r>
            <a:r>
              <a:rPr lang="ru-RU" sz="11200" dirty="0" err="1">
                <a:solidFill>
                  <a:schemeClr val="tx1"/>
                </a:solidFill>
              </a:rPr>
              <a:t>знаємо</a:t>
            </a:r>
            <a:r>
              <a:rPr lang="ru-RU" sz="11200" dirty="0">
                <a:solidFill>
                  <a:schemeClr val="tx1"/>
                </a:solidFill>
              </a:rPr>
              <a:t> ми, </a:t>
            </a:r>
            <a:r>
              <a:rPr lang="ru-RU" sz="11200" dirty="0" err="1">
                <a:solidFill>
                  <a:schemeClr val="tx1"/>
                </a:solidFill>
              </a:rPr>
              <a:t>що</a:t>
            </a:r>
            <a:r>
              <a:rPr lang="ru-RU" sz="11200" dirty="0">
                <a:solidFill>
                  <a:schemeClr val="tx1"/>
                </a:solidFill>
              </a:rPr>
              <a:t> </a:t>
            </a:r>
            <a:r>
              <a:rPr lang="ru-RU" sz="11200" dirty="0" err="1">
                <a:solidFill>
                  <a:schemeClr val="tx1"/>
                </a:solidFill>
              </a:rPr>
              <a:t>прийшов</a:t>
            </a:r>
            <a:r>
              <a:rPr lang="ru-RU" sz="11200" dirty="0">
                <a:solidFill>
                  <a:schemeClr val="tx1"/>
                </a:solidFill>
              </a:rPr>
              <a:t> </a:t>
            </a:r>
            <a:r>
              <a:rPr lang="ru-RU" sz="11200" dirty="0" err="1">
                <a:solidFill>
                  <a:schemeClr val="tx1"/>
                </a:solidFill>
              </a:rPr>
              <a:t>Ти</a:t>
            </a:r>
            <a:r>
              <a:rPr lang="ru-RU" sz="11200" dirty="0">
                <a:solidFill>
                  <a:schemeClr val="tx1"/>
                </a:solidFill>
              </a:rPr>
              <a:t> </a:t>
            </a:r>
            <a:r>
              <a:rPr lang="ru-RU" sz="11200" dirty="0" err="1">
                <a:solidFill>
                  <a:schemeClr val="tx1"/>
                </a:solidFill>
              </a:rPr>
              <a:t>від</a:t>
            </a:r>
            <a:r>
              <a:rPr lang="ru-RU" sz="11200" dirty="0">
                <a:solidFill>
                  <a:schemeClr val="tx1"/>
                </a:solidFill>
              </a:rPr>
              <a:t> Бога, як Учитель, </a:t>
            </a:r>
            <a:r>
              <a:rPr lang="ru-RU" sz="11200" dirty="0" err="1">
                <a:solidFill>
                  <a:schemeClr val="tx1"/>
                </a:solidFill>
              </a:rPr>
              <a:t>бо</a:t>
            </a:r>
            <a:r>
              <a:rPr lang="ru-RU" sz="11200" dirty="0">
                <a:solidFill>
                  <a:schemeClr val="tx1"/>
                </a:solidFill>
              </a:rPr>
              <a:t> не </a:t>
            </a:r>
            <a:r>
              <a:rPr lang="ru-RU" sz="11200" dirty="0" err="1">
                <a:solidFill>
                  <a:schemeClr val="tx1"/>
                </a:solidFill>
              </a:rPr>
              <a:t>може</a:t>
            </a:r>
            <a:r>
              <a:rPr lang="ru-RU" sz="11200" dirty="0">
                <a:solidFill>
                  <a:schemeClr val="tx1"/>
                </a:solidFill>
              </a:rPr>
              <a:t> </a:t>
            </a:r>
            <a:r>
              <a:rPr lang="ru-RU" sz="11200" dirty="0" err="1">
                <a:solidFill>
                  <a:schemeClr val="tx1"/>
                </a:solidFill>
              </a:rPr>
              <a:t>ніхто</a:t>
            </a:r>
            <a:r>
              <a:rPr lang="ru-RU" sz="11200" dirty="0">
                <a:solidFill>
                  <a:schemeClr val="tx1"/>
                </a:solidFill>
              </a:rPr>
              <a:t> таких чуд учинити, </a:t>
            </a:r>
            <a:r>
              <a:rPr lang="ru-RU" sz="11200" dirty="0" err="1">
                <a:solidFill>
                  <a:schemeClr val="tx1"/>
                </a:solidFill>
              </a:rPr>
              <a:t>які</a:t>
            </a:r>
            <a:r>
              <a:rPr lang="ru-RU" sz="11200" dirty="0">
                <a:solidFill>
                  <a:schemeClr val="tx1"/>
                </a:solidFill>
              </a:rPr>
              <a:t> </a:t>
            </a:r>
            <a:r>
              <a:rPr lang="ru-RU" sz="11200" dirty="0" err="1">
                <a:solidFill>
                  <a:schemeClr val="tx1"/>
                </a:solidFill>
              </a:rPr>
              <a:t>чиниш</a:t>
            </a:r>
            <a:r>
              <a:rPr lang="ru-RU" sz="11200" dirty="0">
                <a:solidFill>
                  <a:schemeClr val="tx1"/>
                </a:solidFill>
              </a:rPr>
              <a:t> </a:t>
            </a:r>
            <a:r>
              <a:rPr lang="ru-RU" sz="11200" dirty="0" err="1">
                <a:solidFill>
                  <a:schemeClr val="tx1"/>
                </a:solidFill>
              </a:rPr>
              <a:t>Ти</a:t>
            </a:r>
            <a:r>
              <a:rPr lang="ru-RU" sz="11200" dirty="0">
                <a:solidFill>
                  <a:schemeClr val="tx1"/>
                </a:solidFill>
              </a:rPr>
              <a:t>, коли Бог </a:t>
            </a:r>
            <a:r>
              <a:rPr lang="ru-RU" sz="11200" dirty="0" err="1">
                <a:solidFill>
                  <a:schemeClr val="tx1"/>
                </a:solidFill>
              </a:rPr>
              <a:t>із</a:t>
            </a:r>
            <a:r>
              <a:rPr lang="ru-RU" sz="11200" dirty="0">
                <a:solidFill>
                  <a:schemeClr val="tx1"/>
                </a:solidFill>
              </a:rPr>
              <a:t> ним не буде.»</a:t>
            </a:r>
          </a:p>
          <a:p>
            <a:pPr algn="l"/>
            <a:endParaRPr lang="uk" sz="11200" dirty="0">
              <a:solidFill>
                <a:schemeClr val="tx1"/>
              </a:solidFill>
            </a:endParaRPr>
          </a:p>
          <a:p>
            <a:pPr algn="l"/>
            <a:r>
              <a:rPr lang="uk" sz="11200" dirty="0">
                <a:solidFill>
                  <a:schemeClr val="tx1"/>
                </a:solidFill>
              </a:rPr>
              <a:t>Відповідно до законів термодинаміки, у фізичному</a:t>
            </a:r>
            <a:endParaRPr lang="ru-RU" sz="11200" dirty="0">
              <a:solidFill>
                <a:schemeClr val="tx1"/>
              </a:solidFill>
            </a:endParaRPr>
          </a:p>
          <a:p>
            <a:pPr algn="l"/>
            <a:r>
              <a:rPr lang="uk" sz="11200" dirty="0">
                <a:solidFill>
                  <a:schemeClr val="tx1"/>
                </a:solidFill>
              </a:rPr>
              <a:t>світі причина повинна бути більшою, або принаймні </a:t>
            </a:r>
          </a:p>
          <a:p>
            <a:pPr algn="l"/>
            <a:r>
              <a:rPr lang="uk" sz="11200" dirty="0">
                <a:solidFill>
                  <a:schemeClr val="tx1"/>
                </a:solidFill>
              </a:rPr>
              <a:t>мірою , дорівнює наслідку .</a:t>
            </a:r>
            <a:br>
              <a:rPr lang="ru-RU" sz="9600" dirty="0">
                <a:solidFill>
                  <a:schemeClr val="tx1"/>
                </a:solidFill>
              </a:rPr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3593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uk" dirty="0"/>
              <a:t>Три важливі епістемологічні принципи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712968" cy="4176464"/>
          </a:xfrm>
        </p:spPr>
        <p:txBody>
          <a:bodyPr>
            <a:normAutofit/>
          </a:bodyPr>
          <a:lstStyle/>
          <a:p>
            <a:pPr algn="l"/>
            <a:r>
              <a:rPr lang="uk" b="1" dirty="0">
                <a:solidFill>
                  <a:schemeClr val="tx1"/>
                </a:solidFill>
              </a:rPr>
              <a:t>3.</a:t>
            </a:r>
            <a:r>
              <a:rPr lang="uk-UA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П</a:t>
            </a:r>
            <a:r>
              <a:rPr lang="uk-UA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равдиві знання, що отримані через органи </a:t>
            </a:r>
            <a:r>
              <a:rPr lang="uk-UA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відчуттів</a:t>
            </a:r>
            <a:r>
              <a:rPr lang="uk-UA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. 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1526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uk" dirty="0"/>
              <a:t>Три важливі епістемологічні принципи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348880"/>
            <a:ext cx="8964488" cy="4176464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uk" sz="6500" b="1" dirty="0">
                <a:solidFill>
                  <a:schemeClr val="tx1"/>
                </a:solidFill>
              </a:rPr>
              <a:t>3.</a:t>
            </a:r>
            <a:r>
              <a:rPr lang="uk-UA" sz="6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65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П</a:t>
            </a:r>
            <a:r>
              <a:rPr lang="uk-UA" sz="65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равдиві знання, що отримані через органи </a:t>
            </a:r>
            <a:r>
              <a:rPr lang="uk-UA" sz="65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відчуттів</a:t>
            </a:r>
            <a:r>
              <a:rPr lang="uk-UA" sz="65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. </a:t>
            </a:r>
          </a:p>
          <a:p>
            <a:pPr algn="l"/>
            <a:endParaRPr lang="uk-UA" sz="65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algn="l"/>
            <a:r>
              <a:rPr lang="ru-RU" sz="6500" dirty="0">
                <a:solidFill>
                  <a:schemeClr val="tx1"/>
                </a:solidFill>
              </a:rPr>
              <a:t>1-е до </a:t>
            </a:r>
            <a:r>
              <a:rPr lang="ru-RU" sz="6500" dirty="0" err="1">
                <a:solidFill>
                  <a:schemeClr val="tx1"/>
                </a:solidFill>
              </a:rPr>
              <a:t>Коринтян</a:t>
            </a:r>
            <a:r>
              <a:rPr lang="ru-RU" sz="6500" dirty="0">
                <a:solidFill>
                  <a:schemeClr val="tx1"/>
                </a:solidFill>
              </a:rPr>
              <a:t> 15:5-8 «і </a:t>
            </a:r>
            <a:r>
              <a:rPr lang="ru-RU" sz="6500" dirty="0" err="1">
                <a:solidFill>
                  <a:schemeClr val="tx1"/>
                </a:solidFill>
              </a:rPr>
              <a:t>що</a:t>
            </a:r>
            <a:r>
              <a:rPr lang="ru-RU" sz="6500" dirty="0">
                <a:solidFill>
                  <a:schemeClr val="tx1"/>
                </a:solidFill>
              </a:rPr>
              <a:t> </a:t>
            </a:r>
            <a:r>
              <a:rPr lang="ru-RU" sz="6500" dirty="0" err="1">
                <a:solidFill>
                  <a:schemeClr val="tx1"/>
                </a:solidFill>
              </a:rPr>
              <a:t>з'явився</a:t>
            </a:r>
            <a:r>
              <a:rPr lang="ru-RU" sz="6500" dirty="0">
                <a:solidFill>
                  <a:schemeClr val="tx1"/>
                </a:solidFill>
              </a:rPr>
              <a:t> </a:t>
            </a:r>
            <a:r>
              <a:rPr lang="ru-RU" sz="6500" dirty="0" err="1">
                <a:solidFill>
                  <a:schemeClr val="tx1"/>
                </a:solidFill>
              </a:rPr>
              <a:t>Він</a:t>
            </a:r>
            <a:r>
              <a:rPr lang="ru-RU" sz="6500" dirty="0">
                <a:solidFill>
                  <a:schemeClr val="tx1"/>
                </a:solidFill>
              </a:rPr>
              <a:t> </a:t>
            </a:r>
            <a:r>
              <a:rPr lang="ru-RU" sz="6500" dirty="0" err="1">
                <a:solidFill>
                  <a:schemeClr val="tx1"/>
                </a:solidFill>
              </a:rPr>
              <a:t>Кифі</a:t>
            </a:r>
            <a:r>
              <a:rPr lang="ru-RU" sz="6500" dirty="0">
                <a:solidFill>
                  <a:schemeClr val="tx1"/>
                </a:solidFill>
              </a:rPr>
              <a:t>, </a:t>
            </a:r>
            <a:r>
              <a:rPr lang="ru-RU" sz="6500" dirty="0" err="1">
                <a:solidFill>
                  <a:schemeClr val="tx1"/>
                </a:solidFill>
              </a:rPr>
              <a:t>потім</a:t>
            </a:r>
            <a:r>
              <a:rPr lang="ru-RU" sz="6500" dirty="0">
                <a:solidFill>
                  <a:schemeClr val="tx1"/>
                </a:solidFill>
              </a:rPr>
              <a:t> </a:t>
            </a:r>
            <a:r>
              <a:rPr lang="ru-RU" sz="6500" dirty="0" err="1">
                <a:solidFill>
                  <a:schemeClr val="tx1"/>
                </a:solidFill>
              </a:rPr>
              <a:t>Дванадцятьом</a:t>
            </a:r>
            <a:r>
              <a:rPr lang="ru-RU" sz="6500" dirty="0">
                <a:solidFill>
                  <a:schemeClr val="tx1"/>
                </a:solidFill>
              </a:rPr>
              <a:t>. А </a:t>
            </a:r>
            <a:r>
              <a:rPr lang="ru-RU" sz="6500" dirty="0" err="1">
                <a:solidFill>
                  <a:schemeClr val="tx1"/>
                </a:solidFill>
              </a:rPr>
              <a:t>потім</a:t>
            </a:r>
            <a:r>
              <a:rPr lang="ru-RU" sz="6500" dirty="0">
                <a:solidFill>
                  <a:schemeClr val="tx1"/>
                </a:solidFill>
              </a:rPr>
              <a:t> </a:t>
            </a:r>
            <a:r>
              <a:rPr lang="ru-RU" sz="6500" dirty="0" err="1">
                <a:solidFill>
                  <a:schemeClr val="tx1"/>
                </a:solidFill>
              </a:rPr>
              <a:t>з'явився</a:t>
            </a:r>
            <a:r>
              <a:rPr lang="ru-RU" sz="6500" dirty="0">
                <a:solidFill>
                  <a:schemeClr val="tx1"/>
                </a:solidFill>
              </a:rPr>
              <a:t> </a:t>
            </a:r>
            <a:r>
              <a:rPr lang="ru-RU" sz="6500" dirty="0" err="1">
                <a:solidFill>
                  <a:schemeClr val="tx1"/>
                </a:solidFill>
              </a:rPr>
              <a:t>нараз</a:t>
            </a:r>
            <a:r>
              <a:rPr lang="ru-RU" sz="6500" dirty="0">
                <a:solidFill>
                  <a:schemeClr val="tx1"/>
                </a:solidFill>
              </a:rPr>
              <a:t> </a:t>
            </a:r>
            <a:r>
              <a:rPr lang="ru-RU" sz="6500" dirty="0" err="1">
                <a:solidFill>
                  <a:schemeClr val="tx1"/>
                </a:solidFill>
              </a:rPr>
              <a:t>більше</a:t>
            </a:r>
            <a:r>
              <a:rPr lang="ru-RU" sz="6500" dirty="0">
                <a:solidFill>
                  <a:schemeClr val="tx1"/>
                </a:solidFill>
              </a:rPr>
              <a:t> як </a:t>
            </a:r>
            <a:r>
              <a:rPr lang="ru-RU" sz="6500" dirty="0" err="1">
                <a:solidFill>
                  <a:schemeClr val="tx1"/>
                </a:solidFill>
              </a:rPr>
              <a:t>п'ятистам</a:t>
            </a:r>
            <a:r>
              <a:rPr lang="ru-RU" sz="6500" dirty="0">
                <a:solidFill>
                  <a:schemeClr val="tx1"/>
                </a:solidFill>
              </a:rPr>
              <a:t> </a:t>
            </a:r>
            <a:r>
              <a:rPr lang="ru-RU" sz="6500" dirty="0" err="1">
                <a:solidFill>
                  <a:schemeClr val="tx1"/>
                </a:solidFill>
              </a:rPr>
              <a:t>браттям</a:t>
            </a:r>
            <a:r>
              <a:rPr lang="ru-RU" sz="6500" dirty="0">
                <a:solidFill>
                  <a:schemeClr val="tx1"/>
                </a:solidFill>
              </a:rPr>
              <a:t>, </a:t>
            </a:r>
            <a:r>
              <a:rPr lang="ru-RU" sz="6500" dirty="0" err="1">
                <a:solidFill>
                  <a:schemeClr val="tx1"/>
                </a:solidFill>
              </a:rPr>
              <a:t>що</a:t>
            </a:r>
            <a:r>
              <a:rPr lang="ru-RU" sz="6500" dirty="0">
                <a:solidFill>
                  <a:schemeClr val="tx1"/>
                </a:solidFill>
              </a:rPr>
              <a:t> </a:t>
            </a:r>
            <a:r>
              <a:rPr lang="ru-RU" sz="6500" dirty="0" err="1">
                <a:solidFill>
                  <a:schemeClr val="tx1"/>
                </a:solidFill>
              </a:rPr>
              <a:t>більшість</a:t>
            </a:r>
            <a:r>
              <a:rPr lang="ru-RU" sz="6500" dirty="0">
                <a:solidFill>
                  <a:schemeClr val="tx1"/>
                </a:solidFill>
              </a:rPr>
              <a:t> </a:t>
            </a:r>
            <a:r>
              <a:rPr lang="ru-RU" sz="6500" dirty="0" err="1">
                <a:solidFill>
                  <a:schemeClr val="tx1"/>
                </a:solidFill>
              </a:rPr>
              <a:t>із</a:t>
            </a:r>
            <a:r>
              <a:rPr lang="ru-RU" sz="6500" dirty="0">
                <a:solidFill>
                  <a:schemeClr val="tx1"/>
                </a:solidFill>
              </a:rPr>
              <a:t> них </a:t>
            </a:r>
            <a:r>
              <a:rPr lang="ru-RU" sz="6500" dirty="0" err="1">
                <a:solidFill>
                  <a:schemeClr val="tx1"/>
                </a:solidFill>
              </a:rPr>
              <a:t>живе</a:t>
            </a:r>
            <a:r>
              <a:rPr lang="ru-RU" sz="6500" dirty="0">
                <a:solidFill>
                  <a:schemeClr val="tx1"/>
                </a:solidFill>
              </a:rPr>
              <a:t> й </a:t>
            </a:r>
            <a:r>
              <a:rPr lang="ru-RU" sz="6500" dirty="0" err="1">
                <a:solidFill>
                  <a:schemeClr val="tx1"/>
                </a:solidFill>
              </a:rPr>
              <a:t>досі</a:t>
            </a:r>
            <a:r>
              <a:rPr lang="ru-RU" sz="6500" dirty="0">
                <a:solidFill>
                  <a:schemeClr val="tx1"/>
                </a:solidFill>
              </a:rPr>
              <a:t>, а </a:t>
            </a:r>
            <a:r>
              <a:rPr lang="ru-RU" sz="6500" dirty="0" err="1">
                <a:solidFill>
                  <a:schemeClr val="tx1"/>
                </a:solidFill>
              </a:rPr>
              <a:t>дехто</a:t>
            </a:r>
            <a:r>
              <a:rPr lang="ru-RU" sz="6500" dirty="0">
                <a:solidFill>
                  <a:schemeClr val="tx1"/>
                </a:solidFill>
              </a:rPr>
              <a:t> й </a:t>
            </a:r>
            <a:r>
              <a:rPr lang="ru-RU" sz="6500" dirty="0" err="1">
                <a:solidFill>
                  <a:schemeClr val="tx1"/>
                </a:solidFill>
              </a:rPr>
              <a:t>спочили</a:t>
            </a:r>
            <a:r>
              <a:rPr lang="ru-RU" sz="6500" dirty="0">
                <a:solidFill>
                  <a:schemeClr val="tx1"/>
                </a:solidFill>
              </a:rPr>
              <a:t>. Потому </a:t>
            </a:r>
            <a:r>
              <a:rPr lang="ru-RU" sz="6500" dirty="0" err="1">
                <a:solidFill>
                  <a:schemeClr val="tx1"/>
                </a:solidFill>
              </a:rPr>
              <a:t>з'явився</a:t>
            </a:r>
            <a:r>
              <a:rPr lang="ru-RU" sz="6500" dirty="0">
                <a:solidFill>
                  <a:schemeClr val="tx1"/>
                </a:solidFill>
              </a:rPr>
              <a:t> </a:t>
            </a:r>
            <a:r>
              <a:rPr lang="ru-RU" sz="6500" dirty="0" err="1">
                <a:solidFill>
                  <a:schemeClr val="tx1"/>
                </a:solidFill>
              </a:rPr>
              <a:t>Він</a:t>
            </a:r>
            <a:r>
              <a:rPr lang="ru-RU" sz="6500" dirty="0">
                <a:solidFill>
                  <a:schemeClr val="tx1"/>
                </a:solidFill>
              </a:rPr>
              <a:t> Якову, </a:t>
            </a:r>
            <a:r>
              <a:rPr lang="ru-RU" sz="6500" dirty="0" err="1">
                <a:solidFill>
                  <a:schemeClr val="tx1"/>
                </a:solidFill>
              </a:rPr>
              <a:t>опісля</a:t>
            </a:r>
            <a:r>
              <a:rPr lang="ru-RU" sz="6500" dirty="0">
                <a:solidFill>
                  <a:schemeClr val="tx1"/>
                </a:solidFill>
              </a:rPr>
              <a:t> </a:t>
            </a:r>
            <a:r>
              <a:rPr lang="ru-RU" sz="6500" dirty="0" err="1">
                <a:solidFill>
                  <a:schemeClr val="tx1"/>
                </a:solidFill>
              </a:rPr>
              <a:t>усім</a:t>
            </a:r>
            <a:r>
              <a:rPr lang="ru-RU" sz="6500" dirty="0">
                <a:solidFill>
                  <a:schemeClr val="tx1"/>
                </a:solidFill>
              </a:rPr>
              <a:t> </a:t>
            </a:r>
            <a:r>
              <a:rPr lang="ru-RU" sz="6500" dirty="0" err="1">
                <a:solidFill>
                  <a:schemeClr val="tx1"/>
                </a:solidFill>
              </a:rPr>
              <a:t>апостолам.А</a:t>
            </a:r>
            <a:r>
              <a:rPr lang="ru-RU" sz="6500" dirty="0">
                <a:solidFill>
                  <a:schemeClr val="tx1"/>
                </a:solidFill>
              </a:rPr>
              <a:t> по </a:t>
            </a:r>
            <a:r>
              <a:rPr lang="ru-RU" sz="6500" dirty="0" err="1">
                <a:solidFill>
                  <a:schemeClr val="tx1"/>
                </a:solidFill>
              </a:rPr>
              <a:t>всіх</a:t>
            </a:r>
            <a:r>
              <a:rPr lang="ru-RU" sz="6500" dirty="0">
                <a:solidFill>
                  <a:schemeClr val="tx1"/>
                </a:solidFill>
              </a:rPr>
              <a:t> </a:t>
            </a:r>
            <a:r>
              <a:rPr lang="ru-RU" sz="6500" dirty="0" err="1">
                <a:solidFill>
                  <a:schemeClr val="tx1"/>
                </a:solidFill>
              </a:rPr>
              <a:t>Він</a:t>
            </a:r>
            <a:r>
              <a:rPr lang="ru-RU" sz="6500" dirty="0">
                <a:solidFill>
                  <a:schemeClr val="tx1"/>
                </a:solidFill>
              </a:rPr>
              <a:t> </a:t>
            </a:r>
            <a:r>
              <a:rPr lang="ru-RU" sz="6500" dirty="0" err="1">
                <a:solidFill>
                  <a:schemeClr val="tx1"/>
                </a:solidFill>
              </a:rPr>
              <a:t>з'явився</a:t>
            </a:r>
            <a:r>
              <a:rPr lang="ru-RU" sz="6500" dirty="0">
                <a:solidFill>
                  <a:schemeClr val="tx1"/>
                </a:solidFill>
              </a:rPr>
              <a:t> й </a:t>
            </a:r>
            <a:r>
              <a:rPr lang="ru-RU" sz="6500" dirty="0" err="1">
                <a:solidFill>
                  <a:schemeClr val="tx1"/>
                </a:solidFill>
              </a:rPr>
              <a:t>мені</a:t>
            </a:r>
            <a:r>
              <a:rPr lang="ru-RU" sz="6500" dirty="0">
                <a:solidFill>
                  <a:schemeClr val="tx1"/>
                </a:solidFill>
              </a:rPr>
              <a:t>, мов </a:t>
            </a:r>
            <a:r>
              <a:rPr lang="ru-RU" sz="6500" dirty="0" err="1">
                <a:solidFill>
                  <a:schemeClr val="tx1"/>
                </a:solidFill>
              </a:rPr>
              <a:t>якому</a:t>
            </a:r>
            <a:r>
              <a:rPr lang="ru-RU" sz="6500" dirty="0">
                <a:solidFill>
                  <a:schemeClr val="tx1"/>
                </a:solidFill>
              </a:rPr>
              <a:t> </a:t>
            </a:r>
            <a:r>
              <a:rPr lang="ru-RU" sz="6500" dirty="0" err="1">
                <a:solidFill>
                  <a:schemeClr val="tx1"/>
                </a:solidFill>
              </a:rPr>
              <a:t>недородкові</a:t>
            </a:r>
            <a:r>
              <a:rPr lang="ru-RU" sz="6500" dirty="0">
                <a:solidFill>
                  <a:schemeClr val="tx1"/>
                </a:solidFill>
              </a:rPr>
              <a:t>.»</a:t>
            </a:r>
            <a:br>
              <a:rPr lang="ru-RU" sz="6500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1432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7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uk" dirty="0"/>
              <a:t>Три важливі епістемологічні принципи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184586"/>
            <a:ext cx="8712968" cy="4176464"/>
          </a:xfrm>
        </p:spPr>
        <p:txBody>
          <a:bodyPr>
            <a:noAutofit/>
          </a:bodyPr>
          <a:lstStyle/>
          <a:p>
            <a:pPr algn="l"/>
            <a:r>
              <a:rPr lang="uk" sz="2800" b="1" dirty="0">
                <a:solidFill>
                  <a:schemeClr val="tx1"/>
                </a:solidFill>
              </a:rPr>
              <a:t>3.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8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П</a:t>
            </a:r>
            <a:r>
              <a:rPr lang="uk-UA" sz="2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равдиві знання, що отримані через органи </a:t>
            </a:r>
            <a:r>
              <a:rPr lang="uk-UA" sz="2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відчуттів</a:t>
            </a:r>
            <a:r>
              <a:rPr lang="uk-UA" sz="2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. </a:t>
            </a:r>
          </a:p>
          <a:p>
            <a:pPr algn="l"/>
            <a:br>
              <a:rPr lang="ru-RU" sz="2800" dirty="0"/>
            </a:br>
            <a:r>
              <a:rPr lang="uk" sz="2800" dirty="0">
                <a:solidFill>
                  <a:schemeClr val="tx1"/>
                </a:solidFill>
              </a:rPr>
              <a:t>Якщо ми ігноруємо інформацію, отриману від органів відчуття, то ми нічого не можемо сказати про світ поза нашим розумом 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960412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693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Три важливі епістемологічні принципи</vt:lpstr>
      <vt:lpstr>Три важливі епістемологічні принципи</vt:lpstr>
      <vt:lpstr>Три важливі епістемологічні принципи</vt:lpstr>
      <vt:lpstr>Три важливі епістемологічні принципи</vt:lpstr>
      <vt:lpstr>Три важливі епістемологічні принципи</vt:lpstr>
      <vt:lpstr>Три важливі епістемологічні принципи</vt:lpstr>
      <vt:lpstr>Три важливі епістемологічні принципи</vt:lpstr>
      <vt:lpstr>Три важливі епістемологічні принципи</vt:lpstr>
      <vt:lpstr>Три важливі епістемологічні принципи</vt:lpstr>
      <vt:lpstr>Два важливі питання у філософії.</vt:lpstr>
      <vt:lpstr>Два важливі питання у філософії.</vt:lpstr>
      <vt:lpstr>Два важливі питання у філософії.</vt:lpstr>
      <vt:lpstr>Два важливі питання у філософії.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 важных эпистемологических принципа</dc:title>
  <dc:creator>Admin</dc:creator>
  <cp:lastModifiedBy>Ruslan Lvov</cp:lastModifiedBy>
  <cp:revision>9</cp:revision>
  <dcterms:created xsi:type="dcterms:W3CDTF">2020-06-06T19:38:38Z</dcterms:created>
  <dcterms:modified xsi:type="dcterms:W3CDTF">2022-09-30T17:17:16Z</dcterms:modified>
</cp:coreProperties>
</file>