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2" r:id="rId3"/>
    <p:sldId id="256" r:id="rId4"/>
    <p:sldId id="259" r:id="rId5"/>
    <p:sldId id="260" r:id="rId6"/>
    <p:sldId id="261" r:id="rId7"/>
    <p:sldId id="257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B612A-1DA1-4B5E-B34B-098BDA90B604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6FD52-7462-4330-96D2-E9BEDD309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137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B612A-1DA1-4B5E-B34B-098BDA90B604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6FD52-7462-4330-96D2-E9BEDD309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74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B612A-1DA1-4B5E-B34B-098BDA90B604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6FD52-7462-4330-96D2-E9BEDD309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270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B612A-1DA1-4B5E-B34B-098BDA90B604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6FD52-7462-4330-96D2-E9BEDD309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146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B612A-1DA1-4B5E-B34B-098BDA90B604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6FD52-7462-4330-96D2-E9BEDD309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011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B612A-1DA1-4B5E-B34B-098BDA90B604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6FD52-7462-4330-96D2-E9BEDD309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4554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B612A-1DA1-4B5E-B34B-098BDA90B604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6FD52-7462-4330-96D2-E9BEDD309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120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B612A-1DA1-4B5E-B34B-098BDA90B604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6FD52-7462-4330-96D2-E9BEDD309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012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B612A-1DA1-4B5E-B34B-098BDA90B604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6FD52-7462-4330-96D2-E9BEDD309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207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B612A-1DA1-4B5E-B34B-098BDA90B604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6FD52-7462-4330-96D2-E9BEDD309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777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B612A-1DA1-4B5E-B34B-098BDA90B604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6FD52-7462-4330-96D2-E9BEDD309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425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AB612A-1DA1-4B5E-B34B-098BDA90B604}" type="datetimeFigureOut">
              <a:rPr lang="ru-RU" smtClean="0"/>
              <a:t>17.06.2020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6FD52-7462-4330-96D2-E9BEDD3096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489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0153"/>
            <a:ext cx="7772400" cy="1470025"/>
          </a:xfrm>
        </p:spPr>
        <p:txBody>
          <a:bodyPr/>
          <a:lstStyle/>
          <a:p>
            <a:r>
              <a:rPr lang="ru-RU" b="1" dirty="0"/>
              <a:t>Проверка истинности мировоззрений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4968552"/>
          </a:xfrm>
        </p:spPr>
        <p:txBody>
          <a:bodyPr>
            <a:normAutofit/>
          </a:bodyPr>
          <a:lstStyle/>
          <a:p>
            <a:pPr algn="l"/>
            <a:r>
              <a:rPr lang="ru-RU" sz="2200" dirty="0">
                <a:solidFill>
                  <a:schemeClr val="tx1"/>
                </a:solidFill>
              </a:rPr>
              <a:t>Как объяснить факт существования вселенной</a:t>
            </a:r>
            <a:r>
              <a:rPr lang="ru-RU" sz="2200" dirty="0" smtClean="0">
                <a:solidFill>
                  <a:schemeClr val="tx1"/>
                </a:solidFill>
              </a:rPr>
              <a:t>?</a:t>
            </a:r>
            <a:endParaRPr lang="en-US" sz="2200" dirty="0" smtClean="0">
              <a:solidFill>
                <a:schemeClr val="tx1"/>
              </a:solidFill>
            </a:endParaRPr>
          </a:p>
          <a:p>
            <a:pPr algn="l"/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3300" dirty="0" smtClean="0">
                <a:solidFill>
                  <a:schemeClr val="tx1"/>
                </a:solidFill>
              </a:rPr>
              <a:t/>
            </a:r>
            <a:br>
              <a:rPr lang="ru-RU" sz="3300" dirty="0" smtClean="0">
                <a:solidFill>
                  <a:schemeClr val="tx1"/>
                </a:solidFill>
              </a:rPr>
            </a:br>
            <a:r>
              <a:rPr lang="ru-RU" sz="2600" dirty="0"/>
              <a:t/>
            </a:r>
            <a:br>
              <a:rPr lang="ru-RU" sz="2600" dirty="0"/>
            </a:br>
            <a:endParaRPr lang="ru-RU" sz="2600" dirty="0" smtClean="0"/>
          </a:p>
          <a:p>
            <a:pPr algn="l"/>
            <a:r>
              <a:rPr lang="en-US" sz="2600" dirty="0" smtClean="0"/>
              <a:t>  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317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0153"/>
            <a:ext cx="7772400" cy="1470025"/>
          </a:xfrm>
        </p:spPr>
        <p:txBody>
          <a:bodyPr/>
          <a:lstStyle/>
          <a:p>
            <a:r>
              <a:rPr lang="ru-RU" b="1" dirty="0"/>
              <a:t>Проверка истинности мировоззрений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4968552"/>
          </a:xfrm>
        </p:spPr>
        <p:txBody>
          <a:bodyPr>
            <a:normAutofit/>
          </a:bodyPr>
          <a:lstStyle/>
          <a:p>
            <a:pPr algn="l"/>
            <a:r>
              <a:rPr lang="ru-RU" sz="2200" dirty="0">
                <a:solidFill>
                  <a:schemeClr val="tx1"/>
                </a:solidFill>
              </a:rPr>
              <a:t>Как объяснить факт существования вселенной</a:t>
            </a:r>
            <a:r>
              <a:rPr lang="ru-RU" sz="2200" dirty="0" smtClean="0">
                <a:solidFill>
                  <a:schemeClr val="tx1"/>
                </a:solidFill>
              </a:rPr>
              <a:t>?</a:t>
            </a:r>
            <a:endParaRPr lang="en-US" sz="2200" dirty="0" smtClean="0">
              <a:solidFill>
                <a:schemeClr val="tx1"/>
              </a:solidFill>
            </a:endParaRPr>
          </a:p>
          <a:p>
            <a:pPr algn="l"/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>У нас не так уж и много вариантов:</a:t>
            </a:r>
            <a:br>
              <a:rPr lang="ru-RU" sz="2200" dirty="0">
                <a:solidFill>
                  <a:schemeClr val="tx1"/>
                </a:solidFill>
              </a:rPr>
            </a:br>
            <a:endParaRPr lang="ru-RU" sz="2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2200" dirty="0">
                <a:solidFill>
                  <a:schemeClr val="tx1"/>
                </a:solidFill>
              </a:rPr>
              <a:t>Возникновение вселенной – это самосотворение. Вселенная сотворила сама себя. </a:t>
            </a:r>
            <a:br>
              <a:rPr lang="ru-RU" sz="2200" dirty="0">
                <a:solidFill>
                  <a:schemeClr val="tx1"/>
                </a:solidFill>
              </a:rPr>
            </a:br>
            <a:endParaRPr lang="ru-RU" sz="2200" dirty="0">
              <a:solidFill>
                <a:schemeClr val="tx1"/>
              </a:solidFill>
            </a:endParaRPr>
          </a:p>
          <a:p>
            <a:pPr lvl="1" algn="l"/>
            <a:r>
              <a:rPr lang="ru-RU" sz="3300" dirty="0" smtClean="0">
                <a:solidFill>
                  <a:schemeClr val="tx1"/>
                </a:solidFill>
              </a:rPr>
              <a:t/>
            </a:r>
            <a:br>
              <a:rPr lang="ru-RU" sz="3300" dirty="0" smtClean="0">
                <a:solidFill>
                  <a:schemeClr val="tx1"/>
                </a:solidFill>
              </a:rPr>
            </a:br>
            <a:r>
              <a:rPr lang="ru-RU" sz="2600" dirty="0"/>
              <a:t/>
            </a:r>
            <a:br>
              <a:rPr lang="ru-RU" sz="2600" dirty="0"/>
            </a:br>
            <a:endParaRPr lang="ru-RU" sz="2600" dirty="0" smtClean="0"/>
          </a:p>
          <a:p>
            <a:pPr algn="l"/>
            <a:r>
              <a:rPr lang="en-US" sz="2600" dirty="0" smtClean="0"/>
              <a:t>  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74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0153"/>
            <a:ext cx="7772400" cy="1470025"/>
          </a:xfrm>
        </p:spPr>
        <p:txBody>
          <a:bodyPr/>
          <a:lstStyle/>
          <a:p>
            <a:r>
              <a:rPr lang="ru-RU" b="1" dirty="0"/>
              <a:t>Проверка истинности мировоззрений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4968552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2000" dirty="0">
                <a:solidFill>
                  <a:schemeClr val="tx1"/>
                </a:solidFill>
              </a:rPr>
              <a:t>Как объяснить факт существования вселенной</a:t>
            </a:r>
            <a:r>
              <a:rPr lang="ru-RU" sz="2000" dirty="0" smtClean="0">
                <a:solidFill>
                  <a:schemeClr val="tx1"/>
                </a:solidFill>
              </a:rPr>
              <a:t>?</a:t>
            </a:r>
            <a:endParaRPr lang="en-US" sz="2000" dirty="0" smtClean="0">
              <a:solidFill>
                <a:schemeClr val="tx1"/>
              </a:solidFill>
            </a:endParaRPr>
          </a:p>
          <a:p>
            <a:pPr algn="l"/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У нас не так уж и много вариантов: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</a:rPr>
              <a:t>Возникновение вселенной – это самосотворение. Вселенная сотворила сама себя. 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</a:rPr>
              <a:t>Вселенная — это иллюзия. В действительности ее нет. </a:t>
            </a:r>
            <a:r>
              <a:rPr lang="ru-RU" sz="4200" dirty="0">
                <a:solidFill>
                  <a:schemeClr val="tx1"/>
                </a:solidFill>
              </a:rPr>
              <a:t/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lvl="1" algn="l"/>
            <a:endParaRPr lang="en-US" sz="2600" dirty="0" smtClean="0"/>
          </a:p>
          <a:p>
            <a:pPr lvl="1" algn="l"/>
            <a:r>
              <a:rPr lang="ru-RU" sz="2600" dirty="0"/>
              <a:t/>
            </a:r>
            <a:br>
              <a:rPr lang="ru-RU" sz="2600" dirty="0"/>
            </a:br>
            <a:endParaRPr lang="ru-RU" sz="2600" dirty="0" smtClean="0"/>
          </a:p>
          <a:p>
            <a:pPr algn="l"/>
            <a:r>
              <a:rPr lang="en-US" sz="2600" dirty="0" smtClean="0"/>
              <a:t>  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658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0153"/>
            <a:ext cx="7772400" cy="1470025"/>
          </a:xfrm>
        </p:spPr>
        <p:txBody>
          <a:bodyPr/>
          <a:lstStyle/>
          <a:p>
            <a:r>
              <a:rPr lang="ru-RU" b="1" dirty="0"/>
              <a:t>Проверка истинности мировоззрений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4968552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ru-RU" dirty="0">
                <a:solidFill>
                  <a:schemeClr val="tx1"/>
                </a:solidFill>
              </a:rPr>
              <a:t>Как объяснить факт существования вселенной</a:t>
            </a:r>
            <a:r>
              <a:rPr lang="ru-RU" dirty="0" smtClean="0">
                <a:solidFill>
                  <a:schemeClr val="tx1"/>
                </a:solidFill>
              </a:rPr>
              <a:t>?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У нас не так уж и много вариантов: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3200" dirty="0">
                <a:solidFill>
                  <a:schemeClr val="tx1"/>
                </a:solidFill>
              </a:rPr>
              <a:t>Возникновение вселенной – это самосотворение. Вселенная сотворила сама себя. </a:t>
            </a:r>
            <a:br>
              <a:rPr lang="ru-RU" sz="3200" dirty="0">
                <a:solidFill>
                  <a:schemeClr val="tx1"/>
                </a:solidFill>
              </a:rPr>
            </a:br>
            <a:endParaRPr lang="ru-RU" sz="3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3200" dirty="0">
                <a:solidFill>
                  <a:schemeClr val="tx1"/>
                </a:solidFill>
              </a:rPr>
              <a:t>Вселенная — это иллюзия. В действительности ее нет. </a:t>
            </a:r>
            <a:br>
              <a:rPr lang="ru-RU" sz="3200" dirty="0">
                <a:solidFill>
                  <a:schemeClr val="tx1"/>
                </a:solidFill>
              </a:rPr>
            </a:br>
            <a:endParaRPr lang="ru-RU" sz="3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3200" dirty="0">
                <a:solidFill>
                  <a:schemeClr val="tx1"/>
                </a:solidFill>
              </a:rPr>
              <a:t>Возникновение вселенной — это случайность. </a:t>
            </a:r>
            <a:endParaRPr lang="en-US" sz="3200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en-US" sz="3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en-US" sz="3200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en-US" sz="3200" dirty="0">
              <a:solidFill>
                <a:schemeClr val="tx1"/>
              </a:solidFill>
            </a:endParaRPr>
          </a:p>
          <a:p>
            <a:pPr lvl="1" algn="l"/>
            <a:r>
              <a:rPr lang="ru-RU" sz="4200" dirty="0">
                <a:solidFill>
                  <a:schemeClr val="tx1"/>
                </a:solidFill>
              </a:rPr>
              <a:t/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algn="l"/>
            <a:r>
              <a:rPr lang="en-US" sz="2600" dirty="0" smtClean="0"/>
              <a:t>  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865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0153"/>
            <a:ext cx="7772400" cy="1470025"/>
          </a:xfrm>
        </p:spPr>
        <p:txBody>
          <a:bodyPr/>
          <a:lstStyle/>
          <a:p>
            <a:r>
              <a:rPr lang="ru-RU" b="1" dirty="0"/>
              <a:t>Проверка истинности мировоззрений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4968552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ru-RU" sz="4200" dirty="0">
                <a:solidFill>
                  <a:schemeClr val="tx1"/>
                </a:solidFill>
              </a:rPr>
              <a:t>Как объяснить факт существования вселенной</a:t>
            </a:r>
            <a:r>
              <a:rPr lang="ru-RU" sz="4200" dirty="0" smtClean="0">
                <a:solidFill>
                  <a:schemeClr val="tx1"/>
                </a:solidFill>
              </a:rPr>
              <a:t>?</a:t>
            </a:r>
            <a:endParaRPr lang="en-US" sz="4200" dirty="0" smtClean="0">
              <a:solidFill>
                <a:schemeClr val="tx1"/>
              </a:solidFill>
            </a:endParaRPr>
          </a:p>
          <a:p>
            <a:pPr algn="l"/>
            <a:r>
              <a:rPr lang="ru-RU" sz="4200" dirty="0">
                <a:solidFill>
                  <a:schemeClr val="tx1"/>
                </a:solidFill>
              </a:rPr>
              <a:t/>
            </a:r>
            <a:br>
              <a:rPr lang="ru-RU" sz="4200" dirty="0">
                <a:solidFill>
                  <a:schemeClr val="tx1"/>
                </a:solidFill>
              </a:rPr>
            </a:br>
            <a:r>
              <a:rPr lang="ru-RU" sz="4200" dirty="0">
                <a:solidFill>
                  <a:schemeClr val="tx1"/>
                </a:solidFill>
              </a:rPr>
              <a:t>У нас не так уж и много вариантов: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4200" dirty="0">
                <a:solidFill>
                  <a:schemeClr val="tx1"/>
                </a:solidFill>
              </a:rPr>
              <a:t>Возникновение вселенной – это самосотворение. Вселенная сотворила сама себя. 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4200" dirty="0">
                <a:solidFill>
                  <a:schemeClr val="tx1"/>
                </a:solidFill>
              </a:rPr>
              <a:t>Вселенная — это иллюзия. В действительности ее нет. 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4200" dirty="0">
                <a:solidFill>
                  <a:schemeClr val="tx1"/>
                </a:solidFill>
              </a:rPr>
              <a:t>Возникновение вселенной — это случайность. 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4200" dirty="0">
                <a:solidFill>
                  <a:schemeClr val="tx1"/>
                </a:solidFill>
              </a:rPr>
              <a:t>Вселенная существовала всегда. </a:t>
            </a:r>
            <a:endParaRPr lang="en-US" sz="4200" dirty="0" smtClean="0">
              <a:solidFill>
                <a:schemeClr val="tx1"/>
              </a:solidFill>
            </a:endParaRPr>
          </a:p>
          <a:p>
            <a:pPr lvl="1" algn="l"/>
            <a:endParaRPr lang="en-US" sz="4200" dirty="0" smtClean="0">
              <a:solidFill>
                <a:schemeClr val="tx1"/>
              </a:solidFill>
            </a:endParaRPr>
          </a:p>
          <a:p>
            <a:pPr lvl="1" algn="l"/>
            <a:r>
              <a:rPr lang="ru-RU" sz="4200" dirty="0" smtClean="0">
                <a:solidFill>
                  <a:schemeClr val="tx1"/>
                </a:solidFill>
              </a:rPr>
              <a:t/>
            </a:r>
            <a:br>
              <a:rPr lang="ru-RU" sz="4200" dirty="0" smtClean="0">
                <a:solidFill>
                  <a:schemeClr val="tx1"/>
                </a:solidFill>
              </a:rPr>
            </a:br>
            <a:r>
              <a:rPr lang="ru-RU" sz="2600" dirty="0"/>
              <a:t/>
            </a:r>
            <a:br>
              <a:rPr lang="ru-RU" sz="2600" dirty="0"/>
            </a:br>
            <a:endParaRPr lang="ru-RU" sz="2600" dirty="0" smtClean="0"/>
          </a:p>
          <a:p>
            <a:pPr algn="l"/>
            <a:r>
              <a:rPr lang="en-US" sz="2600" dirty="0" smtClean="0"/>
              <a:t>  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745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0153"/>
            <a:ext cx="7772400" cy="1470025"/>
          </a:xfrm>
        </p:spPr>
        <p:txBody>
          <a:bodyPr/>
          <a:lstStyle/>
          <a:p>
            <a:r>
              <a:rPr lang="ru-RU" b="1" dirty="0"/>
              <a:t>Проверка истинности мировоззрений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96944" cy="4968552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ru-RU" sz="4200" dirty="0">
                <a:solidFill>
                  <a:schemeClr val="tx1"/>
                </a:solidFill>
              </a:rPr>
              <a:t>Как объяснить факт существования вселенной</a:t>
            </a:r>
            <a:r>
              <a:rPr lang="ru-RU" sz="4200" dirty="0" smtClean="0">
                <a:solidFill>
                  <a:schemeClr val="tx1"/>
                </a:solidFill>
              </a:rPr>
              <a:t>?</a:t>
            </a:r>
            <a:endParaRPr lang="en-US" sz="4200" dirty="0" smtClean="0">
              <a:solidFill>
                <a:schemeClr val="tx1"/>
              </a:solidFill>
            </a:endParaRPr>
          </a:p>
          <a:p>
            <a:pPr algn="l"/>
            <a:r>
              <a:rPr lang="ru-RU" sz="4200" dirty="0">
                <a:solidFill>
                  <a:schemeClr val="tx1"/>
                </a:solidFill>
              </a:rPr>
              <a:t/>
            </a:r>
            <a:br>
              <a:rPr lang="ru-RU" sz="4200" dirty="0">
                <a:solidFill>
                  <a:schemeClr val="tx1"/>
                </a:solidFill>
              </a:rPr>
            </a:br>
            <a:r>
              <a:rPr lang="ru-RU" sz="4200" dirty="0">
                <a:solidFill>
                  <a:schemeClr val="tx1"/>
                </a:solidFill>
              </a:rPr>
              <a:t>У нас не так уж и много вариантов: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4200" dirty="0">
                <a:solidFill>
                  <a:schemeClr val="tx1"/>
                </a:solidFill>
              </a:rPr>
              <a:t>Возникновение вселенной – это самосотворение. Вселенная сотворила сама себя. 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4200" dirty="0">
                <a:solidFill>
                  <a:schemeClr val="tx1"/>
                </a:solidFill>
              </a:rPr>
              <a:t>Вселенная — это иллюзия. В действительности ее нет. 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4200" dirty="0">
                <a:solidFill>
                  <a:schemeClr val="tx1"/>
                </a:solidFill>
              </a:rPr>
              <a:t>Возникновение вселенной — это случайность. </a:t>
            </a:r>
            <a:br>
              <a:rPr lang="ru-RU" sz="4200" dirty="0">
                <a:solidFill>
                  <a:schemeClr val="tx1"/>
                </a:solidFill>
              </a:rPr>
            </a:br>
            <a:endParaRPr lang="ru-RU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4200" dirty="0">
                <a:solidFill>
                  <a:schemeClr val="tx1"/>
                </a:solidFill>
              </a:rPr>
              <a:t>Вселенная существовала всегда. </a:t>
            </a:r>
            <a:endParaRPr lang="en-US" sz="4200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en-US" sz="42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4200" dirty="0" smtClean="0">
                <a:solidFill>
                  <a:schemeClr val="tx1"/>
                </a:solidFill>
              </a:rPr>
              <a:t>Вселенная – это творение Бога. </a:t>
            </a:r>
            <a:br>
              <a:rPr lang="ru-RU" sz="4200" dirty="0" smtClean="0">
                <a:solidFill>
                  <a:schemeClr val="tx1"/>
                </a:solidFill>
              </a:rPr>
            </a:br>
            <a:r>
              <a:rPr lang="ru-RU" sz="2600" dirty="0"/>
              <a:t/>
            </a:r>
            <a:br>
              <a:rPr lang="ru-RU" sz="2600" dirty="0"/>
            </a:br>
            <a:endParaRPr lang="ru-RU" sz="2600" dirty="0" smtClean="0"/>
          </a:p>
          <a:p>
            <a:pPr algn="l"/>
            <a:r>
              <a:rPr lang="en-US" sz="2600" dirty="0" smtClean="0"/>
              <a:t>  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594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dirty="0"/>
              <a:t>Рассмотрение возможных вариантов.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8208912" cy="4464496"/>
          </a:xfrm>
        </p:spPr>
        <p:txBody>
          <a:bodyPr>
            <a:normAutofit fontScale="70000" lnSpcReduction="20000"/>
          </a:bodyPr>
          <a:lstStyle/>
          <a:p>
            <a:pPr lvl="1" algn="l"/>
            <a:r>
              <a:rPr lang="ru-RU" sz="3100" dirty="0">
                <a:solidFill>
                  <a:schemeClr val="tx1"/>
                </a:solidFill>
              </a:rPr>
              <a:t>Самосотворение. Это позиция атеизма. Все произошло от большого взрыва и потом сформировалось само собой путем эволюции. </a:t>
            </a:r>
            <a:br>
              <a:rPr lang="ru-RU" sz="3100" dirty="0">
                <a:solidFill>
                  <a:schemeClr val="tx1"/>
                </a:solidFill>
              </a:rPr>
            </a:br>
            <a:r>
              <a:rPr lang="ru-RU" sz="3100" dirty="0">
                <a:solidFill>
                  <a:schemeClr val="tx1"/>
                </a:solidFill>
              </a:rPr>
              <a:t/>
            </a:r>
            <a:br>
              <a:rPr lang="ru-RU" sz="3100" dirty="0">
                <a:solidFill>
                  <a:schemeClr val="tx1"/>
                </a:solidFill>
              </a:rPr>
            </a:br>
            <a:r>
              <a:rPr lang="ru-RU" sz="3100" dirty="0">
                <a:solidFill>
                  <a:schemeClr val="tx1"/>
                </a:solidFill>
              </a:rPr>
              <a:t>Это явное нарушение закона не</a:t>
            </a:r>
            <a:r>
              <a:rPr lang="en-US" sz="3100" dirty="0">
                <a:solidFill>
                  <a:schemeClr val="tx1"/>
                </a:solidFill>
              </a:rPr>
              <a:t>-</a:t>
            </a:r>
            <a:r>
              <a:rPr lang="ru-RU" sz="3100" dirty="0">
                <a:solidFill>
                  <a:schemeClr val="tx1"/>
                </a:solidFill>
              </a:rPr>
              <a:t>противоречия. </a:t>
            </a:r>
            <a:r>
              <a:rPr lang="en-US" sz="3100" dirty="0">
                <a:solidFill>
                  <a:schemeClr val="tx1"/>
                </a:solidFill>
              </a:rPr>
              <a:t/>
            </a:r>
            <a:br>
              <a:rPr lang="en-US" sz="3100" dirty="0">
                <a:solidFill>
                  <a:schemeClr val="tx1"/>
                </a:solidFill>
              </a:rPr>
            </a:br>
            <a:endParaRPr lang="ru-RU" sz="3100" dirty="0">
              <a:solidFill>
                <a:schemeClr val="tx1"/>
              </a:solidFill>
            </a:endParaRPr>
          </a:p>
          <a:p>
            <a:pPr marL="1371600" lvl="2" indent="-457200" algn="l">
              <a:buFont typeface="+mj-lt"/>
              <a:buAutoNum type="alphaLcParenR"/>
            </a:pPr>
            <a:r>
              <a:rPr lang="ru-RU" sz="3100" dirty="0">
                <a:solidFill>
                  <a:schemeClr val="tx1"/>
                </a:solidFill>
              </a:rPr>
              <a:t>Вселенная должна одновременно существовать, чтобы </a:t>
            </a:r>
            <a:r>
              <a:rPr lang="ru-RU" sz="3100" dirty="0" smtClean="0">
                <a:solidFill>
                  <a:schemeClr val="tx1"/>
                </a:solidFill>
              </a:rPr>
              <a:t>  </a:t>
            </a:r>
          </a:p>
          <a:p>
            <a:pPr lvl="2" algn="l"/>
            <a:r>
              <a:rPr lang="ru-RU" sz="3100" dirty="0">
                <a:solidFill>
                  <a:schemeClr val="tx1"/>
                </a:solidFill>
              </a:rPr>
              <a:t> </a:t>
            </a:r>
            <a:r>
              <a:rPr lang="ru-RU" sz="3100" dirty="0" smtClean="0">
                <a:solidFill>
                  <a:schemeClr val="tx1"/>
                </a:solidFill>
              </a:rPr>
              <a:t>       быть </a:t>
            </a:r>
            <a:r>
              <a:rPr lang="ru-RU" sz="3100" dirty="0">
                <a:solidFill>
                  <a:schemeClr val="tx1"/>
                </a:solidFill>
              </a:rPr>
              <a:t>Творцом, и не существовать, чтобы стать </a:t>
            </a:r>
            <a:r>
              <a:rPr lang="ru-RU" sz="3100" dirty="0" smtClean="0">
                <a:solidFill>
                  <a:schemeClr val="tx1"/>
                </a:solidFill>
              </a:rPr>
              <a:t>    </a:t>
            </a:r>
          </a:p>
          <a:p>
            <a:pPr lvl="2" algn="l"/>
            <a:r>
              <a:rPr lang="ru-RU" sz="3100" dirty="0">
                <a:solidFill>
                  <a:schemeClr val="tx1"/>
                </a:solidFill>
              </a:rPr>
              <a:t> </a:t>
            </a:r>
            <a:r>
              <a:rPr lang="ru-RU" sz="3100" dirty="0" smtClean="0">
                <a:solidFill>
                  <a:schemeClr val="tx1"/>
                </a:solidFill>
              </a:rPr>
              <a:t>       творением.</a:t>
            </a:r>
            <a:endParaRPr lang="en-US" sz="3100" dirty="0" smtClean="0">
              <a:solidFill>
                <a:schemeClr val="tx1"/>
              </a:solidFill>
            </a:endParaRPr>
          </a:p>
          <a:p>
            <a:pPr lvl="2" algn="l"/>
            <a:endParaRPr lang="ru-RU" sz="3100" dirty="0" smtClean="0">
              <a:solidFill>
                <a:schemeClr val="tx1"/>
              </a:solidFill>
            </a:endParaRPr>
          </a:p>
          <a:p>
            <a:pPr lvl="2" algn="l"/>
            <a:r>
              <a:rPr lang="en-US" sz="3100" dirty="0" smtClean="0">
                <a:solidFill>
                  <a:schemeClr val="tx1"/>
                </a:solidFill>
              </a:rPr>
              <a:t>b)    </a:t>
            </a:r>
            <a:r>
              <a:rPr lang="ru-RU" sz="3100" dirty="0" smtClean="0">
                <a:solidFill>
                  <a:schemeClr val="tx1"/>
                </a:solidFill>
              </a:rPr>
              <a:t>Вселенная должна уже быть до своего появления.</a:t>
            </a:r>
            <a:r>
              <a:rPr lang="ru-RU" sz="3100" dirty="0" smtClean="0"/>
              <a:t> </a:t>
            </a:r>
            <a:endParaRPr lang="ru-RU" sz="3100" dirty="0" smtClean="0"/>
          </a:p>
          <a:p>
            <a:pPr lvl="2" algn="l"/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164214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64892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dirty="0"/>
              <a:t>Рассмотрение возможных вариантов.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164214"/>
            <a:ext cx="8208912" cy="4505145"/>
          </a:xfrm>
        </p:spPr>
        <p:txBody>
          <a:bodyPr>
            <a:normAutofit fontScale="62500" lnSpcReduction="20000"/>
          </a:bodyPr>
          <a:lstStyle/>
          <a:p>
            <a:pPr lvl="1" algn="l"/>
            <a:r>
              <a:rPr lang="ru-RU" sz="3200" dirty="0" smtClean="0">
                <a:solidFill>
                  <a:schemeClr val="tx1"/>
                </a:solidFill>
              </a:rPr>
              <a:t>Вселенная </a:t>
            </a:r>
            <a:r>
              <a:rPr lang="ru-RU" sz="3200" dirty="0">
                <a:solidFill>
                  <a:schemeClr val="tx1"/>
                </a:solidFill>
              </a:rPr>
              <a:t>– это иллюзия. Это позиция пантеизма. Существует только бог, вся материя — это иллюзия. </a:t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/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>Рене Декарт.</a:t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/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Cogito ergo sum</a:t>
            </a:r>
            <a:r>
              <a:rPr lang="ru-RU" sz="3200" dirty="0">
                <a:solidFill>
                  <a:schemeClr val="tx1"/>
                </a:solidFill>
              </a:rPr>
              <a:t> –« Я думаю, потому я существую».</a:t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/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>Действительно могут быть иллюзии относительно реальности, но утверждать, что вся реальность – это иллюзия, значит, что ничего не  существует, в том числе и меня; и, как показал Декарт, я никогда не могу сомневаться в своем существовании, не доказав прежде, что я существую. …Аргумент Декарта доказывает, что что-то существует; и что что-то, что существует, это не что иное, как его собственное сознание.</a:t>
            </a:r>
            <a:r>
              <a:rPr lang="ru-RU" sz="2900" dirty="0"/>
              <a:t/>
            </a:r>
            <a:br>
              <a:rPr lang="ru-RU" sz="2900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102885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2</a:t>
            </a:r>
            <a:r>
              <a:rPr lang="en-US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23179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/>
          <a:lstStyle/>
          <a:p>
            <a:r>
              <a:rPr lang="ru-RU" dirty="0"/>
              <a:t>Рассмотрение возможных вариантов.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164214"/>
            <a:ext cx="8208912" cy="4505145"/>
          </a:xfrm>
        </p:spPr>
        <p:txBody>
          <a:bodyPr>
            <a:normAutofit fontScale="25000" lnSpcReduction="20000"/>
          </a:bodyPr>
          <a:lstStyle/>
          <a:p>
            <a:pPr lvl="1" algn="l"/>
            <a:r>
              <a:rPr lang="ru-RU" sz="7200" dirty="0">
                <a:solidFill>
                  <a:schemeClr val="tx1"/>
                </a:solidFill>
              </a:rPr>
              <a:t>Творение случайное. Позиция политеизма. Борьба богов, и сотворение как случайное действие победы или поражения. 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ru-RU" sz="7200" dirty="0">
                <a:solidFill>
                  <a:schemeClr val="tx1"/>
                </a:solidFill>
              </a:rPr>
              <a:t/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ru-RU" sz="7200" dirty="0">
                <a:solidFill>
                  <a:schemeClr val="tx1"/>
                </a:solidFill>
              </a:rPr>
              <a:t>Закон причинно-следственной связи.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ru-RU" sz="7200" dirty="0">
                <a:solidFill>
                  <a:schemeClr val="tx1"/>
                </a:solidFill>
              </a:rPr>
              <a:t/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ru-RU" sz="7200" dirty="0">
                <a:solidFill>
                  <a:schemeClr val="tx1"/>
                </a:solidFill>
              </a:rPr>
              <a:t>Евр 3:4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ru-RU" sz="7200" dirty="0">
                <a:solidFill>
                  <a:schemeClr val="tx1"/>
                </a:solidFill>
              </a:rPr>
              <a:t>всякий дом устроится кем либо, а устроивший все есть Бог. </a:t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ru-RU" sz="7200" dirty="0">
                <a:solidFill>
                  <a:schemeClr val="tx1"/>
                </a:solidFill>
              </a:rPr>
              <a:t/>
            </a:r>
            <a:br>
              <a:rPr lang="ru-RU" sz="7200" dirty="0">
                <a:solidFill>
                  <a:schemeClr val="tx1"/>
                </a:solidFill>
              </a:rPr>
            </a:br>
            <a:r>
              <a:rPr lang="ru-RU" sz="7200" dirty="0">
                <a:solidFill>
                  <a:schemeClr val="tx1"/>
                </a:solidFill>
              </a:rPr>
              <a:t>Сложность, не поддающаяся снижению (аргумент Майкла Бихи): </a:t>
            </a:r>
            <a:br>
              <a:rPr lang="ru-RU" sz="7200" dirty="0">
                <a:solidFill>
                  <a:schemeClr val="tx1"/>
                </a:solidFill>
              </a:rPr>
            </a:br>
            <a:endParaRPr lang="ru-RU" sz="7200" dirty="0">
              <a:solidFill>
                <a:schemeClr val="tx1"/>
              </a:solidFill>
            </a:endParaRPr>
          </a:p>
          <a:p>
            <a:pPr marL="1771650" lvl="2" indent="-857250" algn="l">
              <a:buFont typeface="Arial" panose="020B0604020202020204" pitchFamily="34" charset="0"/>
              <a:buChar char="•"/>
            </a:pPr>
            <a:r>
              <a:rPr lang="ru-RU" sz="7200" dirty="0">
                <a:solidFill>
                  <a:schemeClr val="tx1"/>
                </a:solidFill>
              </a:rPr>
              <a:t>функциональные органы живых организмов представляют собой устройства не поддающейся снижению сложности;</a:t>
            </a:r>
            <a:br>
              <a:rPr lang="ru-RU" sz="7200" dirty="0">
                <a:solidFill>
                  <a:schemeClr val="tx1"/>
                </a:solidFill>
              </a:rPr>
            </a:br>
            <a:endParaRPr lang="ru-RU" sz="7200" dirty="0">
              <a:solidFill>
                <a:schemeClr val="tx1"/>
              </a:solidFill>
            </a:endParaRPr>
          </a:p>
          <a:p>
            <a:pPr marL="1771650" lvl="2" indent="-857250" algn="l">
              <a:buFont typeface="Arial" panose="020B0604020202020204" pitchFamily="34" charset="0"/>
              <a:buChar char="•"/>
            </a:pPr>
            <a:r>
              <a:rPr lang="ru-RU" sz="7200" dirty="0">
                <a:solidFill>
                  <a:schemeClr val="tx1"/>
                </a:solidFill>
              </a:rPr>
              <a:t>следовательно, они должны были иметь завершенную функционирующую конструкцию изначально;</a:t>
            </a:r>
            <a:br>
              <a:rPr lang="ru-RU" sz="7200" dirty="0">
                <a:solidFill>
                  <a:schemeClr val="tx1"/>
                </a:solidFill>
              </a:rPr>
            </a:br>
            <a:endParaRPr lang="ru-RU" sz="7200" dirty="0">
              <a:solidFill>
                <a:schemeClr val="tx1"/>
              </a:solidFill>
            </a:endParaRPr>
          </a:p>
          <a:p>
            <a:pPr marL="1771650" lvl="2" indent="-857250" algn="l">
              <a:buFont typeface="Arial" panose="020B0604020202020204" pitchFamily="34" charset="0"/>
              <a:buChar char="•"/>
            </a:pPr>
            <a:r>
              <a:rPr lang="ru-RU" sz="7200" dirty="0">
                <a:solidFill>
                  <a:schemeClr val="tx1"/>
                </a:solidFill>
              </a:rPr>
              <a:t>следовательно, они не могли развиться самостоятельно</a:t>
            </a:r>
            <a:r>
              <a:rPr lang="ru-RU" sz="7200" dirty="0" smtClean="0">
                <a:solidFill>
                  <a:schemeClr val="tx1"/>
                </a:solidFill>
              </a:rPr>
              <a:t>;</a:t>
            </a:r>
          </a:p>
          <a:p>
            <a:pPr marL="1771650" lvl="2" indent="-857250" algn="l">
              <a:buFont typeface="Arial" panose="020B0604020202020204" pitchFamily="34" charset="0"/>
              <a:buChar char="•"/>
            </a:pPr>
            <a:endParaRPr lang="ru-RU" sz="7200" dirty="0">
              <a:solidFill>
                <a:schemeClr val="tx1"/>
              </a:solidFill>
            </a:endParaRPr>
          </a:p>
          <a:p>
            <a:pPr marL="1771650" lvl="2" indent="-857250" algn="l">
              <a:buFont typeface="Arial" panose="020B0604020202020204" pitchFamily="34" charset="0"/>
              <a:buChar char="•"/>
            </a:pPr>
            <a:r>
              <a:rPr lang="ru-RU" sz="7200" dirty="0" smtClean="0">
                <a:solidFill>
                  <a:schemeClr val="tx1"/>
                </a:solidFill>
              </a:rPr>
              <a:t>следовательно, они должны иметь Конструктора, - Творца.</a:t>
            </a:r>
            <a:r>
              <a:rPr lang="ru-RU" sz="7200" dirty="0"/>
              <a:t/>
            </a:r>
            <a:br>
              <a:rPr lang="ru-RU" sz="7200" dirty="0"/>
            </a:br>
            <a:endParaRPr lang="ru-RU" sz="7200" dirty="0"/>
          </a:p>
          <a:p>
            <a:pPr algn="l"/>
            <a:r>
              <a:rPr lang="ru-RU" sz="7200" dirty="0"/>
              <a:t/>
            </a:r>
            <a:br>
              <a:rPr lang="ru-RU" sz="7200" dirty="0"/>
            </a:br>
            <a:r>
              <a:rPr lang="ru-RU" sz="6600" dirty="0"/>
              <a:t/>
            </a:r>
            <a:br>
              <a:rPr lang="ru-RU" sz="6600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102885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3</a:t>
            </a:r>
            <a:r>
              <a:rPr lang="en-US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52905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128</Words>
  <Application>Microsoft Office PowerPoint</Application>
  <PresentationFormat>Экран (4:3)</PresentationFormat>
  <Paragraphs>73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Проверка истинности мировоззрений</vt:lpstr>
      <vt:lpstr>Проверка истинности мировоззрений</vt:lpstr>
      <vt:lpstr>Проверка истинности мировоззрений</vt:lpstr>
      <vt:lpstr>Проверка истинности мировоззрений</vt:lpstr>
      <vt:lpstr>Проверка истинности мировоззрений</vt:lpstr>
      <vt:lpstr>Проверка истинности мировоззрений</vt:lpstr>
      <vt:lpstr>Рассмотрение возможных вариантов. </vt:lpstr>
      <vt:lpstr>Рассмотрение возможных вариантов. </vt:lpstr>
      <vt:lpstr>Рассмотрение возможных вариантов.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Проверка истинности мировоззрений</dc:title>
  <dc:creator>Admin</dc:creator>
  <cp:lastModifiedBy>Admin</cp:lastModifiedBy>
  <cp:revision>5</cp:revision>
  <dcterms:created xsi:type="dcterms:W3CDTF">2020-06-17T18:59:34Z</dcterms:created>
  <dcterms:modified xsi:type="dcterms:W3CDTF">2020-06-18T03:10:51Z</dcterms:modified>
</cp:coreProperties>
</file>