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9" r:id="rId3"/>
    <p:sldId id="279" r:id="rId4"/>
    <p:sldId id="291" r:id="rId5"/>
    <p:sldId id="280" r:id="rId6"/>
    <p:sldId id="292" r:id="rId7"/>
    <p:sldId id="289" r:id="rId8"/>
    <p:sldId id="288" r:id="rId9"/>
    <p:sldId id="282" r:id="rId10"/>
    <p:sldId id="290" r:id="rId11"/>
  </p:sldIdLst>
  <p:sldSz cx="9144000" cy="5143500" type="screen16x9"/>
  <p:notesSz cx="6858000" cy="9144000"/>
  <p:embeddedFontLst>
    <p:embeddedFont>
      <p:font typeface="Roboto Slab" charset="0"/>
      <p:regular r:id="rId13"/>
      <p:bold r:id="rId14"/>
    </p:embeddedFont>
    <p:embeddedFont>
      <p:font typeface="Impact" pitchFamily="34" charset="0"/>
      <p:regular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0" d="100"/>
          <a:sy n="60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587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3" r:id="rId6"/>
    <p:sldLayoutId id="2147483664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VII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capítulo «La Evangelización en manos de pecadores: Lecciones del libro de los Hechos» (103-118) en el libro “La Evangelización” (15 págs.)  	</a:t>
            </a:r>
            <a:endParaRPr lang="es-MX" sz="24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03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Habilidad de Escuchar: Evangelismo como Conversación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VII: </a:t>
            </a: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Habilidades</a:t>
            </a: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y Valores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        para el evangelismo</a:t>
            </a:r>
            <a:b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</a:br>
            <a:r>
              <a:rPr lang="en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             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19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539552" y="2254682"/>
            <a:ext cx="849592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había allí un hombre que hacía treinta y ocho años que estaba </a:t>
            </a:r>
            <a:r>
              <a:rPr lang="es-MX" dirty="0" smtClean="0">
                <a:latin typeface="Calibri" pitchFamily="34" charset="0"/>
              </a:rPr>
              <a:t>enfermo. Cuando </a:t>
            </a:r>
            <a:r>
              <a:rPr lang="es-MX" dirty="0">
                <a:latin typeface="Calibri" pitchFamily="34" charset="0"/>
              </a:rPr>
              <a:t>Jesús lo vio acostado, y supo que llevaba ya mucho tiempo así, le dijo: ¿Quieres ser </a:t>
            </a:r>
            <a:r>
              <a:rPr lang="es-MX" dirty="0" smtClean="0">
                <a:latin typeface="Calibri" pitchFamily="34" charset="0"/>
              </a:rPr>
              <a:t>sano? Señor</a:t>
            </a:r>
            <a:r>
              <a:rPr lang="es-MX" dirty="0">
                <a:latin typeface="Calibri" pitchFamily="34" charset="0"/>
              </a:rPr>
              <a:t>, le respondió el enfermo, no tengo quien me meta en el estanque cuando se agita el agua; y entre tanto que yo voy, otro desciende antes que </a:t>
            </a:r>
            <a:r>
              <a:rPr lang="es-MX" dirty="0" smtClean="0">
                <a:latin typeface="Calibri" pitchFamily="34" charset="0"/>
              </a:rPr>
              <a:t>yo. </a:t>
            </a:r>
            <a:r>
              <a:rPr lang="es-MX" dirty="0">
                <a:latin typeface="Calibri" pitchFamily="34" charset="0"/>
              </a:rPr>
              <a:t>Jesús le dijo: Levántate, toma tu lecho, y </a:t>
            </a:r>
            <a:r>
              <a:rPr lang="es-MX" dirty="0" smtClean="0">
                <a:latin typeface="Calibri" pitchFamily="34" charset="0"/>
              </a:rPr>
              <a:t>anda. </a:t>
            </a:r>
            <a:r>
              <a:rPr lang="es-MX" dirty="0">
                <a:latin typeface="Calibri" pitchFamily="34" charset="0"/>
              </a:rPr>
              <a:t>Y al instante aquel hombre fue sanado, y tomó su lecho, y anduvo. Y era día de </a:t>
            </a:r>
            <a:r>
              <a:rPr lang="es-MX" dirty="0" smtClean="0">
                <a:latin typeface="Calibri" pitchFamily="34" charset="0"/>
              </a:rPr>
              <a:t>reposo </a:t>
            </a:r>
            <a:r>
              <a:rPr lang="es-MX" dirty="0">
                <a:latin typeface="Calibri" pitchFamily="34" charset="0"/>
              </a:rPr>
              <a:t>aquel día.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5:5-9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52 Conector recto"/>
          <p:cNvCxnSpPr/>
          <p:nvPr/>
        </p:nvCxnSpPr>
        <p:spPr>
          <a:xfrm flipV="1">
            <a:off x="1712686" y="3219822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H="1">
            <a:off x="2092076" y="4613403"/>
            <a:ext cx="1543820" cy="777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flipV="1">
            <a:off x="7728534" y="4026469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48 Conector recto"/>
          <p:cNvCxnSpPr/>
          <p:nvPr/>
        </p:nvCxnSpPr>
        <p:spPr>
          <a:xfrm flipH="1">
            <a:off x="5075548" y="4621180"/>
            <a:ext cx="1080120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 flipH="1">
            <a:off x="6660232" y="2155417"/>
            <a:ext cx="1086063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40 Conector recto"/>
          <p:cNvCxnSpPr/>
          <p:nvPr/>
        </p:nvCxnSpPr>
        <p:spPr>
          <a:xfrm flipH="1">
            <a:off x="4211960" y="2154260"/>
            <a:ext cx="1080120" cy="0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Google Shape;1446;p49"/>
          <p:cNvSpPr txBox="1"/>
          <p:nvPr/>
        </p:nvSpPr>
        <p:spPr>
          <a:xfrm>
            <a:off x="2823334" y="1880838"/>
            <a:ext cx="1440000" cy="5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445;p49"/>
          <p:cNvSpPr txBox="1"/>
          <p:nvPr/>
        </p:nvSpPr>
        <p:spPr>
          <a:xfrm>
            <a:off x="5244769" y="1888098"/>
            <a:ext cx="1440000" cy="57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03;p21"/>
          <p:cNvSpPr txBox="1">
            <a:spLocks/>
          </p:cNvSpPr>
          <p:nvPr/>
        </p:nvSpPr>
        <p:spPr>
          <a:xfrm>
            <a:off x="4845856" y="16356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3. Canal</a:t>
            </a:r>
          </a:p>
        </p:txBody>
      </p:sp>
      <p:sp>
        <p:nvSpPr>
          <p:cNvPr id="28" name="Google Shape;203;p21"/>
          <p:cNvSpPr txBox="1">
            <a:spLocks/>
          </p:cNvSpPr>
          <p:nvPr/>
        </p:nvSpPr>
        <p:spPr>
          <a:xfrm>
            <a:off x="2411760" y="16356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2. Mensaje</a:t>
            </a:r>
          </a:p>
        </p:txBody>
      </p:sp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Proceso de Comunicación</a:t>
            </a:r>
            <a:endParaRPr dirty="0">
              <a:latin typeface="Calibri" pitchFamily="34" charset="0"/>
            </a:endParaRPr>
          </a:p>
        </p:txBody>
      </p:sp>
      <p:grpSp>
        <p:nvGrpSpPr>
          <p:cNvPr id="317" name="Google Shape;317;p29"/>
          <p:cNvGrpSpPr/>
          <p:nvPr/>
        </p:nvGrpSpPr>
        <p:grpSpPr>
          <a:xfrm>
            <a:off x="348269" y="907692"/>
            <a:ext cx="369549" cy="274765"/>
            <a:chOff x="5247525" y="3007275"/>
            <a:chExt cx="517575" cy="384825"/>
          </a:xfrm>
        </p:grpSpPr>
        <p:sp>
          <p:nvSpPr>
            <p:cNvPr id="318" name="Google Shape;318;p2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2" name="Google Shape;777;p48"/>
          <p:cNvSpPr/>
          <p:nvPr/>
        </p:nvSpPr>
        <p:spPr>
          <a:xfrm>
            <a:off x="1996968" y="3651870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869;p48"/>
          <p:cNvSpPr/>
          <p:nvPr/>
        </p:nvSpPr>
        <p:spPr>
          <a:xfrm>
            <a:off x="7139166" y="2871316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869;p48"/>
          <p:cNvSpPr/>
          <p:nvPr/>
        </p:nvSpPr>
        <p:spPr>
          <a:xfrm>
            <a:off x="1124000" y="3760631"/>
            <a:ext cx="968076" cy="106858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777;p48"/>
          <p:cNvSpPr/>
          <p:nvPr/>
        </p:nvSpPr>
        <p:spPr>
          <a:xfrm flipH="1">
            <a:off x="6659216" y="2700444"/>
            <a:ext cx="558808" cy="485760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3810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448;p49"/>
          <p:cNvSpPr txBox="1"/>
          <p:nvPr/>
        </p:nvSpPr>
        <p:spPr>
          <a:xfrm>
            <a:off x="539552" y="2744269"/>
            <a:ext cx="2376264" cy="539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448;p49"/>
          <p:cNvSpPr txBox="1"/>
          <p:nvPr/>
        </p:nvSpPr>
        <p:spPr>
          <a:xfrm>
            <a:off x="6155668" y="4351362"/>
            <a:ext cx="2376264" cy="5396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03;p21"/>
          <p:cNvSpPr txBox="1">
            <a:spLocks/>
          </p:cNvSpPr>
          <p:nvPr/>
        </p:nvSpPr>
        <p:spPr>
          <a:xfrm>
            <a:off x="597384" y="247915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1. Emisor</a:t>
            </a:r>
          </a:p>
        </p:txBody>
      </p:sp>
      <p:sp>
        <p:nvSpPr>
          <p:cNvPr id="30" name="Google Shape;203;p21"/>
          <p:cNvSpPr txBox="1">
            <a:spLocks/>
          </p:cNvSpPr>
          <p:nvPr/>
        </p:nvSpPr>
        <p:spPr>
          <a:xfrm>
            <a:off x="6214008" y="40633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4. Receptor</a:t>
            </a:r>
          </a:p>
        </p:txBody>
      </p:sp>
      <p:sp>
        <p:nvSpPr>
          <p:cNvPr id="31" name="Google Shape;1445;p49"/>
          <p:cNvSpPr txBox="1"/>
          <p:nvPr/>
        </p:nvSpPr>
        <p:spPr>
          <a:xfrm>
            <a:off x="3602761" y="4315782"/>
            <a:ext cx="1520606" cy="53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03;p21"/>
          <p:cNvSpPr txBox="1">
            <a:spLocks/>
          </p:cNvSpPr>
          <p:nvPr/>
        </p:nvSpPr>
        <p:spPr>
          <a:xfrm>
            <a:off x="3275856" y="406333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5. Respuesta</a:t>
            </a:r>
          </a:p>
        </p:txBody>
      </p:sp>
      <p:cxnSp>
        <p:nvCxnSpPr>
          <p:cNvPr id="34" name="33 Conector recto"/>
          <p:cNvCxnSpPr/>
          <p:nvPr/>
        </p:nvCxnSpPr>
        <p:spPr>
          <a:xfrm flipH="1">
            <a:off x="1691680" y="2154260"/>
            <a:ext cx="1131654" cy="1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" name="2 Conector recto"/>
          <p:cNvCxnSpPr/>
          <p:nvPr/>
        </p:nvCxnSpPr>
        <p:spPr>
          <a:xfrm flipV="1">
            <a:off x="1712686" y="2154262"/>
            <a:ext cx="0" cy="59000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7728534" y="2139702"/>
            <a:ext cx="0" cy="489497"/>
          </a:xfrm>
          <a:prstGeom prst="line">
            <a:avLst/>
          </a:prstGeom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32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Escuchamos u oímos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4" name="Google Shape;220;p22"/>
          <p:cNvSpPr txBox="1">
            <a:spLocks/>
          </p:cNvSpPr>
          <p:nvPr/>
        </p:nvSpPr>
        <p:spPr>
          <a:xfrm>
            <a:off x="4788024" y="1563638"/>
            <a:ext cx="410445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Oír es percibir el sonido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Oír pero pensar en otra cosa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Oír pero querer adelantarnos 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Oír pero sin interés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Oír pero tener prisa</a:t>
            </a:r>
            <a:br>
              <a:rPr lang="es-MX" sz="2000" dirty="0" smtClean="0">
                <a:latin typeface="Calibri" pitchFamily="34" charset="0"/>
              </a:rPr>
            </a:br>
            <a:endParaRPr lang="es-MX" sz="2000" dirty="0">
              <a:latin typeface="Calibri" pitchFamily="34" charset="0"/>
            </a:endParaRPr>
          </a:p>
          <a:p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563638"/>
            <a:ext cx="4032448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Escuchar es prestar atención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Palabras, conceptos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Creencias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Experiencias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Sentimientos </a:t>
            </a: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Tipos de escucha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855306"/>
            <a:ext cx="273630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Escucha activa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Lenguaje corporal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Contacto visual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Espacio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Da tiempo</a:t>
            </a:r>
          </a:p>
          <a:p>
            <a:endParaRPr lang="es-MX" sz="20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6" name="Google Shape;220;p22"/>
          <p:cNvSpPr txBox="1">
            <a:spLocks/>
          </p:cNvSpPr>
          <p:nvPr/>
        </p:nvSpPr>
        <p:spPr>
          <a:xfrm>
            <a:off x="3347864" y="1851670"/>
            <a:ext cx="273630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Escucha Selectiva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Escucha partes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Interrumpe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Presurosa 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Argumentativa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endParaRPr lang="es-MX" sz="2000" dirty="0" smtClean="0">
              <a:latin typeface="Calibri" pitchFamily="34" charset="0"/>
            </a:endParaRPr>
          </a:p>
        </p:txBody>
      </p:sp>
      <p:sp>
        <p:nvSpPr>
          <p:cNvPr id="17" name="Google Shape;220;p22"/>
          <p:cNvSpPr txBox="1">
            <a:spLocks/>
          </p:cNvSpPr>
          <p:nvPr/>
        </p:nvSpPr>
        <p:spPr>
          <a:xfrm>
            <a:off x="6300192" y="1855306"/>
            <a:ext cx="2736304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MX" sz="2400" dirty="0" smtClean="0">
                <a:latin typeface="Calibri" pitchFamily="34" charset="0"/>
              </a:rPr>
              <a:t>Escucha Pasiva</a:t>
            </a:r>
          </a:p>
          <a:p>
            <a:pPr algn="ctr"/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Oye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Habla más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Sin tiempo</a:t>
            </a:r>
          </a:p>
          <a:p>
            <a:pPr indent="-457200">
              <a:buFont typeface="Arial" pitchFamily="34" charset="0"/>
              <a:buChar char="•"/>
            </a:pPr>
            <a:endParaRPr lang="es-MX" sz="2000" dirty="0">
              <a:latin typeface="Calibri" pitchFamily="34" charset="0"/>
            </a:endParaRPr>
          </a:p>
          <a:p>
            <a:pPr indent="-457200">
              <a:buFont typeface="Arial" pitchFamily="34" charset="0"/>
              <a:buChar char="•"/>
            </a:pPr>
            <a:r>
              <a:rPr lang="es-MX" sz="2000" dirty="0" smtClean="0">
                <a:latin typeface="Calibri" pitchFamily="34" charset="0"/>
              </a:rPr>
              <a:t>Sin interés</a:t>
            </a:r>
          </a:p>
        </p:txBody>
      </p:sp>
    </p:spTree>
    <p:extLst>
      <p:ext uri="{BB962C8B-B14F-4D97-AF65-F5344CB8AC3E}">
        <p14:creationId xmlns:p14="http://schemas.microsoft.com/office/powerpoint/2010/main" val="3727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>
            <a:spLocks noGrp="1"/>
          </p:cNvSpPr>
          <p:nvPr>
            <p:ph type="ctrTitle" idx="4294967295"/>
          </p:nvPr>
        </p:nvSpPr>
        <p:spPr>
          <a:xfrm>
            <a:off x="469776" y="1203598"/>
            <a:ext cx="604644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>
                <a:solidFill>
                  <a:schemeClr val="accent6"/>
                </a:solidFill>
                <a:latin typeface="Calibri" pitchFamily="34" charset="0"/>
              </a:rPr>
              <a:t>Saber escuchar es saber dialogar</a:t>
            </a:r>
            <a:endParaRPr sz="60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71" name="Google Shape;171;p19"/>
          <p:cNvSpPr txBox="1">
            <a:spLocks noGrp="1"/>
          </p:cNvSpPr>
          <p:nvPr>
            <p:ph type="subTitle" idx="4294967295"/>
          </p:nvPr>
        </p:nvSpPr>
        <p:spPr>
          <a:xfrm>
            <a:off x="685800" y="2724190"/>
            <a:ext cx="6658000" cy="150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La respuesta del receptor da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pie a la siguiente parte del mensaje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Sin respuestas no hay diálogo,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hay monólogo o discurso</a:t>
            </a:r>
          </a:p>
        </p:txBody>
      </p:sp>
      <p:sp>
        <p:nvSpPr>
          <p:cNvPr id="183" name="Google Shape;183;p1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50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AutoShape 2" descr="Icono De Cruz, Religión Ilustración Diseño Ilustración del Vector -  Ilustración de voluntad, medio: 168585131"/>
          <p:cNvSpPr>
            <a:spLocks noChangeAspect="1" noChangeArrowheads="1"/>
          </p:cNvSpPr>
          <p:nvPr/>
        </p:nvSpPr>
        <p:spPr bwMode="auto">
          <a:xfrm>
            <a:off x="155575" y="-982663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AutoShape 2" descr="Iglesia logo cristiano signo símbolos la cruz de Jes - vector de stock |  Crushpixel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3" name="AutoShape 2" descr="data:image/png;base64,iVBORw0KGgoAAAANSUhEUgAAARwAAACyCAMAAACnS4D4AAABLFBMVEX///8Rdq4AAAD7+/sAca8Nd6vk5OSkpKT5+fkQdrAKCgoQEBAXFxcUFBQICAgODg4cHBzy8vLd3d3q6upKSkrJycmurq4lJSW1tbVERETMzMx6enqfn583NzdYWFiQkJCNjY3V1dWFhYVfX18pKSlubm5oaGhaWlq/v78yMjJzc3Ozs7M+Pj6ZmZlPT08oKCgAaaQAd6QAba6ew9EpgrBFjr6HsMiz0OEAZKgkf7QVe7IQdbZ4r8zj7ejE3eLO5Otoo8Y3i7Ghzthvo86WxNiQs9Pc8fna5PBgoLySw9SsyNl0rsnF29+iw9pUlLdDh7hzscGoyeF4utUAY6x4osPC1uT///O91NClts1jrdKu1eEeh7KFsdwAWqZJiKvG0t2bwOGKscI7kq7Fz+49HdL1AAAV30lEQVR4nO1diXvayJIXJQmEbnHfNxgwEIxtiI8keBI7GTuxJzP2e2+S3cl7u////7DdkjgtULckkux8/GY+xwa1urrUdXR1VYth9thjjz322GOPPfbYY4899thjjz3+bjCMeDxuGILA/mhKMAREifXj+yOeLOTrxQwioprs5w86YEG0/5V6zVoqZ/wAsvr5bj47I8OCnOjm84Xkd6ImWZMxIyQF8jruXRVFTVRVAB10DVRVtf8EOZ+KfR+SMIxIEVOT1nTZ7F61fpjEYGoShzuf00ZZBj2tWxAl/JDUYqmVr5X7kUKhXyhXKrV8fdAw2Ye+Tedz30XOjBqasLi/RiNhUtOv1Cr4R7eebaQRNZomy/3dknIIoABkMWdkFbRsPpWMO01Y1qimalnVJDhdq9J3xDJUA0mJiK50vh032OftWMEIZ5oNfEXbqasgWJZps7VGEdKFeAp0ERoVV61iJCtIHSkiDJK0nbE0mt04ABl67e0NhFQaXZV36sovd1imBsWWPkin0B8RgDzpbAgXOkjAoE6sEPGDZDGIaQvrqgYpggv7aPL0lgjBXQhUXTlCYNuQOGgkOtat6SxRtYmkSyTUzUgGELUCBcFVNCFKZASFOyDJ8dlfArL0rP95wwhCQio1ErpHgxgvgaLF3a9jbObQ8CYHElSIr64vESIg0UXiS9x2I2JSopiFCPH17Jpk5EE8IGxJN9FjcjabolCqeVDmj9jsirinTYjX6uleFoDUbWHX/kUoaZAja0vFG6PUbGXWutqOPPJRl3ryzZwcZBPFYq9NanPYeceLrmMgNonaUskUk2+Wyow5ROJGdRWadlcB8KYKiXS2JGdJr2dtG7DKnYQERI2pNGSkNSjNBknajO0opm1jg1DGTAWyPYVG38xcuJUHUwYgUedU5LYPWi+sm7IUXmMcmbdYQM4fEy+KJRjQ3AqTas6bJZIjBCqL8mGG081s1X4GNBLSBuVFILoYiUiz2NMPqZqwLLP4zwYBcyj1DdMr1jOziUrVMA+9GhNIcKVVLBbJfJQ57EmzwhwCsaLkTR4afcZkDkvJHGaQaJC41K6o9To9OkfJonSdOQduCpnWeKRA7swmKUslVkggsx1Cz2IrcsVOg9IvXrLkC4rZF1rJpRnd+GKgQ3XWE8sIFKqcFZiMIhPZh623Yeo9ehbb3FlZ74ZBlrcJJ9Y3VBO0ALqSZWYTjoax6FqjI8tAHSpYuw2T1HQi32293eLnDBVQOltaUDtkQi2tA+vYlQtxqKMYyMU+VXcOt2HKDeI1wzoF6wR3AcpbLqc2HnFFeeHckwtlqCdDkdOU3a3dBHeqiwk/N1lBQ5ecxXymN+iAVmtOgb2tmHlfTB+gRtt4GYI5/aDg5x4ryEgb3GxPa5wkaHV6Gua+X0eGMH3zGUyK2yDWKj5usgqQBhu68hBUKSoeRrd4DDnChfCG+2AlEMHR4p73m6yiKYqOcuVlAZgD1SEe7IalngYSULq2q3fCbq2ui10f91hBCja4BR4c+bxHsZh31Qbwaa/6iDlBuJIWYr7pmYPdJKLk0BSfIpECXdaD23AWJeKgkAuSQLTfsA011Y9KZvDc0yXC2C8JmqIW0J51Oe1zZCZ/6WIN60BuNkWUyxUblQ41WqIvJw4jvMUpJUOBPKpOAK9K57nCTgTgnHpylJbREuUgc1zSkpcx1cTM+kcdseWbGMmvTtfdAg10aGlAz+sawPojZhsBMEf2yRwDVF9LkHUgpUMdKMiAg0vTE/0/NNWnWOVEeDaj/SBMz2wc1DLVXnxZ+dU13wrZ94PPqGpgLqCJIumu8Bw9xVp8x1YmXU30Hcir+nWVCDebyEHNHGQuzTWUocrLEQrk/FPHK9bQ92uI8yLRNiUx4rRhFEOTwTTkWWmlpQCaX43c0XwuH1qi7pOEVZRpFXLZnvt9UC1mRMwJIxxIus85HYOOUvF1h7rY8NV+DXGQ6ZjNKkp61tD0AbpgWq48yIpPoWiDLIOHbMUF6uqWoDg9WiKlpsjYE6drNyyA0hCwoVESBz7FSjg40P2Zq7oYJHPi1HGGuqYaZkPNbBgGWcIRKrRmDMLD6Ei+tE6wOqdAq3FYkOpWQ8mcOHU7pk6SlECAuqj5ad4N1FohTUGnRHO2VPXSEv4nZvMKq2k/Ic4Zurqv0aFlTYDrTmrmFCz1G5cl09epqfaEyasQRIpEl9I8rOFQ96fQV9GnfeB5VcHcTNoeX3HmmSDmBEFPU5T8NM8Fo/lsJIEyzychmmFVO6hkwCynNqCZU9dEP82DXZUbkkZnrRpWwKQC5pZObr5kCGhVk5D8rV7TlMPZjqZGJ6V2rK6r6niiZOZBVlsX+UVH8xfv7/pf/S6hCgoVOfYCqqmainPBnBQEoQoFXfW3JXfof/W7jKZKtfcuW/E+pJexzWzP3aRgVGHY7zZaHILb8GSsRTaF+9ZJmzrHtnIxmO2ExEGt+CfGv5/dkwLc1DOzXBvkhqapdPDFthQJoNl7/+wL0efGAYb/nZVCsHKF3UryFWPNskqzRJiSNrPgpUYAjk5d8/vc4753d9ZAkwxvq2BBt2xmah7YLGiif40M/i1xyV+qxjPYyfVEiCmquSnZ0swZJICctqZOFUTfKQnVABKz2nO/1CPWs7baQJ5OoLwo2jSYvJgFlJF7KDlF4agSxGpBLO07ir/F57NS1qZIHPav2A5NQ7ZoQLRYT7vsqAqpzkMAvykoGCnPG+4balkNSZYJ7xCzPYmUHZgPzzb44qAUnXoiZ04BgkiRYF94TPYWhA0FpmXyZIuErfGKitUkCXatQQ3Ug/lNcKE1ZVVJG2QlCB8lBU7l2O6wCkwdCI6Tu6Zte+pU0VhMLhmz+3VUaSGdtFWzyK+UgnBRUJetUseT4dyUep3aYCdMuVhrkVAsrVMGqbMyf43B8lYGJW+E4mCQ8pKKuAp8g1i96WXqOCqBcL+LjwRZ9w5y+b5T2SzWOvIL84PmMx3R1eaeIGWSNxtvmWWzPuvRTEXHdBslD8rLiWC0TELisJpvZrSbGuAgxIybK63mLnW+tMbR2jzkRcsbXHxYYGiqZp1vY9ZRCEU1S18740BxEk0aOVFYGqWRqUsgalitsc+rZjF6m4rqI7PABWV9OIuDDZ0c87wrOsxqdWJZcf25ubd16BoZn+VjfuKpAwBNBDhIxeeTfL0ddqkd5211LmiUpSFo0g1aRgAlsHYtUzvdaVLZc8enIshLOfXhyABxRkVS0zZsmp1rWWMb1qqCat6NuoYRYdAczAstfWBWi1iGZoeCO6zzGS/zqGusX7Q4k7fjV/OqR4fCsljFedaWcGUky9BVhmKEE/V8UMwxb1FvyWlyydqgBOwVZF9HnAFo1BaKjLV1P03VXQE7k5RVsyZSxXrbOhzAD3NmxOL+K6BIhLu5G61H2wy+hZEHBr3yiu/ELmpZiSkO40UFfTkScty0uuD/tIalWlbsachkq6zNvWZAxDq03is82z1YiBS5V99TSx7mDWsc6C2GtjLU6UazoVrlbTIQRJSdH0ksVavrkN4YJljqiZjiCGS9rAEirYMcMxuUH6wUmOZEgrnjyJtYB3l/GvJnXJ1JGh0pFMFD0jcLva7Vk38sDzWuuWZDOdspkHQF9FbEMnixQQIjO0cPI0k5zXF97sDDBkIZ+0fBHPOxCrdtuU0nJ4AuDxZc7YL4HJQVgeb8NECh3tFFTiVlG2JG5sWtCUjChpLEFk7i68zOiKtmE8+RpUxsMm14mT6I26JOPCeOL4a37vJtNo+RBsjI6Qtuh9A62ott0GY9Zqhz7yiEPbs1NWHLjbBTrAdXiW33lANZp1EfeKXmYZVIiDKo2zIctt4nadcrdwcR/9s9dk81oNr9tM+k8tSVOzKq6nU/TShalIXx4cDFfkBVbgmacwJbAD7KyV2R0z0HXweiXThVSyOnB62tykHk1BnI+SJNGKuA1NuBDZ+jaqe90qO9UIVsroa8QgmvPZO+ia0iVUZm6VIgi4Fu364j6aGezALyApYpi/URf9IKyN22zz0SXK5GEk6pQifI/E8HeE+Qfp5lFo4kAPmDKtQPfeWPFcj2HVua3wOF3JCQPG6GxUGsPP/USNUBH3sAB37EqygRZBQbSsAJI89Aeozmc7RBdn5uQrupg+prV7+mEuznxwLZAN6GOmVC6ALtLZvAbDLvqwCeKIMyE0ia5RYgW+X1+IZgE75X0SaxEsEeIOCArPcaMMNvos8W5EiY0w8me3kjCkCTulutLhNTDSQF1BnJTfpsGQGldm9CldChMNEWzVVCt9KPpFKR8gACLTJZRYXk3u0dyjUSDF0mXzoUTAOt4b0pE5q2O6mqKiTpUAbNo6VGTyMvfI6ArvUz/XovbXMn3Qq2fH8J4SLZQyuAlNgVd+qgEluqMDR0SwuwRjgci4XjO1vvxbsvHF924YASWs7VdsIetKItEo+wLquB5nZvRhuvzwj9UiEBCpC+gYKOCKsylwgxSAd6tMwmxA/r0IAEucBmOkjxNP2udNcRozI2+R1apjmMFE7TSFNG9irm24wC5Y/QkymIEPwfVOeKZMt6B9IBrfhilqZFkIlfl+OKJugUaYGFnXoUCPFyA/sGWrPtRb0amRJirArZVCDTJ7WaE+2GohLs+SBryNXN12yVMt4NTzxSBFVBPrt/nznudDLUZlR3uIpimMMiSBrIBb/xzmreZLFv9yshUZ03WN7dIkYoqKCoUA8kosemEJ/T3jI15sjQbQ3hco7dvCPSKKvYUakFFyTPHUBaho539rA65SZhxnMMfiuEvvnmvH6wLm6sK6O7Fr0akD5tFa2HM90IEMGDeJEKfhkSr2Hl4024DFEhrQCaISspQY+h3UBGQfF30upGxPOQlmDgYV1RoT8yLhK0nxPGi6JdhseNPGgSdGklFk0c6vwgAZTgDv1nTJdfg/Iu93ER/1vYDFJOg76XY4PzYoBrq1gRSVRrp9u4JqpZ8vc6Wpidt2b9QfrwYr6P8Vt0lcF6eIc7lUuDiqA1iUTxVFPLok5+zP5A8ucHLpKgMqBDfpcStTyoeAlNHnKXuaNI2KGzqzaImZP09OaBORbpc7gIaUc2ynFQZYqVUs5yWViBNh2+p3gMZuNE3UUBFV7V7Sqk6DyoPihpwmE2RZOPgiFQviun7bHg2noD7LwntKoL7n0ua9gwqDzpaRuGKpnhTqs2mSqDOttRPWmKlTfAFsD9xGzPBR6bBpVVyFY/EbDj5HQU4EvbrZY3eVjqygDZ7fC8eZWnv56WEQOZ6ETWrGQ9fkre4B9CttT1UF6wUgNdU92UMTunzUtXGwZFtiaIgWiuIKnfQMyy9rkD9PU+Sz0JrsdNsHYZqpeSu82DYre+xG2Gimo5unR923VMRr0z8EDykoS4LtFYxq5h9MKdLU2IzpPomNnqtAWms1dV9ptijI5kdrXO4EBzOSvRLmATPFRrbh0UScylagZyNtSybu3ZJDVXKtUombMy0xdndG28fsYU6gJhl0F1JFe5Mg9K9WIp7bqig5ZOZ/5XaxLd35QzKymmrp52G1TFPQqeRnrJA28sktGio12nWpuza6+Pcz9e35o0AnW5puug3E/Jy2Gp8vAOybl5NRK9CkWz9Vfr1TWCI91mjKF6A6zroMKum0umVFHrG2ZhXZmDepp8gfXstYMd93dEzJ8D3cRxH5Trmaw6zjj34nrO2xymiVeNz2e6QfKOiJmDTDdv3Ac10LbHzav+g7YGceDC4WHG/L8ZzjvcDjIva4lSpdbN52u1SqVSLvf7hUIhEomkMA4zh4eHKQvos0K/3y+Xy+i6Wi2fz3e73WazhZAmOrqMdXyaGeSeR4JHqmBS7IKmtN0YHOgDHVRRVFUVrLw+TYZZ9qMCTkAXYiwqfmWiFEXneV4AHZ85pDv25ALJmT6AhJRY+2oxKElefCq5VClFSo2e6IUyDFHRdT2dfkH0zmpn5iS99r2NrHQP0oTXbi/WFGa2AJs+QTAMIx6Ph8M4/3EB/HcYfY6+tcIjLL1ntMGwGmGviHu5eq3R9hm/i5r9H9/VHnvssccee+yxxx577LHHHnvs8f8M3B4bwfB7bAQTioZCoSjHnZ2djzje+it6ETIRxX+aP0LWb/i7qPkbH118Nf9ypUEotPj2+W0cG/xst2HQT/6cu3yFJOz1CWd9GuW50HZwiI9/f2DmhIavmTfT6THLXFkfcr+cR7e0Qex7+27XhP0IrA8aMyd6zbx7Of52yb9/xUWPkIyNjBOeG/HRIcdHQ8MhmkmhUWjEYWHiQtN3SPxO70Kh0YhDF/Ej/D3Po7nEc9GLKBflhiEu+tNMLCQFSAwQaedcCP3Cod/wtLfUA/oWSRF3YV7Gh47weNHlaBBmW1Os4jfD98wr5s0R84E74s++fLg5G/16zD083Z5H+cnkgR/dfXz7+hMfuvj6dD01nj6e3d+FHj7+59PTFRf67ekS8ex+8it3Mf7y23D6+Pnd/Zfp6IdyZAnRk9O7aYi7e+AvL+5Orx75y4fTR/7Pk+H0ZHzKndyfhE5/f0DXcY+nUW56f3p5Or3nLy3JYXBz5t9T5uqPM2Y6uUV8vfl4cnN2Z9xzwvE/Pr188+32JnTFXjO34TE3fPPt9PH95WV0PBnefHp1c3sz/GAcMyfoFrfC7TH7iXn7JHz6x5tvzE8zc7jT48ndmBuPPx3ff/p4/89f//Xlw8fr16fTN3eTr0e/X/7J3374cvf73fR2evvh/t3F+MPd+N0vJ3PmHDHjy1d/TO4nT+NvUe5rnHv56mwyHj68/683IZ4d/vHq9HLy8v3D49No9P5k9Dh5OeXHk+jNy/G74Q03ebz5jePGr4bnJ/F3Lz9Onp7+m3k8Yc62K63vB/7hePLXp9GH68l4cv3t5N/Tfz2d3v4yffryavrh+Pz33/4c3r67P45dP11P7p8ebodfRvfXx3f/Dl1ELeaEhDcce/nqt8nkl2skdcLVGTOaXEfP2ZMQN7p5+OPN6d1k+P4vxJzhzVf+7ZuhcYWZMxx/5gz+ePJ1yL8cC8MP0zefX77//PTtJWbOyU/DnLMPx+9OuKvpX8dnx28fP539en95jH7w11e3V6H7P69CjyfRd58e/vP29Jf7s0v+Lnr19n8+/xWKWswJcZ+Zt0efp0fMnfH14ih6yTBjbnLNR48ZxhhOmWubOZdP98zrER96z7x+iZhjDMe3w1c8/5753yt2aLDM4z3DsmdP3/5gHq9+IubwUWRKouihIz08io54ZGiQ7QhdhC6wXuaR6UBKOjSKYvfO8t6ORty5aVHwzIke3TCT6a/M0/2Ys9w829/hT9DciYbOTd8oGjoLmV9w59ZV+BL0UejsLHoW5U/P0SdIp309iV6dnF/9NDrHDywnkJ8YrDHmuaPV521zIGS7jfzzEZuf4o9Ntpn20f5/14R/D5jMwQ7ARYi74EPbHnh0wauVj02zxyMHacaovw2YH03Az4w9c7bg/wBNucRYT/AHi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4"/>
          <a:stretch/>
        </p:blipFill>
        <p:spPr bwMode="auto">
          <a:xfrm>
            <a:off x="5508104" y="1940050"/>
            <a:ext cx="3399127" cy="199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2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115616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Razones por las que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 no escuchamos …</a:t>
            </a:r>
            <a:endParaRPr dirty="0">
              <a:latin typeface="Calibri" pitchFamily="34" charset="0"/>
            </a:endParaRPr>
          </a:p>
        </p:txBody>
      </p:sp>
      <p:sp>
        <p:nvSpPr>
          <p:cNvPr id="412" name="Google Shape;412;p36"/>
          <p:cNvSpPr/>
          <p:nvPr/>
        </p:nvSpPr>
        <p:spPr>
          <a:xfrm>
            <a:off x="384312" y="911602"/>
            <a:ext cx="297381" cy="266947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366817"/>
              </p:ext>
            </p:extLst>
          </p:nvPr>
        </p:nvGraphicFramePr>
        <p:xfrm>
          <a:off x="539552" y="1851670"/>
          <a:ext cx="8071446" cy="3003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035723"/>
                <a:gridCol w="4035723"/>
              </a:tblGrid>
              <a:tr h="600760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1. Busca</a:t>
                      </a:r>
                      <a:r>
                        <a:rPr lang="es-MX" sz="2000" b="0" baseline="0" dirty="0" smtClean="0">
                          <a:latin typeface="Calibri" pitchFamily="34" charset="0"/>
                        </a:rPr>
                        <a:t> compararse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2.</a:t>
                      </a:r>
                      <a:r>
                        <a:rPr lang="es-MX" sz="2000" b="0" baseline="0" dirty="0" smtClean="0">
                          <a:latin typeface="Calibri" pitchFamily="34" charset="0"/>
                        </a:rPr>
                        <a:t> Hace suposiciones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00760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3.</a:t>
                      </a:r>
                      <a:r>
                        <a:rPr lang="es-MX" sz="2000" b="0" baseline="0" dirty="0" smtClean="0">
                          <a:latin typeface="Calibri" pitchFamily="34" charset="0"/>
                        </a:rPr>
                        <a:t> Se prepara para hablar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4.</a:t>
                      </a:r>
                      <a:r>
                        <a:rPr lang="es-MX" sz="2000" b="0" baseline="0" dirty="0" smtClean="0">
                          <a:latin typeface="Calibri" pitchFamily="34" charset="0"/>
                        </a:rPr>
                        <a:t> Quiere poca información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00760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5. Juzga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6. Piensa en otras cosas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00760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7. Busca aconsejar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8. Discute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  <a:tr h="600760"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9. Cambia de tema</a:t>
                      </a:r>
                      <a:endParaRPr lang="es-MX" sz="2000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sz="2000" b="0" dirty="0" smtClean="0">
                          <a:latin typeface="Calibri" pitchFamily="34" charset="0"/>
                        </a:rPr>
                        <a:t>10.</a:t>
                      </a:r>
                      <a:r>
                        <a:rPr lang="es-MX" sz="2000" b="0" baseline="0" dirty="0" smtClean="0">
                          <a:latin typeface="Calibri" pitchFamily="34" charset="0"/>
                        </a:rPr>
                        <a:t> Esta por compromiso</a:t>
                      </a:r>
                      <a:endParaRPr lang="es-MX" sz="2000" b="0" dirty="0" smtClean="0">
                        <a:latin typeface="Calibri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1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La importancia de escuchar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Conectar con las necesidades de las personas nos ayuda a compartir de una manera más eficaz el evangelio. </a:t>
            </a: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r>
              <a:rPr lang="es-MX" sz="2400" dirty="0" smtClean="0">
                <a:latin typeface="Calibri" pitchFamily="34" charset="0"/>
              </a:rPr>
              <a:t>El Evangelio debe llegar a todas las esferas de la vida de manera natural. </a:t>
            </a: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8" y="1491630"/>
            <a:ext cx="4331576" cy="3651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Ilias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Chebbi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onhttps://unsplash.com/photos/2gpfqhEFVZ8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6665076</TotalTime>
  <Words>403</Words>
  <Application>Microsoft Office PowerPoint</Application>
  <PresentationFormat>Presentación en pantalla (16:9)</PresentationFormat>
  <Paragraphs>104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Habilidad de Escuchar: Evangelismo como Conversación</vt:lpstr>
      <vt:lpstr>Presentación de PowerPoint</vt:lpstr>
      <vt:lpstr>Proceso de Comunicación</vt:lpstr>
      <vt:lpstr>Escuchamos u oímos</vt:lpstr>
      <vt:lpstr>Tipos de escucha</vt:lpstr>
      <vt:lpstr>Saber escuchar es saber dialogar</vt:lpstr>
      <vt:lpstr>Razones por las que  no escuchamos …</vt:lpstr>
      <vt:lpstr>La importancia de escuchar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55</cp:revision>
  <dcterms:modified xsi:type="dcterms:W3CDTF">2021-09-28T14:16:15Z</dcterms:modified>
</cp:coreProperties>
</file>