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4" r:id="rId3"/>
    <p:sldId id="263" r:id="rId4"/>
    <p:sldId id="262" r:id="rId5"/>
    <p:sldId id="259" r:id="rId6"/>
    <p:sldId id="260" r:id="rId7"/>
    <p:sldId id="261" r:id="rId8"/>
  </p:sldIdLst>
  <p:sldSz cx="9144000" cy="6858000" type="screen4x3"/>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6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39A411-8325-4EF1-B99A-60FDF9B71B20}"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279302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39A411-8325-4EF1-B99A-60FDF9B71B20}"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977092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39A411-8325-4EF1-B99A-60FDF9B71B20}"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336744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39A411-8325-4EF1-B99A-60FDF9B71B20}"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191013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39A411-8325-4EF1-B99A-60FDF9B71B20}" type="datetimeFigureOut">
              <a:rPr lang="ru-RU" smtClean="0"/>
              <a:t>27.10.2022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230965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39A411-8325-4EF1-B99A-60FDF9B71B20}" type="datetimeFigureOut">
              <a:rPr lang="ru-RU" smtClean="0"/>
              <a:t>27.10.2022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207860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39A411-8325-4EF1-B99A-60FDF9B71B20}" type="datetimeFigureOut">
              <a:rPr lang="ru-RU" smtClean="0"/>
              <a:t>27.10.2022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205010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39A411-8325-4EF1-B99A-60FDF9B71B20}" type="datetimeFigureOut">
              <a:rPr lang="ru-RU" smtClean="0"/>
              <a:t>27.10.2022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256106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39A411-8325-4EF1-B99A-60FDF9B71B20}" type="datetimeFigureOut">
              <a:rPr lang="ru-RU" smtClean="0"/>
              <a:t>27.10.2022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248674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39A411-8325-4EF1-B99A-60FDF9B71B20}" type="datetimeFigureOut">
              <a:rPr lang="ru-RU" smtClean="0"/>
              <a:t>27.10.2022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142442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39A411-8325-4EF1-B99A-60FDF9B71B20}" type="datetimeFigureOut">
              <a:rPr lang="ru-RU" smtClean="0"/>
              <a:t>27.10.2022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BB6388-212D-4EC8-B78E-FAC2DAA08D00}" type="slidenum">
              <a:rPr lang="ru-RU" smtClean="0"/>
              <a:t>‹#›</a:t>
            </a:fld>
            <a:endParaRPr lang="ru-RU"/>
          </a:p>
        </p:txBody>
      </p:sp>
    </p:spTree>
    <p:extLst>
      <p:ext uri="{BB962C8B-B14F-4D97-AF65-F5344CB8AC3E}">
        <p14:creationId xmlns:p14="http://schemas.microsoft.com/office/powerpoint/2010/main" val="3575810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
              <a:t>Зразок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
              <a:t>Зразок тексту</a:t>
            </a:r>
          </a:p>
          <a:p>
            <a:pPr lvl="1"/>
            <a:r>
              <a:rPr lang="uk"/>
              <a:t>Другий рівень</a:t>
            </a:r>
          </a:p>
          <a:p>
            <a:pPr lvl="2"/>
            <a:r>
              <a:rPr lang="uk"/>
              <a:t>Третій рівень</a:t>
            </a:r>
          </a:p>
          <a:p>
            <a:pPr lvl="3"/>
            <a:r>
              <a:rPr lang="uk"/>
              <a:t>Четвертий рівень</a:t>
            </a:r>
          </a:p>
          <a:p>
            <a:pPr lvl="4"/>
            <a:r>
              <a:rPr lang="uk"/>
              <a:t>П'ятий рівень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9A411-8325-4EF1-B99A-60FDF9B71B20}" type="datetimeFigureOut">
              <a:rPr lang="ru-RU" smtClean="0"/>
              <a:t>27.10.2022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B6388-212D-4EC8-B78E-FAC2DAA08D00}" type="slidenum">
              <a:rPr lang="ru-RU" smtClean="0"/>
              <a:t>‹#›</a:t>
            </a:fld>
            <a:endParaRPr lang="ru-RU"/>
          </a:p>
        </p:txBody>
      </p:sp>
    </p:spTree>
    <p:extLst>
      <p:ext uri="{BB962C8B-B14F-4D97-AF65-F5344CB8AC3E}">
        <p14:creationId xmlns:p14="http://schemas.microsoft.com/office/powerpoint/2010/main" val="3894959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276872"/>
            <a:ext cx="8424936" cy="4320480"/>
          </a:xfrm>
        </p:spPr>
        <p:txBody>
          <a:bodyPr>
            <a:normAutofit fontScale="92500" lnSpcReduction="10000"/>
          </a:bodyPr>
          <a:lstStyle/>
          <a:p>
            <a:pPr algn="l"/>
            <a:r>
              <a:rPr lang="uk" dirty="0">
                <a:solidFill>
                  <a:schemeClr val="tx1"/>
                </a:solidFill>
              </a:rPr>
              <a:t>Всесвіт створений і є свідченням існування Самоіснувальної Істоти (першопричина всього).</a:t>
            </a:r>
            <a:br>
              <a:rPr lang="ru-RU" dirty="0">
                <a:solidFill>
                  <a:schemeClr val="tx1"/>
                </a:solidFill>
              </a:rPr>
            </a:br>
            <a:endParaRPr lang="ru-RU" dirty="0">
              <a:solidFill>
                <a:schemeClr val="tx1"/>
              </a:solidFill>
            </a:endParaRPr>
          </a:p>
          <a:p>
            <a:pPr algn="l"/>
            <a:br>
              <a:rPr lang="ru-RU" dirty="0">
                <a:solidFill>
                  <a:schemeClr val="tx1"/>
                </a:solidFill>
              </a:rPr>
            </a:br>
            <a:r>
              <a:rPr lang="uk" dirty="0">
                <a:solidFill>
                  <a:schemeClr val="tx1"/>
                </a:solidFill>
              </a:rPr>
              <a:t> </a:t>
            </a:r>
            <a:br>
              <a:rPr lang="ru-RU" dirty="0">
                <a:solidFill>
                  <a:schemeClr val="tx1"/>
                </a:solidFill>
              </a:rPr>
            </a:br>
            <a:endParaRPr lang="ru-RU" dirty="0">
              <a:solidFill>
                <a:schemeClr val="tx1"/>
              </a:solidFill>
            </a:endParaRPr>
          </a:p>
          <a:p>
            <a:pPr algn="l"/>
            <a:endParaRPr lang="ru-RU" dirty="0">
              <a:solidFill>
                <a:schemeClr val="tx1"/>
              </a:solidFill>
            </a:endParaRPr>
          </a:p>
          <a:p>
            <a:pPr algn="l"/>
            <a:br>
              <a:rPr lang="ru-RU" dirty="0">
                <a:solidFill>
                  <a:schemeClr val="tx1"/>
                </a:solidFill>
              </a:rPr>
            </a:br>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uk" dirty="0">
              <a:solidFill>
                <a:schemeClr val="tx1"/>
              </a:solidFill>
            </a:endParaRPr>
          </a:p>
        </p:txBody>
      </p:sp>
    </p:spTree>
    <p:extLst>
      <p:ext uri="{BB962C8B-B14F-4D97-AF65-F5344CB8AC3E}">
        <p14:creationId xmlns:p14="http://schemas.microsoft.com/office/powerpoint/2010/main" val="29719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276872"/>
            <a:ext cx="8424936" cy="4320480"/>
          </a:xfrm>
        </p:spPr>
        <p:txBody>
          <a:bodyPr>
            <a:normAutofit fontScale="92500" lnSpcReduction="20000"/>
          </a:bodyPr>
          <a:lstStyle/>
          <a:p>
            <a:pPr algn="l"/>
            <a:r>
              <a:rPr lang="uk" dirty="0">
                <a:solidFill>
                  <a:schemeClr val="tx1"/>
                </a:solidFill>
              </a:rPr>
              <a:t>Всесвіт створений і є свідченням існування Самоіснувальної Істоти (першопричина всього).</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Боже існування виходячи з факту існування всесвіту.</a:t>
            </a:r>
            <a:br>
              <a:rPr lang="ru-RU" dirty="0">
                <a:solidFill>
                  <a:schemeClr val="tx1"/>
                </a:solidFill>
              </a:rPr>
            </a:br>
            <a:r>
              <a:rPr lang="uk" dirty="0">
                <a:solidFill>
                  <a:schemeClr val="tx1"/>
                </a:solidFill>
              </a:rPr>
              <a:t> </a:t>
            </a:r>
            <a:br>
              <a:rPr lang="ru-RU" dirty="0">
                <a:solidFill>
                  <a:schemeClr val="tx1"/>
                </a:solidFill>
              </a:rPr>
            </a:br>
            <a:endParaRPr lang="ru-RU" dirty="0">
              <a:solidFill>
                <a:schemeClr val="tx1"/>
              </a:solidFill>
            </a:endParaRPr>
          </a:p>
          <a:p>
            <a:pPr algn="l"/>
            <a:endParaRPr lang="ru-RU" dirty="0">
              <a:solidFill>
                <a:schemeClr val="tx1"/>
              </a:solidFill>
            </a:endParaRPr>
          </a:p>
          <a:p>
            <a:pPr algn="l"/>
            <a:br>
              <a:rPr lang="ru-RU" dirty="0">
                <a:solidFill>
                  <a:schemeClr val="tx1"/>
                </a:solidFill>
              </a:rPr>
            </a:br>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uk" dirty="0">
              <a:solidFill>
                <a:schemeClr val="tx1"/>
              </a:solidFill>
            </a:endParaRPr>
          </a:p>
        </p:txBody>
      </p:sp>
    </p:spTree>
    <p:extLst>
      <p:ext uri="{BB962C8B-B14F-4D97-AF65-F5344CB8AC3E}">
        <p14:creationId xmlns:p14="http://schemas.microsoft.com/office/powerpoint/2010/main" val="127793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276872"/>
            <a:ext cx="8424936" cy="4320480"/>
          </a:xfrm>
        </p:spPr>
        <p:txBody>
          <a:bodyPr>
            <a:normAutofit fontScale="92500" lnSpcReduction="20000"/>
          </a:bodyPr>
          <a:lstStyle/>
          <a:p>
            <a:pPr algn="l"/>
            <a:r>
              <a:rPr lang="uk" dirty="0">
                <a:solidFill>
                  <a:schemeClr val="tx1"/>
                </a:solidFill>
              </a:rPr>
              <a:t>Всесвіт створений і є свідченням існування Самоіснувальної Істоти (першопричина всього).</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Боже існування виходячи з факту існування всесвіту.</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«Якщо щось існує, отже Бог існує» Чому?</a:t>
            </a:r>
          </a:p>
          <a:p>
            <a:pPr algn="l"/>
            <a:endParaRPr lang="ru-RU" dirty="0">
              <a:solidFill>
                <a:schemeClr val="tx1"/>
              </a:solidFill>
            </a:endParaRPr>
          </a:p>
          <a:p>
            <a:pPr algn="l"/>
            <a:br>
              <a:rPr lang="ru-RU" dirty="0">
                <a:solidFill>
                  <a:schemeClr val="tx1"/>
                </a:solidFill>
              </a:rPr>
            </a:br>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uk" dirty="0">
              <a:solidFill>
                <a:schemeClr val="tx1"/>
              </a:solidFill>
            </a:endParaRPr>
          </a:p>
        </p:txBody>
      </p:sp>
    </p:spTree>
    <p:extLst>
      <p:ext uri="{BB962C8B-B14F-4D97-AF65-F5344CB8AC3E}">
        <p14:creationId xmlns:p14="http://schemas.microsoft.com/office/powerpoint/2010/main" val="403133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276872"/>
            <a:ext cx="8424936" cy="4320480"/>
          </a:xfrm>
        </p:spPr>
        <p:txBody>
          <a:bodyPr>
            <a:normAutofit fontScale="92500" lnSpcReduction="20000"/>
          </a:bodyPr>
          <a:lstStyle/>
          <a:p>
            <a:pPr algn="l"/>
            <a:r>
              <a:rPr lang="uk" dirty="0">
                <a:solidFill>
                  <a:schemeClr val="tx1"/>
                </a:solidFill>
              </a:rPr>
              <a:t>Всесвіт створений і є свідченням існування Самоіснувальної Істоти (першопричина всього).</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Боже існування виходячи з факту існування всесвіту.</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«Якщо щось існує, отже Бог існує» Чому?</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Чи означає закон </a:t>
            </a:r>
            <a:r>
              <a:rPr lang="uk-UA" dirty="0" err="1">
                <a:solidFill>
                  <a:schemeClr val="tx1"/>
                </a:solidFill>
              </a:rPr>
              <a:t>причиново</a:t>
            </a:r>
            <a:r>
              <a:rPr lang="uk-UA" dirty="0">
                <a:solidFill>
                  <a:schemeClr val="tx1"/>
                </a:solidFill>
              </a:rPr>
              <a:t>-наслідкового зв’язку, що все, що існує, повинно мати причину</a:t>
            </a:r>
            <a:r>
              <a:rPr lang="uk" dirty="0">
                <a:solidFill>
                  <a:schemeClr val="tx1"/>
                </a:solidFill>
              </a:rPr>
              <a:t>? Поясніть.</a:t>
            </a:r>
          </a:p>
        </p:txBody>
      </p:sp>
    </p:spTree>
    <p:extLst>
      <p:ext uri="{BB962C8B-B14F-4D97-AF65-F5344CB8AC3E}">
        <p14:creationId xmlns:p14="http://schemas.microsoft.com/office/powerpoint/2010/main" val="155260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276872"/>
            <a:ext cx="8424936" cy="4320480"/>
          </a:xfrm>
        </p:spPr>
        <p:txBody>
          <a:bodyPr>
            <a:normAutofit/>
          </a:bodyPr>
          <a:lstStyle/>
          <a:p>
            <a:pPr algn="l"/>
            <a:r>
              <a:rPr lang="uk" sz="2400" i="1" dirty="0">
                <a:solidFill>
                  <a:schemeClr val="tx1"/>
                </a:solidFill>
              </a:rPr>
              <a:t>Чи можливо, щоб щось було самоіснуючим ?</a:t>
            </a:r>
            <a:endParaRPr lang="ru-RU" sz="2400" i="1" dirty="0">
              <a:solidFill>
                <a:schemeClr val="tx1"/>
              </a:solidFill>
            </a:endParaRPr>
          </a:p>
          <a:p>
            <a:pPr algn="l"/>
            <a:endParaRPr lang="ru-RU" sz="2400" dirty="0">
              <a:solidFill>
                <a:schemeClr val="tx1"/>
              </a:solidFill>
            </a:endParaRPr>
          </a:p>
          <a:p>
            <a:pPr algn="l"/>
            <a:r>
              <a:rPr lang="uk" sz="2400" dirty="0">
                <a:solidFill>
                  <a:schemeClr val="tx1"/>
                </a:solidFill>
              </a:rPr>
              <a:t>Ми бачили, що логічно неможливо будь-чому бути самоствореним, оскільки щоб щось створило само себе, воно має існувати до цього створення, отже, має бути і не бути одночасно і в одних і тих самих відносинах. Логіка виключає це як раціонально можливе».</a:t>
            </a:r>
          </a:p>
        </p:txBody>
      </p:sp>
    </p:spTree>
    <p:extLst>
      <p:ext uri="{BB962C8B-B14F-4D97-AF65-F5344CB8AC3E}">
        <p14:creationId xmlns:p14="http://schemas.microsoft.com/office/powerpoint/2010/main" val="175721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276872"/>
            <a:ext cx="8424936" cy="4320480"/>
          </a:xfrm>
        </p:spPr>
        <p:txBody>
          <a:bodyPr>
            <a:normAutofit/>
          </a:bodyPr>
          <a:lstStyle/>
          <a:p>
            <a:pPr algn="l"/>
            <a:r>
              <a:rPr lang="uk" sz="2800" b="1" dirty="0">
                <a:solidFill>
                  <a:schemeClr val="tx1"/>
                </a:solidFill>
              </a:rPr>
              <a:t>Необхідна істота</a:t>
            </a:r>
            <a:endParaRPr lang="ru-RU" sz="2800" b="1" dirty="0">
              <a:solidFill>
                <a:schemeClr val="tx1"/>
              </a:solidFill>
            </a:endParaRPr>
          </a:p>
          <a:p>
            <a:pPr algn="l"/>
            <a:r>
              <a:rPr lang="uk" sz="2800" dirty="0">
                <a:solidFill>
                  <a:schemeClr val="tx1"/>
                </a:solidFill>
              </a:rPr>
              <a:t>Якщо щось існує, то існування Бога раціонально необхідне. Якщо щось існує нині, то наш розум вимагає, щоб щось існувало завжди. Я</a:t>
            </a:r>
            <a:r>
              <a:rPr lang="uk-UA" sz="2800" dirty="0" err="1">
                <a:solidFill>
                  <a:schemeClr val="tx1"/>
                </a:solidFill>
              </a:rPr>
              <a:t>кщо</a:t>
            </a:r>
            <a:r>
              <a:rPr lang="uk-UA" sz="2800" dirty="0">
                <a:solidFill>
                  <a:schemeClr val="tx1"/>
                </a:solidFill>
              </a:rPr>
              <a:t> коли-небудь був час, коли не існувало нічого, то що могло би бути нині крім нічого?</a:t>
            </a:r>
            <a:endParaRPr lang="uk" sz="2800" dirty="0">
              <a:solidFill>
                <a:schemeClr val="tx1"/>
              </a:solidFill>
            </a:endParaRPr>
          </a:p>
        </p:txBody>
      </p:sp>
    </p:spTree>
    <p:extLst>
      <p:ext uri="{BB962C8B-B14F-4D97-AF65-F5344CB8AC3E}">
        <p14:creationId xmlns:p14="http://schemas.microsoft.com/office/powerpoint/2010/main" val="380940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cap="all" dirty="0"/>
              <a:t>ПЕРЕВІРКА правдивості Світогляду</a:t>
            </a:r>
            <a:endParaRPr lang="ru-RU" dirty="0"/>
          </a:p>
        </p:txBody>
      </p:sp>
      <p:sp>
        <p:nvSpPr>
          <p:cNvPr id="3" name="Подзаголовок 2"/>
          <p:cNvSpPr>
            <a:spLocks noGrp="1"/>
          </p:cNvSpPr>
          <p:nvPr>
            <p:ph type="subTitle" idx="1"/>
          </p:nvPr>
        </p:nvSpPr>
        <p:spPr>
          <a:xfrm>
            <a:off x="395536" y="2348880"/>
            <a:ext cx="8748464" cy="4464496"/>
          </a:xfrm>
        </p:spPr>
        <p:txBody>
          <a:bodyPr>
            <a:normAutofit fontScale="25000" lnSpcReduction="20000"/>
          </a:bodyPr>
          <a:lstStyle/>
          <a:p>
            <a:pPr algn="l"/>
            <a:r>
              <a:rPr lang="uk" sz="9600" dirty="0">
                <a:solidFill>
                  <a:schemeClr val="tx1"/>
                </a:solidFill>
              </a:rPr>
              <a:t>Це дуже важливо для християнина, який намагається обстоювати свою віру, оскільки зброя, яка використовується критицизмом проти християнства, практично вся спрямована на ідею про створення та Творця. Якщо хтось зможе вивільнитись від ідеї створення і Творця, то буде порушено всю концепцію теїстичного Бога. Тому люди намагаються доводити, що якщо ви будете відштовхуватися від раціоналізму і науки, то вам доведеться вірити у всесвіт без Бога. Ми, в свою чергу, намагаємося розгорнути цю зброю, говорячи людям, </a:t>
            </a:r>
            <a:r>
              <a:rPr lang="uk-UA" sz="9600" dirty="0">
                <a:solidFill>
                  <a:schemeClr val="tx1"/>
                </a:solidFill>
              </a:rPr>
              <a:t>які намагаються вірити у всесвіт без Бога, тим, хто намагається запропонувати альтернативу теїзму у вигляді атеїзму чи чогось іншого – що вони чинять саме </a:t>
            </a:r>
            <a:r>
              <a:rPr lang="uk-UA" sz="9600" dirty="0" err="1">
                <a:solidFill>
                  <a:schemeClr val="tx1"/>
                </a:solidFill>
              </a:rPr>
              <a:t>ірраціонально</a:t>
            </a:r>
            <a:r>
              <a:rPr lang="uk-UA" sz="9600" dirty="0">
                <a:solidFill>
                  <a:schemeClr val="tx1"/>
                </a:solidFill>
              </a:rPr>
              <a:t>, не </a:t>
            </a:r>
            <a:r>
              <a:rPr lang="uk-UA" sz="9600" dirty="0" err="1">
                <a:solidFill>
                  <a:schemeClr val="tx1"/>
                </a:solidFill>
              </a:rPr>
              <a:t>логічно</a:t>
            </a:r>
            <a:r>
              <a:rPr lang="uk-UA" sz="9600" dirty="0">
                <a:solidFill>
                  <a:schemeClr val="tx1"/>
                </a:solidFill>
              </a:rPr>
              <a:t>, що їхня позиція абсурдна, оскільки розум вимагає існування необхідної Істоти, тобто Першопричини всього, яка </a:t>
            </a:r>
            <a:r>
              <a:rPr lang="uk-UA" sz="9600" dirty="0" err="1">
                <a:solidFill>
                  <a:schemeClr val="tx1"/>
                </a:solidFill>
              </a:rPr>
              <a:t>нематеріяльна</a:t>
            </a:r>
            <a:r>
              <a:rPr lang="uk-UA" sz="9600" dirty="0">
                <a:solidFill>
                  <a:schemeClr val="tx1"/>
                </a:solidFill>
              </a:rPr>
              <a:t>, яка вічна. </a:t>
            </a:r>
          </a:p>
          <a:p>
            <a:pPr algn="l"/>
            <a:br>
              <a:rPr lang="ru-RU" sz="2400" dirty="0">
                <a:solidFill>
                  <a:schemeClr val="tx1"/>
                </a:solidFill>
              </a:rPr>
            </a:br>
            <a:endParaRPr lang="ru-RU" sz="2400" dirty="0">
              <a:solidFill>
                <a:schemeClr val="tx1"/>
              </a:solidFill>
            </a:endParaRPr>
          </a:p>
        </p:txBody>
      </p:sp>
    </p:spTree>
    <p:extLst>
      <p:ext uri="{BB962C8B-B14F-4D97-AF65-F5344CB8AC3E}">
        <p14:creationId xmlns:p14="http://schemas.microsoft.com/office/powerpoint/2010/main" val="11422707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404</Words>
  <Application>Microsoft Office PowerPoint</Application>
  <PresentationFormat>Экран (4:3)</PresentationFormat>
  <Paragraphs>28</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Arial</vt:lpstr>
      <vt:lpstr>Calibri</vt:lpstr>
      <vt:lpstr>Тема Office</vt:lpstr>
      <vt:lpstr>ПЕРЕВІРКА правдивості Світогляду</vt:lpstr>
      <vt:lpstr>ПЕРЕВІРКА правдивості Світогляду</vt:lpstr>
      <vt:lpstr>ПЕРЕВІРКА правдивості Світогляду</vt:lpstr>
      <vt:lpstr>ПЕРЕВІРКА правдивості Світогляду</vt:lpstr>
      <vt:lpstr>ПЕРЕВІРКА правдивості Світогляду</vt:lpstr>
      <vt:lpstr>ПЕРЕВІРКА правдивості Світогляду</vt:lpstr>
      <vt:lpstr>ПЕРЕВІРКА правдивості Світогляду</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ПРОВЕРКА ИСТИННОСТИ МИРОВОЗЗРЕНИЙ</dc:title>
  <dc:creator>Admin</dc:creator>
  <cp:lastModifiedBy>Ruslan Lvov</cp:lastModifiedBy>
  <cp:revision>5</cp:revision>
  <dcterms:created xsi:type="dcterms:W3CDTF">2020-06-18T16:13:54Z</dcterms:created>
  <dcterms:modified xsi:type="dcterms:W3CDTF">2022-10-27T20:07:24Z</dcterms:modified>
</cp:coreProperties>
</file>