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4" r:id="rId1"/>
  </p:sldMasterIdLst>
  <p:sldIdLst>
    <p:sldId id="256" r:id="rId2"/>
    <p:sldId id="257" r:id="rId3"/>
    <p:sldId id="285" r:id="rId4"/>
    <p:sldId id="305" r:id="rId5"/>
    <p:sldId id="306" r:id="rId6"/>
    <p:sldId id="259" r:id="rId7"/>
    <p:sldId id="260" r:id="rId8"/>
    <p:sldId id="261" r:id="rId9"/>
    <p:sldId id="286" r:id="rId10"/>
    <p:sldId id="262" r:id="rId11"/>
    <p:sldId id="287" r:id="rId12"/>
    <p:sldId id="263" r:id="rId13"/>
    <p:sldId id="288" r:id="rId14"/>
    <p:sldId id="264" r:id="rId15"/>
    <p:sldId id="289" r:id="rId16"/>
    <p:sldId id="265" r:id="rId17"/>
    <p:sldId id="290" r:id="rId18"/>
    <p:sldId id="266" r:id="rId19"/>
    <p:sldId id="291" r:id="rId20"/>
    <p:sldId id="267" r:id="rId21"/>
    <p:sldId id="292" r:id="rId22"/>
    <p:sldId id="268" r:id="rId23"/>
    <p:sldId id="293" r:id="rId24"/>
    <p:sldId id="269" r:id="rId25"/>
    <p:sldId id="294" r:id="rId26"/>
    <p:sldId id="271" r:id="rId27"/>
    <p:sldId id="295" r:id="rId28"/>
    <p:sldId id="273" r:id="rId29"/>
    <p:sldId id="307" r:id="rId30"/>
    <p:sldId id="296" r:id="rId31"/>
    <p:sldId id="308" r:id="rId32"/>
    <p:sldId id="275" r:id="rId33"/>
    <p:sldId id="309" r:id="rId34"/>
    <p:sldId id="297" r:id="rId35"/>
    <p:sldId id="277" r:id="rId36"/>
    <p:sldId id="298" r:id="rId37"/>
    <p:sldId id="279" r:id="rId38"/>
    <p:sldId id="299" r:id="rId39"/>
    <p:sldId id="281" r:id="rId40"/>
    <p:sldId id="300"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765"/>
    <p:restoredTop sz="94475"/>
  </p:normalViewPr>
  <p:slideViewPr>
    <p:cSldViewPr snapToGrid="0" snapToObjects="1">
      <p:cViewPr>
        <p:scale>
          <a:sx n="65" d="100"/>
          <a:sy n="65" d="100"/>
        </p:scale>
        <p:origin x="2048" y="672"/>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presProps" Target="presProps.xml"/><Relationship Id="rId43" Type="http://schemas.openxmlformats.org/officeDocument/2006/relationships/viewProps" Target="viewProps.xml"/><Relationship Id="rId44" Type="http://schemas.openxmlformats.org/officeDocument/2006/relationships/theme" Target="theme/theme1.xml"/><Relationship Id="rId4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01CB4968-E823-5C4B-80B7-BA6A39EE854C}" type="datetimeFigureOut">
              <a:rPr lang="en-US" smtClean="0"/>
              <a:t>2/14/17</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650084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401917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1951678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7719079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3007961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1CB4968-E823-5C4B-80B7-BA6A39EE854C}" type="datetimeFigureOut">
              <a:rPr lang="en-US" smtClean="0"/>
              <a:t>2/14/17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0971985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1CB4968-E823-5C4B-80B7-BA6A39EE854C}" type="datetimeFigureOut">
              <a:rPr lang="en-US" smtClean="0"/>
              <a:t>2/14/17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734488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CB4968-E823-5C4B-80B7-BA6A39EE854C}" type="datetimeFigureOut">
              <a:rPr lang="en-US" smtClean="0"/>
              <a:t>2/14/17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0195297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01CB4968-E823-5C4B-80B7-BA6A39EE854C}" type="datetimeFigureOut">
              <a:rPr lang="en-US" smtClean="0"/>
              <a:t>2/14/17</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464959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CB4968-E823-5C4B-80B7-BA6A39EE854C}" type="datetimeFigureOut">
              <a:rPr lang="en-US" smtClean="0"/>
              <a:t>2/14/17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714021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2/14/17</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221356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6954933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1CB4968-E823-5C4B-80B7-BA6A39EE854C}" type="datetimeFigureOut">
              <a:rPr lang="en-US" smtClean="0"/>
              <a:t>2/14/17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196439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1CB4968-E823-5C4B-80B7-BA6A39EE854C}" type="datetimeFigureOut">
              <a:rPr lang="en-US" smtClean="0"/>
              <a:t>2/14/17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675978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CB4968-E823-5C4B-80B7-BA6A39EE854C}" type="datetimeFigureOut">
              <a:rPr lang="en-US" smtClean="0"/>
              <a:t>2/14/17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780597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321309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2064178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1CB4968-E823-5C4B-80B7-BA6A39EE854C}" type="datetimeFigureOut">
              <a:rPr lang="en-US" smtClean="0"/>
              <a:t>2/14/17</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252E9E8-D19F-FC49-A503-E35909F537DC}" type="slidenum">
              <a:rPr lang="en-US" smtClean="0"/>
              <a:t>‹#›</a:t>
            </a:fld>
            <a:endParaRPr lang="en-US"/>
          </a:p>
        </p:txBody>
      </p:sp>
    </p:spTree>
    <p:extLst>
      <p:ext uri="{BB962C8B-B14F-4D97-AF65-F5344CB8AC3E}">
        <p14:creationId xmlns:p14="http://schemas.microsoft.com/office/powerpoint/2010/main" val="254946151"/>
      </p:ext>
    </p:extLst>
  </p:cSld>
  <p:clrMap bg1="dk1" tx1="lt1" bg2="dk2" tx2="lt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2729007"/>
            <a:ext cx="7772400" cy="1470025"/>
          </a:xfrm>
        </p:spPr>
        <p:txBody>
          <a:bodyPr>
            <a:normAutofit fontScale="90000"/>
          </a:bodyPr>
          <a:lstStyle/>
          <a:p>
            <a:r>
              <a:rPr lang="es-ES_tradnl" dirty="0" smtClean="0"/>
              <a:t>LECCIÓN </a:t>
            </a:r>
            <a:r>
              <a:rPr lang="es-ES_tradnl" dirty="0"/>
              <a:t>3  </a:t>
            </a:r>
            <a:r>
              <a:rPr lang="es-ES_tradnl" dirty="0" smtClean="0"/>
              <a:t/>
            </a:r>
            <a:br>
              <a:rPr lang="es-ES_tradnl" dirty="0" smtClean="0"/>
            </a:br>
            <a:r>
              <a:rPr lang="es-ES_tradnl" dirty="0" smtClean="0"/>
              <a:t>LO </a:t>
            </a:r>
            <a:r>
              <a:rPr lang="es-ES_tradnl" dirty="0"/>
              <a:t>QUE LA BIBLIA ENSEÑA </a:t>
            </a:r>
            <a:r>
              <a:rPr lang="es-ES_tradnl" dirty="0" smtClean="0"/>
              <a:t>ACERCA </a:t>
            </a:r>
            <a:r>
              <a:rPr lang="es-ES_tradnl" dirty="0"/>
              <a:t>DEL  ORIGEN </a:t>
            </a:r>
            <a:r>
              <a:rPr lang="es-ES_tradnl" dirty="0" smtClean="0"/>
              <a:t>DE </a:t>
            </a:r>
            <a:r>
              <a:rPr lang="es-ES_tradnl" dirty="0"/>
              <a:t>NUESTRO MUNDO</a:t>
            </a:r>
            <a:endParaRPr lang="en-US" dirty="0"/>
          </a:p>
        </p:txBody>
      </p:sp>
      <p:sp>
        <p:nvSpPr>
          <p:cNvPr id="3" name="Subtitle 2"/>
          <p:cNvSpPr>
            <a:spLocks noGrp="1"/>
          </p:cNvSpPr>
          <p:nvPr>
            <p:ph type="subTitle" idx="1"/>
          </p:nvPr>
        </p:nvSpPr>
        <p:spPr>
          <a:xfrm>
            <a:off x="2438400" y="4758357"/>
            <a:ext cx="7315200" cy="685800"/>
          </a:xfrm>
        </p:spPr>
        <p:txBody>
          <a:bodyPr>
            <a:normAutofit fontScale="92500" lnSpcReduction="10000"/>
          </a:bodyPr>
          <a:lstStyle/>
          <a:p>
            <a:r>
              <a:rPr lang="en-US" dirty="0" smtClean="0"/>
              <a:t>El </a:t>
            </a:r>
            <a:r>
              <a:rPr lang="en-US" dirty="0" err="1" smtClean="0"/>
              <a:t>Escritor</a:t>
            </a:r>
            <a:r>
              <a:rPr lang="en-US" dirty="0" smtClean="0"/>
              <a:t>: Edwin D. </a:t>
            </a:r>
            <a:r>
              <a:rPr lang="en-US" dirty="0" err="1" smtClean="0"/>
              <a:t>Roels</a:t>
            </a:r>
            <a:r>
              <a:rPr lang="en-US" dirty="0" smtClean="0"/>
              <a:t>, PHD</a:t>
            </a:r>
          </a:p>
          <a:p>
            <a:r>
              <a:rPr lang="en-US" dirty="0" err="1" smtClean="0"/>
              <a:t>Presentado</a:t>
            </a:r>
            <a:r>
              <a:rPr lang="en-US" dirty="0" smtClean="0"/>
              <a:t> </a:t>
            </a:r>
            <a:r>
              <a:rPr lang="en-US" dirty="0" err="1" smtClean="0"/>
              <a:t>por</a:t>
            </a:r>
            <a:r>
              <a:rPr lang="en-US" dirty="0" smtClean="0"/>
              <a:t>: Armando Fonseca</a:t>
            </a:r>
            <a:endParaRPr lang="en-US" dirty="0"/>
          </a:p>
        </p:txBody>
      </p:sp>
    </p:spTree>
    <p:extLst>
      <p:ext uri="{BB962C8B-B14F-4D97-AF65-F5344CB8AC3E}">
        <p14:creationId xmlns:p14="http://schemas.microsoft.com/office/powerpoint/2010/main" val="18048841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pPr lvl="0"/>
            <a:r>
              <a:rPr lang="es-ES_tradnl" b="1" u="sng" dirty="0"/>
              <a:t>¿Cómo creó Dios el mundo?</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n-US" dirty="0" err="1"/>
              <a:t>En</a:t>
            </a:r>
            <a:r>
              <a:rPr lang="en-US" dirty="0"/>
              <a:t> </a:t>
            </a:r>
            <a:r>
              <a:rPr lang="en-US" dirty="0" err="1"/>
              <a:t>Génesis</a:t>
            </a:r>
            <a:r>
              <a:rPr lang="en-US" dirty="0"/>
              <a:t> 1, </a:t>
            </a:r>
            <a:r>
              <a:rPr lang="en-US" dirty="0" err="1"/>
              <a:t>leemos</a:t>
            </a:r>
            <a:r>
              <a:rPr lang="en-US" dirty="0"/>
              <a:t> </a:t>
            </a:r>
            <a:r>
              <a:rPr lang="en-US" dirty="0" err="1"/>
              <a:t>repetidamente</a:t>
            </a:r>
            <a:r>
              <a:rPr lang="en-US" dirty="0"/>
              <a:t> “Y Dios </a:t>
            </a:r>
            <a:r>
              <a:rPr lang="en-US" dirty="0" err="1"/>
              <a:t>dijo</a:t>
            </a:r>
            <a:r>
              <a:rPr lang="en-US" dirty="0"/>
              <a:t>,” y las </a:t>
            </a:r>
            <a:r>
              <a:rPr lang="en-US" dirty="0" err="1"/>
              <a:t>cosas</a:t>
            </a:r>
            <a:r>
              <a:rPr lang="en-US" dirty="0"/>
              <a:t> </a:t>
            </a:r>
            <a:r>
              <a:rPr lang="en-US" dirty="0" err="1"/>
              <a:t>llegan</a:t>
            </a:r>
            <a:r>
              <a:rPr lang="en-US" dirty="0"/>
              <a:t> a ser.  </a:t>
            </a:r>
            <a:r>
              <a:rPr lang="en-US" dirty="0" err="1"/>
              <a:t>Otros</a:t>
            </a:r>
            <a:r>
              <a:rPr lang="en-US" dirty="0"/>
              <a:t> </a:t>
            </a:r>
            <a:r>
              <a:rPr lang="en-US" dirty="0" err="1"/>
              <a:t>pasajes</a:t>
            </a:r>
            <a:r>
              <a:rPr lang="en-US" dirty="0"/>
              <a:t> </a:t>
            </a:r>
            <a:r>
              <a:rPr lang="en-US" dirty="0" err="1"/>
              <a:t>en</a:t>
            </a:r>
            <a:r>
              <a:rPr lang="en-US" dirty="0"/>
              <a:t> la </a:t>
            </a:r>
            <a:r>
              <a:rPr lang="en-US" dirty="0" err="1"/>
              <a:t>Biblia</a:t>
            </a:r>
            <a:r>
              <a:rPr lang="en-US" dirty="0"/>
              <a:t> </a:t>
            </a:r>
            <a:r>
              <a:rPr lang="en-US" dirty="0" err="1"/>
              <a:t>indican</a:t>
            </a:r>
            <a:r>
              <a:rPr lang="en-US" dirty="0"/>
              <a:t> que el </a:t>
            </a:r>
            <a:r>
              <a:rPr lang="en-US" dirty="0" err="1"/>
              <a:t>mundo</a:t>
            </a:r>
            <a:r>
              <a:rPr lang="en-US" dirty="0"/>
              <a:t> </a:t>
            </a:r>
            <a:r>
              <a:rPr lang="en-US" dirty="0" err="1"/>
              <a:t>fue</a:t>
            </a:r>
            <a:r>
              <a:rPr lang="en-US" dirty="0"/>
              <a:t> </a:t>
            </a:r>
            <a:r>
              <a:rPr lang="en-US" dirty="0" err="1"/>
              <a:t>formado</a:t>
            </a:r>
            <a:r>
              <a:rPr lang="en-US" dirty="0"/>
              <a:t> </a:t>
            </a:r>
            <a:r>
              <a:rPr lang="en-US" dirty="0" err="1"/>
              <a:t>por</a:t>
            </a:r>
            <a:r>
              <a:rPr lang="en-US" dirty="0"/>
              <a:t> las “</a:t>
            </a:r>
            <a:r>
              <a:rPr lang="en-US" dirty="0" err="1"/>
              <a:t>manos</a:t>
            </a:r>
            <a:r>
              <a:rPr lang="en-US" dirty="0"/>
              <a:t>” del </a:t>
            </a:r>
            <a:r>
              <a:rPr lang="en-US" dirty="0" err="1"/>
              <a:t>Señor</a:t>
            </a:r>
            <a:r>
              <a:rPr lang="en-US" dirty="0"/>
              <a:t>.  </a:t>
            </a:r>
            <a:r>
              <a:rPr lang="en-US" dirty="0" err="1"/>
              <a:t>Todos</a:t>
            </a:r>
            <a:r>
              <a:rPr lang="en-US" dirty="0"/>
              <a:t> </a:t>
            </a:r>
            <a:r>
              <a:rPr lang="en-US" dirty="0" err="1"/>
              <a:t>estos</a:t>
            </a:r>
            <a:r>
              <a:rPr lang="en-US" dirty="0"/>
              <a:t> </a:t>
            </a:r>
            <a:r>
              <a:rPr lang="en-US" dirty="0" err="1"/>
              <a:t>pasajes</a:t>
            </a:r>
            <a:r>
              <a:rPr lang="en-US" dirty="0"/>
              <a:t> </a:t>
            </a:r>
            <a:r>
              <a:rPr lang="en-US" dirty="0" err="1"/>
              <a:t>nos</a:t>
            </a:r>
            <a:r>
              <a:rPr lang="en-US" dirty="0"/>
              <a:t> </a:t>
            </a:r>
            <a:r>
              <a:rPr lang="en-US" dirty="0" err="1"/>
              <a:t>enseñan</a:t>
            </a:r>
            <a:r>
              <a:rPr lang="en-US" dirty="0"/>
              <a:t> que Dios </a:t>
            </a:r>
            <a:r>
              <a:rPr lang="en-US" dirty="0" err="1"/>
              <a:t>fue</a:t>
            </a:r>
            <a:r>
              <a:rPr lang="en-US" dirty="0"/>
              <a:t> el </a:t>
            </a:r>
            <a:r>
              <a:rPr lang="en-US" dirty="0" err="1"/>
              <a:t>Creador</a:t>
            </a:r>
            <a:r>
              <a:rPr lang="en-US" dirty="0"/>
              <a:t> </a:t>
            </a:r>
            <a:r>
              <a:rPr lang="en-US" dirty="0" err="1"/>
              <a:t>quien</a:t>
            </a:r>
            <a:r>
              <a:rPr lang="en-US" dirty="0"/>
              <a:t> </a:t>
            </a:r>
            <a:r>
              <a:rPr lang="en-US" dirty="0" err="1"/>
              <a:t>usó</a:t>
            </a:r>
            <a:r>
              <a:rPr lang="en-US" dirty="0"/>
              <a:t> </a:t>
            </a:r>
            <a:r>
              <a:rPr lang="en-US" dirty="0" err="1"/>
              <a:t>su</a:t>
            </a:r>
            <a:r>
              <a:rPr lang="en-US" dirty="0"/>
              <a:t> </a:t>
            </a:r>
            <a:r>
              <a:rPr lang="en-US" dirty="0" err="1"/>
              <a:t>poder</a:t>
            </a:r>
            <a:r>
              <a:rPr lang="en-US" dirty="0"/>
              <a:t> </a:t>
            </a:r>
            <a:r>
              <a:rPr lang="en-US" dirty="0" err="1"/>
              <a:t>divino</a:t>
            </a:r>
            <a:r>
              <a:rPr lang="en-US" dirty="0"/>
              <a:t> para </a:t>
            </a:r>
            <a:r>
              <a:rPr lang="en-US" dirty="0" err="1"/>
              <a:t>llamar</a:t>
            </a:r>
            <a:r>
              <a:rPr lang="en-US" dirty="0"/>
              <a:t> a </a:t>
            </a:r>
            <a:r>
              <a:rPr lang="en-US" dirty="0" err="1"/>
              <a:t>existencia</a:t>
            </a:r>
            <a:r>
              <a:rPr lang="en-US" dirty="0"/>
              <a:t> un </a:t>
            </a:r>
            <a:r>
              <a:rPr lang="en-US" dirty="0" err="1"/>
              <a:t>universo</a:t>
            </a:r>
            <a:r>
              <a:rPr lang="en-US" dirty="0"/>
              <a:t> </a:t>
            </a:r>
            <a:r>
              <a:rPr lang="en-US" dirty="0" err="1"/>
              <a:t>hermoso</a:t>
            </a:r>
            <a:r>
              <a:rPr lang="en-US" dirty="0"/>
              <a:t>, </a:t>
            </a:r>
            <a:r>
              <a:rPr lang="en-US" dirty="0" err="1"/>
              <a:t>maravilloso</a:t>
            </a:r>
            <a:r>
              <a:rPr lang="en-US" dirty="0"/>
              <a:t>, e </a:t>
            </a:r>
            <a:r>
              <a:rPr lang="en-US" dirty="0" err="1"/>
              <a:t>increíble</a:t>
            </a:r>
            <a:r>
              <a:rPr lang="en-US" dirty="0"/>
              <a:t>.</a:t>
            </a:r>
          </a:p>
        </p:txBody>
      </p:sp>
    </p:spTree>
    <p:extLst>
      <p:ext uri="{BB962C8B-B14F-4D97-AF65-F5344CB8AC3E}">
        <p14:creationId xmlns:p14="http://schemas.microsoft.com/office/powerpoint/2010/main" val="15043698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800" i="1" dirty="0"/>
              <a:t>Y dijo Dios: Sea la luz; y fue la luz.” Génesis 1:3</a:t>
            </a:r>
            <a:endParaRPr lang="es-ES_tradnl" sz="2800" dirty="0"/>
          </a:p>
          <a:p>
            <a:r>
              <a:rPr lang="es-ES_tradnl" sz="2800" i="1" dirty="0"/>
              <a:t>“Desde el principio tú fundaste la tierra, y los cielos son obra de tus manos.”  Salmo 102:25</a:t>
            </a:r>
            <a:endParaRPr lang="es-ES_tradnl" sz="2800" dirty="0"/>
          </a:p>
        </p:txBody>
      </p:sp>
    </p:spTree>
    <p:extLst>
      <p:ext uri="{BB962C8B-B14F-4D97-AF65-F5344CB8AC3E}">
        <p14:creationId xmlns:p14="http://schemas.microsoft.com/office/powerpoint/2010/main" val="13777007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r>
              <a:rPr lang="es-ES_tradnl" b="1" dirty="0"/>
              <a:t>¿</a:t>
            </a:r>
            <a:r>
              <a:rPr lang="es-ES_tradnl" b="1" u="sng" dirty="0"/>
              <a:t>Fue la creación original buena o mala? ¿Fue una mezcla de los dos?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n-US" dirty="0"/>
              <a:t>El </a:t>
            </a:r>
            <a:r>
              <a:rPr lang="en-US" dirty="0" err="1"/>
              <a:t>mundo</a:t>
            </a:r>
            <a:r>
              <a:rPr lang="en-US" dirty="0"/>
              <a:t> que Dios </a:t>
            </a:r>
            <a:r>
              <a:rPr lang="en-US" dirty="0" err="1"/>
              <a:t>creó</a:t>
            </a:r>
            <a:r>
              <a:rPr lang="en-US" dirty="0"/>
              <a:t> </a:t>
            </a:r>
            <a:r>
              <a:rPr lang="en-US" dirty="0" err="1"/>
              <a:t>en</a:t>
            </a:r>
            <a:r>
              <a:rPr lang="en-US" dirty="0"/>
              <a:t> el principio </a:t>
            </a:r>
            <a:r>
              <a:rPr lang="en-US" dirty="0" err="1"/>
              <a:t>fue</a:t>
            </a:r>
            <a:r>
              <a:rPr lang="en-US" dirty="0"/>
              <a:t> </a:t>
            </a:r>
            <a:r>
              <a:rPr lang="en-US" dirty="0" err="1"/>
              <a:t>bueno</a:t>
            </a:r>
            <a:r>
              <a:rPr lang="en-US" dirty="0"/>
              <a:t> </a:t>
            </a:r>
            <a:r>
              <a:rPr lang="en-US" dirty="0" err="1"/>
              <a:t>en</a:t>
            </a:r>
            <a:r>
              <a:rPr lang="en-US" dirty="0"/>
              <a:t> </a:t>
            </a:r>
            <a:r>
              <a:rPr lang="en-US" dirty="0" err="1"/>
              <a:t>toda</a:t>
            </a:r>
            <a:r>
              <a:rPr lang="en-US" dirty="0"/>
              <a:t> </a:t>
            </a:r>
            <a:r>
              <a:rPr lang="en-US" dirty="0" err="1"/>
              <a:t>manera</a:t>
            </a:r>
            <a:r>
              <a:rPr lang="en-US" dirty="0"/>
              <a:t>.  </a:t>
            </a:r>
            <a:r>
              <a:rPr lang="en-US" dirty="0" err="1"/>
              <a:t>Después</a:t>
            </a:r>
            <a:r>
              <a:rPr lang="en-US" dirty="0"/>
              <a:t> de </a:t>
            </a:r>
            <a:r>
              <a:rPr lang="en-US" dirty="0" err="1"/>
              <a:t>cada</a:t>
            </a:r>
            <a:r>
              <a:rPr lang="en-US" dirty="0"/>
              <a:t> </a:t>
            </a:r>
            <a:r>
              <a:rPr lang="en-US" dirty="0" err="1"/>
              <a:t>acto</a:t>
            </a:r>
            <a:r>
              <a:rPr lang="en-US" dirty="0"/>
              <a:t> de </a:t>
            </a:r>
            <a:r>
              <a:rPr lang="en-US" dirty="0" err="1"/>
              <a:t>creación</a:t>
            </a:r>
            <a:r>
              <a:rPr lang="en-US" dirty="0"/>
              <a:t> </a:t>
            </a:r>
            <a:r>
              <a:rPr lang="en-US" dirty="0" err="1"/>
              <a:t>recordado</a:t>
            </a:r>
            <a:r>
              <a:rPr lang="en-US" dirty="0"/>
              <a:t> </a:t>
            </a:r>
            <a:r>
              <a:rPr lang="en-US" dirty="0" err="1"/>
              <a:t>en</a:t>
            </a:r>
            <a:r>
              <a:rPr lang="en-US" dirty="0"/>
              <a:t> </a:t>
            </a:r>
            <a:r>
              <a:rPr lang="en-US" dirty="0" err="1"/>
              <a:t>Génesis</a:t>
            </a:r>
            <a:r>
              <a:rPr lang="en-US" dirty="0"/>
              <a:t> 1, </a:t>
            </a:r>
            <a:r>
              <a:rPr lang="en-US" dirty="0" err="1"/>
              <a:t>leemos</a:t>
            </a:r>
            <a:r>
              <a:rPr lang="en-US" dirty="0"/>
              <a:t> las palabras </a:t>
            </a:r>
            <a:r>
              <a:rPr lang="en-US" dirty="0" err="1"/>
              <a:t>específicas</a:t>
            </a:r>
            <a:r>
              <a:rPr lang="en-US" dirty="0"/>
              <a:t>: “Y </a:t>
            </a:r>
            <a:r>
              <a:rPr lang="en-US" dirty="0" err="1"/>
              <a:t>vio</a:t>
            </a:r>
            <a:r>
              <a:rPr lang="en-US" dirty="0"/>
              <a:t> Dios que era </a:t>
            </a:r>
            <a:r>
              <a:rPr lang="en-US" dirty="0" err="1"/>
              <a:t>bueno</a:t>
            </a:r>
            <a:r>
              <a:rPr lang="en-US" dirty="0"/>
              <a:t>.” Y, al fin de la </a:t>
            </a:r>
            <a:r>
              <a:rPr lang="en-US" dirty="0" err="1"/>
              <a:t>obra</a:t>
            </a:r>
            <a:r>
              <a:rPr lang="en-US" dirty="0"/>
              <a:t> </a:t>
            </a:r>
            <a:r>
              <a:rPr lang="en-US" dirty="0" err="1"/>
              <a:t>creativa</a:t>
            </a:r>
            <a:r>
              <a:rPr lang="en-US" dirty="0"/>
              <a:t> de Dios, </a:t>
            </a:r>
            <a:r>
              <a:rPr lang="en-US" dirty="0" err="1"/>
              <a:t>leemos</a:t>
            </a:r>
            <a:r>
              <a:rPr lang="en-US" dirty="0"/>
              <a:t> que </a:t>
            </a:r>
            <a:r>
              <a:rPr lang="en-US" dirty="0" err="1"/>
              <a:t>todo</a:t>
            </a:r>
            <a:r>
              <a:rPr lang="en-US" dirty="0"/>
              <a:t> lo que Dios </a:t>
            </a:r>
            <a:r>
              <a:rPr lang="en-US" dirty="0" err="1"/>
              <a:t>hizo</a:t>
            </a:r>
            <a:r>
              <a:rPr lang="en-US" dirty="0"/>
              <a:t> era “</a:t>
            </a:r>
            <a:r>
              <a:rPr lang="en-US" dirty="0" err="1"/>
              <a:t>muy</a:t>
            </a:r>
            <a:r>
              <a:rPr lang="en-US" dirty="0"/>
              <a:t> </a:t>
            </a:r>
            <a:r>
              <a:rPr lang="en-US" dirty="0" err="1"/>
              <a:t>bueno</a:t>
            </a:r>
            <a:r>
              <a:rPr lang="en-US" dirty="0"/>
              <a:t>.”  El </a:t>
            </a:r>
            <a:r>
              <a:rPr lang="en-US" dirty="0" err="1"/>
              <a:t>pecado</a:t>
            </a:r>
            <a:r>
              <a:rPr lang="en-US" dirty="0"/>
              <a:t> no </a:t>
            </a:r>
            <a:r>
              <a:rPr lang="en-US" dirty="0" err="1"/>
              <a:t>había</a:t>
            </a:r>
            <a:r>
              <a:rPr lang="en-US" dirty="0"/>
              <a:t> </a:t>
            </a:r>
            <a:r>
              <a:rPr lang="en-US" dirty="0" err="1"/>
              <a:t>entrado</a:t>
            </a:r>
            <a:r>
              <a:rPr lang="en-US" dirty="0"/>
              <a:t> </a:t>
            </a:r>
            <a:r>
              <a:rPr lang="en-US" dirty="0" err="1"/>
              <a:t>en</a:t>
            </a:r>
            <a:r>
              <a:rPr lang="en-US" dirty="0"/>
              <a:t> el </a:t>
            </a:r>
            <a:r>
              <a:rPr lang="en-US" dirty="0" err="1"/>
              <a:t>mundo</a:t>
            </a:r>
            <a:r>
              <a:rPr lang="en-US" dirty="0"/>
              <a:t> </a:t>
            </a:r>
            <a:r>
              <a:rPr lang="en-US" dirty="0" err="1"/>
              <a:t>todavía</a:t>
            </a:r>
            <a:r>
              <a:rPr lang="en-US" dirty="0"/>
              <a:t> y la </a:t>
            </a:r>
            <a:r>
              <a:rPr lang="en-US" dirty="0" err="1"/>
              <a:t>tierra</a:t>
            </a:r>
            <a:r>
              <a:rPr lang="en-US" dirty="0"/>
              <a:t> </a:t>
            </a:r>
            <a:r>
              <a:rPr lang="en-US" dirty="0" err="1"/>
              <a:t>estaba</a:t>
            </a:r>
            <a:r>
              <a:rPr lang="en-US" dirty="0"/>
              <a:t> </a:t>
            </a:r>
            <a:r>
              <a:rPr lang="en-US" dirty="0" err="1"/>
              <a:t>libre</a:t>
            </a:r>
            <a:r>
              <a:rPr lang="en-US" dirty="0"/>
              <a:t> de </a:t>
            </a:r>
            <a:r>
              <a:rPr lang="en-US" dirty="0" err="1"/>
              <a:t>corrupción</a:t>
            </a:r>
            <a:r>
              <a:rPr lang="en-US" dirty="0"/>
              <a:t>, </a:t>
            </a:r>
            <a:r>
              <a:rPr lang="en-US" dirty="0" err="1"/>
              <a:t>discordia</a:t>
            </a:r>
            <a:r>
              <a:rPr lang="en-US" dirty="0"/>
              <a:t>, y </a:t>
            </a:r>
            <a:r>
              <a:rPr lang="en-US" dirty="0" err="1"/>
              <a:t>descomposición</a:t>
            </a:r>
            <a:r>
              <a:rPr lang="en-US" dirty="0"/>
              <a:t>. </a:t>
            </a:r>
          </a:p>
        </p:txBody>
      </p:sp>
    </p:spTree>
    <p:extLst>
      <p:ext uri="{BB962C8B-B14F-4D97-AF65-F5344CB8AC3E}">
        <p14:creationId xmlns:p14="http://schemas.microsoft.com/office/powerpoint/2010/main" val="1273884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1256"/>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225132"/>
            <a:ext cx="8229600" cy="4332280"/>
          </a:xfrm>
        </p:spPr>
        <p:txBody>
          <a:bodyPr>
            <a:noAutofit/>
          </a:bodyPr>
          <a:lstStyle/>
          <a:p>
            <a:r>
              <a:rPr lang="es-ES_tradnl" sz="2800" i="1" dirty="0"/>
              <a:t>“Y vio Dios que era bueno.” </a:t>
            </a:r>
            <a:r>
              <a:rPr lang="es-ES_tradnl" sz="2800" dirty="0"/>
              <a:t> Génesis 1:10, 12, 18  21, 25</a:t>
            </a:r>
          </a:p>
          <a:p>
            <a:r>
              <a:rPr lang="es-ES_tradnl" sz="2800" i="1" dirty="0"/>
              <a:t>“Y vio Dios todo lo que había hecho, y he aquí que era bueno en gran manera.”  Génesis 1:31</a:t>
            </a:r>
            <a:endParaRPr lang="es-ES_tradnl" sz="2800" dirty="0"/>
          </a:p>
        </p:txBody>
      </p:sp>
    </p:spTree>
    <p:extLst>
      <p:ext uri="{BB962C8B-B14F-4D97-AF65-F5344CB8AC3E}">
        <p14:creationId xmlns:p14="http://schemas.microsoft.com/office/powerpoint/2010/main" val="3724986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r>
              <a:rPr lang="es-ES_tradnl" u="sng" dirty="0"/>
              <a:t>¿</a:t>
            </a:r>
            <a:r>
              <a:rPr lang="es-ES_tradnl" b="1" u="sng" dirty="0"/>
              <a:t>De dónde vinieron los seres humanos</a:t>
            </a:r>
            <a:r>
              <a:rPr lang="es-ES_tradnl" b="1" dirty="0"/>
              <a:t>?</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dirty="0"/>
              <a:t>Después que Dios preparó la tierra como casa para los seres humanos, él hizo un hombre y una mujer a su imagen para “reinar” sobre su creación.  Aunque el hombre fue creado antes que la mujer, los dos tenían prestigio igual ante los ojos de Dios</a:t>
            </a:r>
            <a:r>
              <a:rPr lang="es-ES_tradnl" dirty="0" smtClean="0"/>
              <a:t>.</a:t>
            </a:r>
            <a:endParaRPr lang="es-ES_tradnl" dirty="0"/>
          </a:p>
        </p:txBody>
      </p:sp>
    </p:spTree>
    <p:extLst>
      <p:ext uri="{BB962C8B-B14F-4D97-AF65-F5344CB8AC3E}">
        <p14:creationId xmlns:p14="http://schemas.microsoft.com/office/powerpoint/2010/main" val="232480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1256"/>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225132"/>
            <a:ext cx="8229600" cy="4332280"/>
          </a:xfrm>
        </p:spPr>
        <p:txBody>
          <a:bodyPr>
            <a:noAutofit/>
          </a:bodyPr>
          <a:lstStyle/>
          <a:p>
            <a:r>
              <a:rPr lang="es-ES_tradnl" sz="2800" i="1" dirty="0"/>
              <a:t>Dios lo creó; varón y hembra los creó.” Génesis 1:26-27</a:t>
            </a:r>
            <a:endParaRPr lang="es-ES_tradnl" sz="2800" dirty="0"/>
          </a:p>
          <a:p>
            <a:r>
              <a:rPr lang="es-ES_tradnl" sz="2800" i="1" dirty="0"/>
              <a:t>“Y los bendijo Dios, y les dijo: Fructificad y multiplicaos; llenad la tierra, y sojuzgadla, y señoread en los peces del mar, en las aves de los cielos, y en todas las bestias que se mueven sobre la tierra.” Génesis 1:28</a:t>
            </a:r>
            <a:endParaRPr lang="es-ES_tradnl" sz="2800" dirty="0"/>
          </a:p>
        </p:txBody>
      </p:sp>
    </p:spTree>
    <p:extLst>
      <p:ext uri="{BB962C8B-B14F-4D97-AF65-F5344CB8AC3E}">
        <p14:creationId xmlns:p14="http://schemas.microsoft.com/office/powerpoint/2010/main" val="2726256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r>
              <a:rPr lang="es-ES_tradnl" b="1" dirty="0" smtClean="0"/>
              <a:t>¿</a:t>
            </a:r>
            <a:r>
              <a:rPr lang="es-ES_tradnl" b="1" u="sng" dirty="0" smtClean="0"/>
              <a:t>Cómo </a:t>
            </a:r>
            <a:r>
              <a:rPr lang="es-ES_tradnl" b="1" u="sng" dirty="0"/>
              <a:t>creó Dios el primer varón y la primera mujer</a:t>
            </a:r>
            <a:r>
              <a:rPr lang="es-ES_tradnl" b="1" dirty="0" smtClean="0"/>
              <a:t>?</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dirty="0"/>
              <a:t>Primero Dios hizo un varón del polvo de la tierra y sopló en su nariz el aliento de vida.  Después, Dios tomó una costilla del lado del varón y de ella hizo una mujer. </a:t>
            </a:r>
          </a:p>
        </p:txBody>
      </p:sp>
    </p:spTree>
    <p:extLst>
      <p:ext uri="{BB962C8B-B14F-4D97-AF65-F5344CB8AC3E}">
        <p14:creationId xmlns:p14="http://schemas.microsoft.com/office/powerpoint/2010/main" val="847631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1256"/>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225132"/>
            <a:ext cx="8229600" cy="4332280"/>
          </a:xfrm>
        </p:spPr>
        <p:txBody>
          <a:bodyPr>
            <a:noAutofit/>
          </a:bodyPr>
          <a:lstStyle/>
          <a:p>
            <a:r>
              <a:rPr lang="es-ES_tradnl" sz="2800" i="1" dirty="0"/>
              <a:t>“Entonces Jehová Dios formó al hombre del polvo de la tierra, y sopló en su nariz aliento de vida, y fue el hombre un ser viviente.”  Génesis 2:7</a:t>
            </a:r>
            <a:endParaRPr lang="es-ES_tradnl" sz="2800" dirty="0"/>
          </a:p>
          <a:p>
            <a:r>
              <a:rPr lang="es-ES_tradnl" sz="2800" i="1" dirty="0"/>
              <a:t>“Y dijo Jehová Dios: 'No es bueno que el hombre esté solo; le haré ayuda idónea para él'. . . Entonces Jehová Dios hizo caer sueño profundo sobre Adán, y mientras éste dormía, tomó una de sus costillas, y cerró la carne en su lugar. Y de la costilla que Jehová Dios tomó del hombre, hizo una mujer, y la trajo al hombre.” Génesis 2:18,21-22</a:t>
            </a:r>
            <a:endParaRPr lang="es-ES_tradnl" sz="2800" dirty="0"/>
          </a:p>
        </p:txBody>
      </p:sp>
    </p:spTree>
    <p:extLst>
      <p:ext uri="{BB962C8B-B14F-4D97-AF65-F5344CB8AC3E}">
        <p14:creationId xmlns:p14="http://schemas.microsoft.com/office/powerpoint/2010/main" val="15223220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1270123"/>
          </a:xfrm>
        </p:spPr>
        <p:txBody>
          <a:bodyPr>
            <a:normAutofit fontScale="90000"/>
          </a:bodyPr>
          <a:lstStyle/>
          <a:p>
            <a:pPr lvl="0"/>
            <a:r>
              <a:rPr lang="es-ES_tradnl" b="1"/>
              <a:t>¿</a:t>
            </a:r>
            <a:r>
              <a:rPr lang="es-ES_tradnl" b="1" u="sng"/>
              <a:t>Cuáles fueron los nombres del primer hombre y la primera mujer</a:t>
            </a:r>
            <a:r>
              <a:rPr lang="es-ES_tradnl" b="1"/>
              <a:t>?</a:t>
            </a:r>
            <a:endParaRPr lang="en-US" dirty="0"/>
          </a:p>
        </p:txBody>
      </p:sp>
      <p:sp>
        <p:nvSpPr>
          <p:cNvPr id="3" name="Content Placeholder 2"/>
          <p:cNvSpPr>
            <a:spLocks noGrp="1"/>
          </p:cNvSpPr>
          <p:nvPr>
            <p:ph idx="1"/>
          </p:nvPr>
        </p:nvSpPr>
        <p:spPr>
          <a:xfrm>
            <a:off x="1981200" y="2030931"/>
            <a:ext cx="8229600" cy="4095232"/>
          </a:xfrm>
        </p:spPr>
        <p:txBody>
          <a:bodyPr>
            <a:noAutofit/>
          </a:bodyPr>
          <a:lstStyle/>
          <a:p>
            <a:r>
              <a:rPr lang="es-ES_tradnl" dirty="0"/>
              <a:t>El primer hombre fue llamado Adán (que significa “rojo, tierra, o ser humano”).  Adán llamó a su esposa Eva (que significa “aquella que da vida</a:t>
            </a:r>
            <a:r>
              <a:rPr lang="es-ES_tradnl" dirty="0" smtClean="0"/>
              <a:t>”).</a:t>
            </a:r>
            <a:endParaRPr lang="es-ES_tradnl" dirty="0"/>
          </a:p>
        </p:txBody>
      </p:sp>
    </p:spTree>
    <p:extLst>
      <p:ext uri="{BB962C8B-B14F-4D97-AF65-F5344CB8AC3E}">
        <p14:creationId xmlns:p14="http://schemas.microsoft.com/office/powerpoint/2010/main" val="1822854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1256"/>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225132"/>
            <a:ext cx="8229600" cy="4332280"/>
          </a:xfrm>
        </p:spPr>
        <p:txBody>
          <a:bodyPr>
            <a:noAutofit/>
          </a:bodyPr>
          <a:lstStyle/>
          <a:p>
            <a:r>
              <a:rPr lang="es-ES_tradnl" sz="2800" i="1" dirty="0"/>
              <a:t>Y llamó Adán el nombre de su mujer, Eva, por cuanto ella era madre de todos los vivientes.” Génesis 3:20.</a:t>
            </a:r>
            <a:endParaRPr lang="en-US" sz="2800" dirty="0"/>
          </a:p>
        </p:txBody>
      </p:sp>
    </p:spTree>
    <p:extLst>
      <p:ext uri="{BB962C8B-B14F-4D97-AF65-F5344CB8AC3E}">
        <p14:creationId xmlns:p14="http://schemas.microsoft.com/office/powerpoint/2010/main" val="1490281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dirty="0" smtClean="0"/>
              <a:t>Introducción</a:t>
            </a:r>
            <a:r>
              <a:rPr lang="en-US" dirty="0" smtClean="0"/>
              <a:t>	</a:t>
            </a:r>
            <a:endParaRPr lang="en-US" dirty="0"/>
          </a:p>
        </p:txBody>
      </p:sp>
      <p:sp>
        <p:nvSpPr>
          <p:cNvPr id="3" name="Content Placeholder 2"/>
          <p:cNvSpPr>
            <a:spLocks noGrp="1"/>
          </p:cNvSpPr>
          <p:nvPr>
            <p:ph idx="1"/>
          </p:nvPr>
        </p:nvSpPr>
        <p:spPr/>
        <p:txBody>
          <a:bodyPr>
            <a:normAutofit lnSpcReduction="10000"/>
          </a:bodyPr>
          <a:lstStyle/>
          <a:p>
            <a:r>
              <a:rPr lang="es-ES_tradnl" dirty="0"/>
              <a:t>Mucha gente se pregunta acerca del origen de nuestro mundo.  Ellos se preguntan: “¿De dónde vino todo?  ¿Cómo empezó el universo?  ¿Hubo alguien quien hizo este mundo hermoso y complejo?  ¿O acaso pasó todo por casualidad?</a:t>
            </a:r>
          </a:p>
          <a:p>
            <a:r>
              <a:rPr lang="es-ES_tradnl" dirty="0"/>
              <a:t>Hoy en día muchos creen que todo lo que hay en el mundo llegó a ser simplemente por casualidad.  Ellos enseñan que todo lo que existe en el mundo llegó a existir por un proceso largo y lento de evolución, sin planificación.  No había quien empezara el proceso y no había quien lo dirigiera.  ¡Las cosas simplemente pasaron!  Los animales,  las personas, las flores, los árboles, las montañas,  las colinas, y todo lo que existe hizo su entrada al mundo sin propósito y sin futuro.  Pero eso es cierto, entonces nosotros los seres humanos también somos un “accidente” sin un propósito verdadero en el presente y sin esperanza significativa para el futuro.  Vivimos unos pocos años; luego nos morimos y somos olvidados. </a:t>
            </a:r>
          </a:p>
        </p:txBody>
      </p:sp>
    </p:spTree>
    <p:extLst>
      <p:ext uri="{BB962C8B-B14F-4D97-AF65-F5344CB8AC3E}">
        <p14:creationId xmlns:p14="http://schemas.microsoft.com/office/powerpoint/2010/main" val="5677554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r>
              <a:rPr lang="es-ES_tradnl" b="1" dirty="0"/>
              <a:t>¿</a:t>
            </a:r>
            <a:r>
              <a:rPr lang="es-ES_tradnl" b="1" u="sng" dirty="0"/>
              <a:t>Dónde vivieron Adán y Eva</a:t>
            </a:r>
            <a:r>
              <a:rPr lang="es-ES_tradnl" b="1" dirty="0"/>
              <a:t>?</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dirty="0"/>
              <a:t>Dios los puso en un jardín hermoso llamado el Jardín de Edén.  Nadie sabe exactamente en donde se ubicaba, pero probablemente se encontraba en el parte del mundo que se conoce como el Oriente Medio. </a:t>
            </a:r>
          </a:p>
        </p:txBody>
      </p:sp>
    </p:spTree>
    <p:extLst>
      <p:ext uri="{BB962C8B-B14F-4D97-AF65-F5344CB8AC3E}">
        <p14:creationId xmlns:p14="http://schemas.microsoft.com/office/powerpoint/2010/main" val="24020283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1256"/>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225132"/>
            <a:ext cx="8229600" cy="4332280"/>
          </a:xfrm>
        </p:spPr>
        <p:txBody>
          <a:bodyPr>
            <a:noAutofit/>
          </a:bodyPr>
          <a:lstStyle/>
          <a:p>
            <a:r>
              <a:rPr lang="es-ES_tradnl" sz="2800" i="1" dirty="0"/>
              <a:t>“Y Jehová Dios plantó un huerto en Edén, al oriente; y puso allí al hombre que había formado.” Génesis 2:8</a:t>
            </a:r>
            <a:endParaRPr lang="es-ES_tradnl" sz="2800" dirty="0"/>
          </a:p>
          <a:p>
            <a:r>
              <a:rPr lang="es-ES_tradnl" sz="2800" dirty="0"/>
              <a:t>Vea también: Isaías 51:3; Ezequiel 36:35; Joel 2:3.</a:t>
            </a:r>
          </a:p>
        </p:txBody>
      </p:sp>
    </p:spTree>
    <p:extLst>
      <p:ext uri="{BB962C8B-B14F-4D97-AF65-F5344CB8AC3E}">
        <p14:creationId xmlns:p14="http://schemas.microsoft.com/office/powerpoint/2010/main" val="19910033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16266"/>
            <a:ext cx="8229600" cy="893877"/>
          </a:xfrm>
        </p:spPr>
        <p:txBody>
          <a:bodyPr>
            <a:normAutofit fontScale="90000"/>
          </a:bodyPr>
          <a:lstStyle/>
          <a:p>
            <a:r>
              <a:rPr lang="es-ES_tradnl" b="1" dirty="0"/>
              <a:t>¿</a:t>
            </a:r>
            <a:r>
              <a:rPr lang="es-ES_tradnl" b="1" u="sng" dirty="0"/>
              <a:t>Cuáles responsabilidades les dio Dios a Adán y Eva</a:t>
            </a:r>
            <a:r>
              <a:rPr lang="es-ES_tradnl" b="1" dirty="0"/>
              <a:t>?</a:t>
            </a:r>
            <a:endParaRPr lang="en-US" dirty="0"/>
          </a:p>
        </p:txBody>
      </p:sp>
      <p:sp>
        <p:nvSpPr>
          <p:cNvPr id="3" name="Content Placeholder 2"/>
          <p:cNvSpPr>
            <a:spLocks noGrp="1"/>
          </p:cNvSpPr>
          <p:nvPr>
            <p:ph idx="1"/>
          </p:nvPr>
        </p:nvSpPr>
        <p:spPr>
          <a:xfrm>
            <a:off x="1981200" y="2525720"/>
            <a:ext cx="8229600" cy="4332280"/>
          </a:xfrm>
        </p:spPr>
        <p:txBody>
          <a:bodyPr>
            <a:noAutofit/>
          </a:bodyPr>
          <a:lstStyle/>
          <a:p>
            <a:r>
              <a:rPr lang="es-ES_tradnl" sz="2800" dirty="0"/>
              <a:t>Dios les dijo que fructificaran, que llenaran la tierra, que reinaran sobre ella, y que la cuidaran.  Dios les proveyó con todo lo necesario—mental y físicamente—para hacer lo que él les había mandado a hacer. </a:t>
            </a:r>
          </a:p>
        </p:txBody>
      </p:sp>
    </p:spTree>
    <p:extLst>
      <p:ext uri="{BB962C8B-B14F-4D97-AF65-F5344CB8AC3E}">
        <p14:creationId xmlns:p14="http://schemas.microsoft.com/office/powerpoint/2010/main" val="35271005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1256"/>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225132"/>
            <a:ext cx="8229600" cy="4332280"/>
          </a:xfrm>
        </p:spPr>
        <p:txBody>
          <a:bodyPr>
            <a:noAutofit/>
          </a:bodyPr>
          <a:lstStyle/>
          <a:p>
            <a:r>
              <a:rPr lang="es-ES_tradnl" sz="2800" i="1" dirty="0"/>
              <a:t>“Y los bendijo Dios, y les dijo: Fructificad y multiplicaos; llenad la tierra, y sojuzgadla, y señoread en los peces del mar, en las aves de los cielos, y en todas las bestias que se mueven sobre la tierra.”  Génesis 1:28</a:t>
            </a:r>
            <a:endParaRPr lang="en-US" sz="2800" dirty="0"/>
          </a:p>
        </p:txBody>
      </p:sp>
    </p:spTree>
    <p:extLst>
      <p:ext uri="{BB962C8B-B14F-4D97-AF65-F5344CB8AC3E}">
        <p14:creationId xmlns:p14="http://schemas.microsoft.com/office/powerpoint/2010/main" val="12246800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40444"/>
            <a:ext cx="8229600" cy="1401340"/>
          </a:xfrm>
        </p:spPr>
        <p:txBody>
          <a:bodyPr>
            <a:normAutofit fontScale="90000"/>
          </a:bodyPr>
          <a:lstStyle/>
          <a:p>
            <a:pPr lvl="0"/>
            <a:r>
              <a:rPr lang="es-ES_tradnl" b="1" dirty="0"/>
              <a:t>¿</a:t>
            </a:r>
            <a:r>
              <a:rPr lang="es-ES_tradnl" b="1" u="sng" dirty="0"/>
              <a:t>Qué nos enseña la Biblia </a:t>
            </a:r>
            <a:r>
              <a:rPr lang="es-ES_tradnl" b="1" dirty="0"/>
              <a:t>¿</a:t>
            </a:r>
            <a:r>
              <a:rPr lang="es-ES_tradnl" b="1" u="sng" dirty="0"/>
              <a:t>Cuál “prueba” les dio Dios a Adán </a:t>
            </a:r>
            <a:r>
              <a:rPr lang="es-ES_tradnl" b="1" u="sng"/>
              <a:t>y </a:t>
            </a:r>
            <a:r>
              <a:rPr lang="es-ES_tradnl" b="1" u="sng" smtClean="0"/>
              <a:t>Eva</a:t>
            </a:r>
            <a:r>
              <a:rPr lang="es-ES_tradnl" b="1" smtClean="0"/>
              <a:t>?</a:t>
            </a:r>
            <a:endParaRPr lang="en-US" dirty="0"/>
          </a:p>
        </p:txBody>
      </p:sp>
      <p:sp>
        <p:nvSpPr>
          <p:cNvPr id="4" name="TextBox 3"/>
          <p:cNvSpPr txBox="1"/>
          <p:nvPr/>
        </p:nvSpPr>
        <p:spPr>
          <a:xfrm>
            <a:off x="2087010" y="1741785"/>
            <a:ext cx="8123790" cy="4401205"/>
          </a:xfrm>
          <a:prstGeom prst="rect">
            <a:avLst/>
          </a:prstGeom>
          <a:noFill/>
        </p:spPr>
        <p:txBody>
          <a:bodyPr wrap="square" rtlCol="0">
            <a:spAutoFit/>
          </a:bodyPr>
          <a:lstStyle/>
          <a:p>
            <a:r>
              <a:rPr lang="es-ES_tradnl" sz="2800" dirty="0"/>
              <a:t>Dios les dijo a Adán y Eva que podían comer de todo árbol en el Jardín de Edén donde ellos vivían con la excepción de un árbol llamado “árbol de la ciencia del bien y del mal.”  Dios muy clara y fuertemente les mandó que no comieran de ese único árbol.  Esta iba a ser una prueba de su amor, confianza, y obediencia a Dios. </a:t>
            </a:r>
          </a:p>
          <a:p>
            <a:r>
              <a:rPr lang="es-ES_tradnl" sz="2800" dirty="0"/>
              <a:t/>
            </a:r>
            <a:br>
              <a:rPr lang="es-ES_tradnl" sz="2800" dirty="0"/>
            </a:br>
            <a:endParaRPr lang="en-US" sz="2800" dirty="0"/>
          </a:p>
        </p:txBody>
      </p:sp>
    </p:spTree>
    <p:extLst>
      <p:ext uri="{BB962C8B-B14F-4D97-AF65-F5344CB8AC3E}">
        <p14:creationId xmlns:p14="http://schemas.microsoft.com/office/powerpoint/2010/main" val="4288896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1256"/>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225132"/>
            <a:ext cx="8229600" cy="4332280"/>
          </a:xfrm>
        </p:spPr>
        <p:txBody>
          <a:bodyPr>
            <a:noAutofit/>
          </a:bodyPr>
          <a:lstStyle/>
          <a:p>
            <a:r>
              <a:rPr lang="en-US" sz="2800" dirty="0"/>
              <a:t>“</a:t>
            </a:r>
            <a:r>
              <a:rPr lang="en-US" sz="2800" i="1" dirty="0"/>
              <a:t>Y </a:t>
            </a:r>
            <a:r>
              <a:rPr lang="en-US" sz="2800" i="1" dirty="0" err="1"/>
              <a:t>mandó</a:t>
            </a:r>
            <a:r>
              <a:rPr lang="en-US" sz="2800" i="1" dirty="0"/>
              <a:t> </a:t>
            </a:r>
            <a:r>
              <a:rPr lang="en-US" sz="2800" i="1" dirty="0" err="1"/>
              <a:t>Jehová</a:t>
            </a:r>
            <a:r>
              <a:rPr lang="en-US" sz="2800" i="1" dirty="0"/>
              <a:t> Dios al hombre, </a:t>
            </a:r>
            <a:r>
              <a:rPr lang="en-US" sz="2800" i="1" dirty="0" err="1"/>
              <a:t>diciendo</a:t>
            </a:r>
            <a:r>
              <a:rPr lang="en-US" sz="2800" i="1" dirty="0"/>
              <a:t>: 'De </a:t>
            </a:r>
            <a:r>
              <a:rPr lang="en-US" sz="2800" i="1" dirty="0" err="1"/>
              <a:t>todo</a:t>
            </a:r>
            <a:r>
              <a:rPr lang="en-US" sz="2800" i="1" dirty="0"/>
              <a:t> </a:t>
            </a:r>
            <a:r>
              <a:rPr lang="en-US" sz="2800" i="1" dirty="0" err="1"/>
              <a:t>árbol</a:t>
            </a:r>
            <a:r>
              <a:rPr lang="en-US" sz="2800" i="1" dirty="0"/>
              <a:t> del </a:t>
            </a:r>
            <a:r>
              <a:rPr lang="en-US" sz="2800" i="1" dirty="0" err="1"/>
              <a:t>huerto</a:t>
            </a:r>
            <a:r>
              <a:rPr lang="en-US" sz="2800" i="1" dirty="0"/>
              <a:t> </a:t>
            </a:r>
            <a:r>
              <a:rPr lang="en-US" sz="2800" i="1" dirty="0" err="1"/>
              <a:t>podrás</a:t>
            </a:r>
            <a:r>
              <a:rPr lang="en-US" sz="2800" i="1" dirty="0"/>
              <a:t> comer; mas del </a:t>
            </a:r>
            <a:r>
              <a:rPr lang="en-US" sz="2800" i="1" dirty="0" err="1"/>
              <a:t>árbol</a:t>
            </a:r>
            <a:r>
              <a:rPr lang="en-US" sz="2800" i="1" dirty="0"/>
              <a:t> de la </a:t>
            </a:r>
            <a:r>
              <a:rPr lang="en-US" sz="2800" i="1" dirty="0" err="1"/>
              <a:t>ciencia</a:t>
            </a:r>
            <a:r>
              <a:rPr lang="en-US" sz="2800" i="1" dirty="0"/>
              <a:t> del </a:t>
            </a:r>
            <a:r>
              <a:rPr lang="en-US" sz="2800" i="1" dirty="0" err="1"/>
              <a:t>bien</a:t>
            </a:r>
            <a:r>
              <a:rPr lang="en-US" sz="2800" i="1" dirty="0"/>
              <a:t> y del mal no </a:t>
            </a:r>
            <a:r>
              <a:rPr lang="en-US" sz="2800" i="1" dirty="0" err="1"/>
              <a:t>comerás</a:t>
            </a:r>
            <a:r>
              <a:rPr lang="en-US" sz="2800" i="1" dirty="0"/>
              <a:t>; </a:t>
            </a:r>
            <a:r>
              <a:rPr lang="en-US" sz="2800" i="1" dirty="0" err="1"/>
              <a:t>porque</a:t>
            </a:r>
            <a:r>
              <a:rPr lang="en-US" sz="2800" i="1" dirty="0"/>
              <a:t> el </a:t>
            </a:r>
            <a:r>
              <a:rPr lang="en-US" sz="2800" i="1" dirty="0" err="1"/>
              <a:t>día</a:t>
            </a:r>
            <a:r>
              <a:rPr lang="en-US" sz="2800" i="1" dirty="0"/>
              <a:t> que de </a:t>
            </a:r>
            <a:r>
              <a:rPr lang="en-US" sz="2800" i="1" dirty="0" err="1"/>
              <a:t>él</a:t>
            </a:r>
            <a:r>
              <a:rPr lang="en-US" sz="2800" i="1" dirty="0"/>
              <a:t> </a:t>
            </a:r>
            <a:r>
              <a:rPr lang="en-US" sz="2800" i="1" dirty="0" err="1"/>
              <a:t>comieres</a:t>
            </a:r>
            <a:r>
              <a:rPr lang="en-US" sz="2800" i="1" dirty="0"/>
              <a:t>, </a:t>
            </a:r>
            <a:r>
              <a:rPr lang="en-US" sz="2800" i="1" dirty="0" err="1"/>
              <a:t>ciertamente</a:t>
            </a:r>
            <a:r>
              <a:rPr lang="en-US" sz="2800" i="1" dirty="0"/>
              <a:t> </a:t>
            </a:r>
            <a:r>
              <a:rPr lang="en-US" sz="2800" i="1" dirty="0" err="1"/>
              <a:t>morirás</a:t>
            </a:r>
            <a:r>
              <a:rPr lang="en-US" sz="2800" i="1" dirty="0"/>
              <a:t>.'”  </a:t>
            </a:r>
            <a:r>
              <a:rPr lang="en-US" sz="2800" i="1" dirty="0" err="1"/>
              <a:t>Génesis</a:t>
            </a:r>
            <a:r>
              <a:rPr lang="en-US" sz="2800" i="1" dirty="0"/>
              <a:t> 2:16-17</a:t>
            </a:r>
            <a:endParaRPr lang="en-US" sz="2800" dirty="0"/>
          </a:p>
        </p:txBody>
      </p:sp>
    </p:spTree>
    <p:extLst>
      <p:ext uri="{BB962C8B-B14F-4D97-AF65-F5344CB8AC3E}">
        <p14:creationId xmlns:p14="http://schemas.microsoft.com/office/powerpoint/2010/main" val="14636902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40445"/>
            <a:ext cx="8229600" cy="893877"/>
          </a:xfrm>
        </p:spPr>
        <p:txBody>
          <a:bodyPr>
            <a:normAutofit fontScale="90000"/>
          </a:bodyPr>
          <a:lstStyle/>
          <a:p>
            <a:pPr lvl="0"/>
            <a:r>
              <a:rPr lang="es-ES_tradnl" b="1" dirty="0"/>
              <a:t>¿</a:t>
            </a:r>
            <a:r>
              <a:rPr lang="es-ES_tradnl" b="1" u="sng" dirty="0"/>
              <a:t>Obedecieron Adán y Eva al mandamiento de Dios?</a:t>
            </a:r>
            <a:endParaRPr lang="en-US" dirty="0"/>
          </a:p>
        </p:txBody>
      </p:sp>
      <p:sp>
        <p:nvSpPr>
          <p:cNvPr id="4" name="TextBox 3"/>
          <p:cNvSpPr txBox="1"/>
          <p:nvPr/>
        </p:nvSpPr>
        <p:spPr>
          <a:xfrm>
            <a:off x="2087010" y="1499683"/>
            <a:ext cx="8123790" cy="5509200"/>
          </a:xfrm>
          <a:prstGeom prst="rect">
            <a:avLst/>
          </a:prstGeom>
          <a:noFill/>
        </p:spPr>
        <p:txBody>
          <a:bodyPr wrap="square" rtlCol="0">
            <a:spAutoFit/>
          </a:bodyPr>
          <a:lstStyle/>
          <a:p>
            <a:r>
              <a:rPr lang="es-ES_tradnl" sz="3200" dirty="0"/>
              <a:t>Obedecieron al principio, pero cuando Satanás, un espíritu inmundo, vino a ellos en forma de serpiente, él les mintió, los tentó a comer del árbol, y les prometió que si comían de él, llegarían a ser como Dios mismo.  Ellos escucharon a Satanás, le creyeron, y comieron del árbol en vez de obedecer y confiar en Dios. </a:t>
            </a:r>
          </a:p>
          <a:p>
            <a:r>
              <a:rPr lang="es-ES_tradnl" sz="3200" dirty="0"/>
              <a:t/>
            </a:r>
            <a:br>
              <a:rPr lang="es-ES_tradnl" sz="3200" dirty="0"/>
            </a:br>
            <a:endParaRPr lang="en-US" sz="3200" dirty="0"/>
          </a:p>
        </p:txBody>
      </p:sp>
    </p:spTree>
    <p:extLst>
      <p:ext uri="{BB962C8B-B14F-4D97-AF65-F5344CB8AC3E}">
        <p14:creationId xmlns:p14="http://schemas.microsoft.com/office/powerpoint/2010/main" val="543217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1256"/>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225132"/>
            <a:ext cx="8229600" cy="4332280"/>
          </a:xfrm>
        </p:spPr>
        <p:txBody>
          <a:bodyPr>
            <a:noAutofit/>
          </a:bodyPr>
          <a:lstStyle/>
          <a:p>
            <a:r>
              <a:rPr lang="es-ES_tradnl" sz="2800" i="1" dirty="0"/>
              <a:t>Pero la serpiente era astuta, más que todos los animales del campo que Jehová Dios había hecho; la cual dijo a la mujer: '¿Conque Dios os ha dicho: “No comáis de todo árbol del huerto'?” Génesis 3:1</a:t>
            </a:r>
            <a:endParaRPr lang="es-ES_tradnl" sz="2800" dirty="0"/>
          </a:p>
          <a:p>
            <a:r>
              <a:rPr lang="es-ES_tradnl" sz="2800" i="1" dirty="0"/>
              <a:t>“Y vio la mujer que el árbol era bueno para comer, y que era agradable a los ojos, y árbol codiciable para alcanzar la sabiduría; y tomó de su fruto, y comió; y dio también a su marido, el cual comió así como ella.”  Génesis 3:6</a:t>
            </a:r>
            <a:endParaRPr lang="es-ES_tradnl" sz="2800" dirty="0"/>
          </a:p>
        </p:txBody>
      </p:sp>
    </p:spTree>
    <p:extLst>
      <p:ext uri="{BB962C8B-B14F-4D97-AF65-F5344CB8AC3E}">
        <p14:creationId xmlns:p14="http://schemas.microsoft.com/office/powerpoint/2010/main" val="18260543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40445"/>
            <a:ext cx="8229600" cy="893877"/>
          </a:xfrm>
        </p:spPr>
        <p:txBody>
          <a:bodyPr>
            <a:normAutofit fontScale="90000"/>
          </a:bodyPr>
          <a:lstStyle/>
          <a:p>
            <a:r>
              <a:rPr lang="es-ES_tradnl" b="1" dirty="0"/>
              <a:t>¿</a:t>
            </a:r>
            <a:r>
              <a:rPr lang="es-ES_tradnl" b="1" u="sng" dirty="0"/>
              <a:t>Cuál fue el resultado de su desobediencia</a:t>
            </a:r>
            <a:r>
              <a:rPr lang="es-ES_tradnl" b="1" dirty="0"/>
              <a:t>?</a:t>
            </a:r>
            <a:endParaRPr lang="en-US" dirty="0"/>
          </a:p>
        </p:txBody>
      </p:sp>
      <p:sp>
        <p:nvSpPr>
          <p:cNvPr id="4" name="TextBox 3"/>
          <p:cNvSpPr txBox="1"/>
          <p:nvPr/>
        </p:nvSpPr>
        <p:spPr>
          <a:xfrm>
            <a:off x="2087010" y="1499683"/>
            <a:ext cx="8123790" cy="4832092"/>
          </a:xfrm>
          <a:prstGeom prst="rect">
            <a:avLst/>
          </a:prstGeom>
          <a:noFill/>
        </p:spPr>
        <p:txBody>
          <a:bodyPr wrap="square" rtlCol="0">
            <a:spAutoFit/>
          </a:bodyPr>
          <a:lstStyle/>
          <a:p>
            <a:r>
              <a:rPr lang="en-US" sz="2800" dirty="0" err="1"/>
              <a:t>En</a:t>
            </a:r>
            <a:r>
              <a:rPr lang="en-US" sz="2800" dirty="0"/>
              <a:t> primer </a:t>
            </a:r>
            <a:r>
              <a:rPr lang="en-US" sz="2800" dirty="0" err="1"/>
              <a:t>lugar</a:t>
            </a:r>
            <a:r>
              <a:rPr lang="en-US" sz="2800" dirty="0"/>
              <a:t>, </a:t>
            </a:r>
            <a:r>
              <a:rPr lang="en-US" sz="2800" dirty="0" err="1"/>
              <a:t>Adán</a:t>
            </a:r>
            <a:r>
              <a:rPr lang="en-US" sz="2800" dirty="0"/>
              <a:t> y Eva </a:t>
            </a:r>
            <a:r>
              <a:rPr lang="en-US" sz="2800" dirty="0" err="1"/>
              <a:t>murieron</a:t>
            </a:r>
            <a:r>
              <a:rPr lang="en-US" sz="2800" dirty="0"/>
              <a:t> “</a:t>
            </a:r>
            <a:r>
              <a:rPr lang="en-US" sz="2800" dirty="0" err="1"/>
              <a:t>espiritualmente</a:t>
            </a:r>
            <a:r>
              <a:rPr lang="en-US" sz="2800" dirty="0"/>
              <a:t>”.  </a:t>
            </a:r>
            <a:r>
              <a:rPr lang="en-US" sz="2800" dirty="0" err="1"/>
              <a:t>Es</a:t>
            </a:r>
            <a:r>
              <a:rPr lang="en-US" sz="2800" dirty="0"/>
              <a:t> </a:t>
            </a:r>
            <a:r>
              <a:rPr lang="en-US" sz="2800" dirty="0" err="1"/>
              <a:t>decir</a:t>
            </a:r>
            <a:r>
              <a:rPr lang="en-US" sz="2800" dirty="0"/>
              <a:t>, </a:t>
            </a:r>
            <a:r>
              <a:rPr lang="en-US" sz="2800" dirty="0" err="1"/>
              <a:t>ellos</a:t>
            </a:r>
            <a:r>
              <a:rPr lang="en-US" sz="2800" dirty="0"/>
              <a:t> “</a:t>
            </a:r>
            <a:r>
              <a:rPr lang="en-US" sz="2800" dirty="0" err="1"/>
              <a:t>murieron</a:t>
            </a:r>
            <a:r>
              <a:rPr lang="en-US" sz="2800" dirty="0"/>
              <a:t>” </a:t>
            </a:r>
            <a:r>
              <a:rPr lang="en-US" sz="2800" dirty="0" err="1"/>
              <a:t>en</a:t>
            </a:r>
            <a:r>
              <a:rPr lang="en-US" sz="2800" dirty="0"/>
              <a:t> </a:t>
            </a:r>
            <a:r>
              <a:rPr lang="en-US" sz="2800" dirty="0" err="1"/>
              <a:t>su</a:t>
            </a:r>
            <a:r>
              <a:rPr lang="en-US" sz="2800" dirty="0"/>
              <a:t> </a:t>
            </a:r>
            <a:r>
              <a:rPr lang="en-US" sz="2800" dirty="0" err="1"/>
              <a:t>relación</a:t>
            </a:r>
            <a:r>
              <a:rPr lang="en-US" sz="2800" dirty="0"/>
              <a:t> con Dios.  Las </a:t>
            </a:r>
            <a:r>
              <a:rPr lang="en-US" sz="2800" dirty="0" err="1"/>
              <a:t>cosas</a:t>
            </a:r>
            <a:r>
              <a:rPr lang="en-US" sz="2800" dirty="0"/>
              <a:t> </a:t>
            </a:r>
            <a:r>
              <a:rPr lang="en-US" sz="2800" dirty="0" err="1"/>
              <a:t>ya</a:t>
            </a:r>
            <a:r>
              <a:rPr lang="en-US" sz="2800" dirty="0"/>
              <a:t> no </a:t>
            </a:r>
            <a:r>
              <a:rPr lang="en-US" sz="2800" dirty="0" err="1"/>
              <a:t>eran</a:t>
            </a:r>
            <a:r>
              <a:rPr lang="en-US" sz="2800" dirty="0"/>
              <a:t> </a:t>
            </a:r>
            <a:r>
              <a:rPr lang="en-US" sz="2800" dirty="0" err="1"/>
              <a:t>igual</a:t>
            </a:r>
            <a:r>
              <a:rPr lang="en-US" sz="2800" dirty="0"/>
              <a:t> entre Dios y  entre </a:t>
            </a:r>
            <a:r>
              <a:rPr lang="en-US" sz="2800" dirty="0" err="1"/>
              <a:t>ellos</a:t>
            </a:r>
            <a:r>
              <a:rPr lang="en-US" sz="2800" dirty="0"/>
              <a:t>.  </a:t>
            </a:r>
            <a:r>
              <a:rPr lang="en-US" sz="2800" dirty="0" err="1"/>
              <a:t>Perdieron</a:t>
            </a:r>
            <a:r>
              <a:rPr lang="en-US" sz="2800" dirty="0"/>
              <a:t> el </a:t>
            </a:r>
            <a:r>
              <a:rPr lang="en-US" sz="2800" dirty="0" err="1"/>
              <a:t>compañerismo</a:t>
            </a:r>
            <a:r>
              <a:rPr lang="en-US" sz="2800" dirty="0"/>
              <a:t> que </a:t>
            </a:r>
            <a:r>
              <a:rPr lang="en-US" sz="2800" dirty="0" err="1"/>
              <a:t>tenían</a:t>
            </a:r>
            <a:r>
              <a:rPr lang="en-US" sz="2800" dirty="0"/>
              <a:t> con Dios, </a:t>
            </a:r>
            <a:r>
              <a:rPr lang="en-US" sz="2800" dirty="0" err="1"/>
              <a:t>perdieron</a:t>
            </a:r>
            <a:r>
              <a:rPr lang="en-US" sz="2800" dirty="0"/>
              <a:t> el </a:t>
            </a:r>
            <a:r>
              <a:rPr lang="en-US" sz="2800" dirty="0" err="1"/>
              <a:t>gozo</a:t>
            </a:r>
            <a:r>
              <a:rPr lang="en-US" sz="2800" dirty="0"/>
              <a:t> que </a:t>
            </a:r>
            <a:r>
              <a:rPr lang="en-US" sz="2800" dirty="0" err="1"/>
              <a:t>tenían</a:t>
            </a:r>
            <a:r>
              <a:rPr lang="en-US" sz="2800" dirty="0"/>
              <a:t> </a:t>
            </a:r>
            <a:r>
              <a:rPr lang="en-US" sz="2800" dirty="0" err="1"/>
              <a:t>en</a:t>
            </a:r>
            <a:r>
              <a:rPr lang="en-US" sz="2800" dirty="0"/>
              <a:t> </a:t>
            </a:r>
            <a:r>
              <a:rPr lang="en-US" sz="2800" dirty="0" err="1"/>
              <a:t>andar</a:t>
            </a:r>
            <a:r>
              <a:rPr lang="en-US" sz="2800" dirty="0"/>
              <a:t> con y </a:t>
            </a:r>
            <a:r>
              <a:rPr lang="en-US" sz="2800" dirty="0" err="1"/>
              <a:t>hablar</a:t>
            </a:r>
            <a:r>
              <a:rPr lang="en-US" sz="2800" dirty="0"/>
              <a:t> con Dios, y </a:t>
            </a:r>
            <a:r>
              <a:rPr lang="en-US" sz="2800" dirty="0" err="1"/>
              <a:t>llegaron</a:t>
            </a:r>
            <a:r>
              <a:rPr lang="en-US" sz="2800" dirty="0"/>
              <a:t> a </a:t>
            </a:r>
            <a:r>
              <a:rPr lang="en-US" sz="2800" dirty="0" err="1"/>
              <a:t>tener</a:t>
            </a:r>
            <a:r>
              <a:rPr lang="en-US" sz="2800" dirty="0"/>
              <a:t> </a:t>
            </a:r>
            <a:r>
              <a:rPr lang="en-US" sz="2800" dirty="0" err="1"/>
              <a:t>miedo</a:t>
            </a:r>
            <a:r>
              <a:rPr lang="en-US" sz="2800" dirty="0"/>
              <a:t> de </a:t>
            </a:r>
            <a:r>
              <a:rPr lang="en-US" sz="2800" dirty="0" err="1"/>
              <a:t>él</a:t>
            </a:r>
            <a:r>
              <a:rPr lang="en-US" sz="2800" dirty="0"/>
              <a:t> </a:t>
            </a:r>
            <a:r>
              <a:rPr lang="en-US" sz="2800" dirty="0" err="1"/>
              <a:t>en</a:t>
            </a:r>
            <a:r>
              <a:rPr lang="en-US" sz="2800" dirty="0"/>
              <a:t> </a:t>
            </a:r>
            <a:r>
              <a:rPr lang="en-US" sz="2800" dirty="0" err="1"/>
              <a:t>vez</a:t>
            </a:r>
            <a:r>
              <a:rPr lang="en-US" sz="2800" dirty="0"/>
              <a:t> de </a:t>
            </a:r>
            <a:r>
              <a:rPr lang="en-US" sz="2800" dirty="0" err="1"/>
              <a:t>deleitarse</a:t>
            </a:r>
            <a:r>
              <a:rPr lang="en-US" sz="2800" dirty="0"/>
              <a:t> </a:t>
            </a:r>
            <a:r>
              <a:rPr lang="en-US" sz="2800" dirty="0" err="1"/>
              <a:t>en</a:t>
            </a:r>
            <a:r>
              <a:rPr lang="en-US" sz="2800" dirty="0"/>
              <a:t> </a:t>
            </a:r>
            <a:r>
              <a:rPr lang="en-US" sz="2800" dirty="0" err="1"/>
              <a:t>su</a:t>
            </a:r>
            <a:r>
              <a:rPr lang="en-US" sz="2800" dirty="0"/>
              <a:t> </a:t>
            </a:r>
            <a:r>
              <a:rPr lang="en-US" sz="2800" dirty="0" err="1"/>
              <a:t>presencia</a:t>
            </a:r>
            <a:r>
              <a:rPr lang="en-US" sz="2800" dirty="0"/>
              <a:t>.  Se </a:t>
            </a:r>
            <a:r>
              <a:rPr lang="en-US" sz="2800" dirty="0" err="1"/>
              <a:t>dieron</a:t>
            </a:r>
            <a:r>
              <a:rPr lang="en-US" sz="2800" dirty="0"/>
              <a:t> </a:t>
            </a:r>
            <a:r>
              <a:rPr lang="en-US" sz="2800" dirty="0" err="1"/>
              <a:t>cuenta</a:t>
            </a:r>
            <a:r>
              <a:rPr lang="en-US" sz="2800" dirty="0"/>
              <a:t> de </a:t>
            </a:r>
            <a:r>
              <a:rPr lang="en-US" sz="2800" dirty="0" err="1"/>
              <a:t>su</a:t>
            </a:r>
            <a:r>
              <a:rPr lang="en-US" sz="2800" dirty="0"/>
              <a:t> </a:t>
            </a:r>
            <a:r>
              <a:rPr lang="en-US" sz="2800" dirty="0" err="1"/>
              <a:t>desnudez</a:t>
            </a:r>
            <a:r>
              <a:rPr lang="en-US" sz="2800" dirty="0"/>
              <a:t> </a:t>
            </a:r>
            <a:r>
              <a:rPr lang="en-US" sz="2800" dirty="0" err="1"/>
              <a:t>por</a:t>
            </a:r>
            <a:r>
              <a:rPr lang="en-US" sz="2800" dirty="0"/>
              <a:t> </a:t>
            </a:r>
            <a:r>
              <a:rPr lang="en-US" sz="2800" dirty="0" err="1"/>
              <a:t>primera</a:t>
            </a:r>
            <a:r>
              <a:rPr lang="en-US" sz="2800" dirty="0"/>
              <a:t> </a:t>
            </a:r>
            <a:r>
              <a:rPr lang="en-US" sz="2800" dirty="0" err="1"/>
              <a:t>vez</a:t>
            </a:r>
            <a:r>
              <a:rPr lang="en-US" sz="2800" dirty="0"/>
              <a:t> y se </a:t>
            </a:r>
            <a:r>
              <a:rPr lang="en-US" sz="2800" dirty="0" err="1"/>
              <a:t>avergonzaban</a:t>
            </a:r>
            <a:r>
              <a:rPr lang="en-US" sz="2800" dirty="0"/>
              <a:t> </a:t>
            </a:r>
            <a:r>
              <a:rPr lang="en-US" sz="2800" dirty="0" err="1"/>
              <a:t>en</a:t>
            </a:r>
            <a:r>
              <a:rPr lang="en-US" sz="2800" dirty="0"/>
              <a:t> la </a:t>
            </a:r>
            <a:r>
              <a:rPr lang="en-US" sz="2800" dirty="0" err="1"/>
              <a:t>presencia</a:t>
            </a:r>
            <a:r>
              <a:rPr lang="en-US" sz="2800" dirty="0"/>
              <a:t> de Dios.  </a:t>
            </a:r>
          </a:p>
        </p:txBody>
      </p:sp>
    </p:spTree>
    <p:extLst>
      <p:ext uri="{BB962C8B-B14F-4D97-AF65-F5344CB8AC3E}">
        <p14:creationId xmlns:p14="http://schemas.microsoft.com/office/powerpoint/2010/main" val="14933168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40445"/>
            <a:ext cx="8229600" cy="893877"/>
          </a:xfrm>
        </p:spPr>
        <p:txBody>
          <a:bodyPr>
            <a:normAutofit fontScale="90000"/>
          </a:bodyPr>
          <a:lstStyle/>
          <a:p>
            <a:r>
              <a:rPr lang="es-ES_tradnl" b="1" dirty="0"/>
              <a:t>¿</a:t>
            </a:r>
            <a:r>
              <a:rPr lang="es-ES_tradnl" b="1" u="sng" dirty="0"/>
              <a:t>Cuál fue el resultado de su desobediencia</a:t>
            </a:r>
            <a:r>
              <a:rPr lang="es-ES_tradnl" b="1" dirty="0"/>
              <a:t>?</a:t>
            </a:r>
            <a:endParaRPr lang="en-US" dirty="0"/>
          </a:p>
        </p:txBody>
      </p:sp>
      <p:sp>
        <p:nvSpPr>
          <p:cNvPr id="4" name="TextBox 3"/>
          <p:cNvSpPr txBox="1"/>
          <p:nvPr/>
        </p:nvSpPr>
        <p:spPr>
          <a:xfrm>
            <a:off x="2087010" y="1499684"/>
            <a:ext cx="8123790" cy="3108543"/>
          </a:xfrm>
          <a:prstGeom prst="rect">
            <a:avLst/>
          </a:prstGeom>
          <a:noFill/>
        </p:spPr>
        <p:txBody>
          <a:bodyPr wrap="square" rtlCol="0">
            <a:spAutoFit/>
          </a:bodyPr>
          <a:lstStyle/>
          <a:p>
            <a:r>
              <a:rPr lang="en-US" sz="2800" dirty="0"/>
              <a:t>Su </a:t>
            </a:r>
            <a:r>
              <a:rPr lang="en-US" sz="2800" dirty="0" err="1"/>
              <a:t>desobediencia</a:t>
            </a:r>
            <a:r>
              <a:rPr lang="en-US" sz="2800" dirty="0"/>
              <a:t> les </a:t>
            </a:r>
            <a:r>
              <a:rPr lang="en-US" sz="2800" dirty="0" err="1"/>
              <a:t>guió</a:t>
            </a:r>
            <a:r>
              <a:rPr lang="en-US" sz="2800" dirty="0"/>
              <a:t> </a:t>
            </a:r>
            <a:r>
              <a:rPr lang="en-US" sz="2800" dirty="0" err="1"/>
              <a:t>eventualmente</a:t>
            </a:r>
            <a:r>
              <a:rPr lang="en-US" sz="2800" dirty="0"/>
              <a:t> a </a:t>
            </a:r>
            <a:r>
              <a:rPr lang="en-US" sz="2800" dirty="0" err="1"/>
              <a:t>su</a:t>
            </a:r>
            <a:r>
              <a:rPr lang="en-US" sz="2800" dirty="0"/>
              <a:t> </a:t>
            </a:r>
            <a:r>
              <a:rPr lang="en-US" sz="2800" dirty="0" err="1"/>
              <a:t>muerte</a:t>
            </a:r>
            <a:r>
              <a:rPr lang="en-US" sz="2800" dirty="0"/>
              <a:t> </a:t>
            </a:r>
            <a:r>
              <a:rPr lang="en-US" sz="2800" dirty="0" err="1"/>
              <a:t>física</a:t>
            </a:r>
            <a:r>
              <a:rPr lang="en-US" sz="2800" dirty="0"/>
              <a:t>.  </a:t>
            </a:r>
            <a:r>
              <a:rPr lang="en-US" sz="2800" dirty="0" err="1"/>
              <a:t>Además</a:t>
            </a:r>
            <a:r>
              <a:rPr lang="en-US" sz="2800" dirty="0"/>
              <a:t>, el </a:t>
            </a:r>
            <a:r>
              <a:rPr lang="en-US" sz="2800" dirty="0" err="1"/>
              <a:t>mundo</a:t>
            </a:r>
            <a:r>
              <a:rPr lang="en-US" sz="2800" dirty="0"/>
              <a:t> </a:t>
            </a:r>
            <a:r>
              <a:rPr lang="en-US" sz="2800" dirty="0" err="1"/>
              <a:t>entero</a:t>
            </a:r>
            <a:r>
              <a:rPr lang="en-US" sz="2800" dirty="0"/>
              <a:t> </a:t>
            </a:r>
            <a:r>
              <a:rPr lang="en-US" sz="2800" dirty="0" err="1"/>
              <a:t>fue</a:t>
            </a:r>
            <a:r>
              <a:rPr lang="en-US" sz="2800" dirty="0"/>
              <a:t> </a:t>
            </a:r>
            <a:r>
              <a:rPr lang="en-US" sz="2800" dirty="0" err="1"/>
              <a:t>afectado</a:t>
            </a:r>
            <a:r>
              <a:rPr lang="en-US" sz="2800" dirty="0"/>
              <a:t> </a:t>
            </a:r>
            <a:r>
              <a:rPr lang="en-US" sz="2800" dirty="0" err="1"/>
              <a:t>por</a:t>
            </a:r>
            <a:r>
              <a:rPr lang="en-US" sz="2800" dirty="0"/>
              <a:t> </a:t>
            </a:r>
            <a:r>
              <a:rPr lang="en-US" sz="2800" dirty="0" err="1"/>
              <a:t>su</a:t>
            </a:r>
            <a:r>
              <a:rPr lang="en-US" sz="2800" dirty="0"/>
              <a:t> </a:t>
            </a:r>
            <a:r>
              <a:rPr lang="en-US" sz="2800" dirty="0" err="1"/>
              <a:t>pecado</a:t>
            </a:r>
            <a:r>
              <a:rPr lang="en-US" sz="2800" dirty="0"/>
              <a:t>.  </a:t>
            </a:r>
            <a:r>
              <a:rPr lang="en-US" sz="2800" dirty="0" err="1"/>
              <a:t>Todavía</a:t>
            </a:r>
            <a:r>
              <a:rPr lang="en-US" sz="2800" dirty="0"/>
              <a:t> </a:t>
            </a:r>
            <a:r>
              <a:rPr lang="en-US" sz="2800" dirty="0" err="1"/>
              <a:t>existían</a:t>
            </a:r>
            <a:r>
              <a:rPr lang="en-US" sz="2800" dirty="0"/>
              <a:t> </a:t>
            </a:r>
            <a:r>
              <a:rPr lang="en-US" sz="2800" dirty="0" err="1"/>
              <a:t>muchas</a:t>
            </a:r>
            <a:r>
              <a:rPr lang="en-US" sz="2800" dirty="0"/>
              <a:t> </a:t>
            </a:r>
            <a:r>
              <a:rPr lang="en-US" sz="2800" dirty="0" err="1"/>
              <a:t>cosas</a:t>
            </a:r>
            <a:r>
              <a:rPr lang="en-US" sz="2800" dirty="0"/>
              <a:t> </a:t>
            </a:r>
            <a:r>
              <a:rPr lang="en-US" sz="2800" dirty="0" err="1"/>
              <a:t>buenas</a:t>
            </a:r>
            <a:r>
              <a:rPr lang="en-US" sz="2800" dirty="0"/>
              <a:t> </a:t>
            </a:r>
            <a:r>
              <a:rPr lang="en-US" sz="2800" dirty="0" err="1"/>
              <a:t>en</a:t>
            </a:r>
            <a:r>
              <a:rPr lang="en-US" sz="2800" dirty="0"/>
              <a:t> el </a:t>
            </a:r>
            <a:r>
              <a:rPr lang="en-US" sz="2800" dirty="0" err="1"/>
              <a:t>mundo</a:t>
            </a:r>
            <a:r>
              <a:rPr lang="en-US" sz="2800" dirty="0"/>
              <a:t> </a:t>
            </a:r>
            <a:r>
              <a:rPr lang="en-US" sz="2800" dirty="0" err="1"/>
              <a:t>después</a:t>
            </a:r>
            <a:r>
              <a:rPr lang="en-US" sz="2800" dirty="0"/>
              <a:t> de </a:t>
            </a:r>
            <a:r>
              <a:rPr lang="en-US" sz="2800" dirty="0" err="1"/>
              <a:t>su</a:t>
            </a:r>
            <a:r>
              <a:rPr lang="en-US" sz="2800" dirty="0"/>
              <a:t> </a:t>
            </a:r>
            <a:r>
              <a:rPr lang="en-US" sz="2800" dirty="0" err="1"/>
              <a:t>pecado</a:t>
            </a:r>
            <a:r>
              <a:rPr lang="en-US" sz="2800" dirty="0"/>
              <a:t>, </a:t>
            </a:r>
            <a:r>
              <a:rPr lang="en-US" sz="2800" dirty="0" err="1"/>
              <a:t>pero</a:t>
            </a:r>
            <a:r>
              <a:rPr lang="en-US" sz="2800" dirty="0"/>
              <a:t> </a:t>
            </a:r>
            <a:r>
              <a:rPr lang="en-US" sz="2800" dirty="0" err="1"/>
              <a:t>por</a:t>
            </a:r>
            <a:r>
              <a:rPr lang="en-US" sz="2800" dirty="0"/>
              <a:t> </a:t>
            </a:r>
            <a:r>
              <a:rPr lang="en-US" sz="2800" dirty="0" err="1"/>
              <a:t>primera</a:t>
            </a:r>
            <a:r>
              <a:rPr lang="en-US" sz="2800" dirty="0"/>
              <a:t> </a:t>
            </a:r>
            <a:r>
              <a:rPr lang="en-US" sz="2800" dirty="0" err="1"/>
              <a:t>vez</a:t>
            </a:r>
            <a:r>
              <a:rPr lang="en-US" sz="2800" dirty="0"/>
              <a:t> el </a:t>
            </a:r>
            <a:r>
              <a:rPr lang="en-US" sz="2800" dirty="0" err="1"/>
              <a:t>mundo</a:t>
            </a:r>
            <a:r>
              <a:rPr lang="en-US" sz="2800" dirty="0"/>
              <a:t> </a:t>
            </a:r>
            <a:r>
              <a:rPr lang="en-US" sz="2800" dirty="0" err="1"/>
              <a:t>llegó</a:t>
            </a:r>
            <a:r>
              <a:rPr lang="en-US" sz="2800" dirty="0"/>
              <a:t> a </a:t>
            </a:r>
            <a:r>
              <a:rPr lang="en-US" sz="2800" dirty="0" err="1"/>
              <a:t>ser</a:t>
            </a:r>
            <a:r>
              <a:rPr lang="en-US" sz="2800" dirty="0"/>
              <a:t> </a:t>
            </a:r>
            <a:r>
              <a:rPr lang="en-US" sz="2800" dirty="0" err="1"/>
              <a:t>sujeto</a:t>
            </a:r>
            <a:r>
              <a:rPr lang="en-US" sz="2800" dirty="0"/>
              <a:t> al </a:t>
            </a:r>
            <a:r>
              <a:rPr lang="en-US" sz="2800" dirty="0" err="1"/>
              <a:t>sufrimiento</a:t>
            </a:r>
            <a:r>
              <a:rPr lang="en-US" sz="2800" dirty="0"/>
              <a:t>, el dolor, el </a:t>
            </a:r>
            <a:r>
              <a:rPr lang="en-US" sz="2800" dirty="0" err="1"/>
              <a:t>decaimiento</a:t>
            </a:r>
            <a:r>
              <a:rPr lang="en-US" sz="2800" dirty="0"/>
              <a:t>, y la </a:t>
            </a:r>
            <a:r>
              <a:rPr lang="en-US" sz="2800" dirty="0" err="1"/>
              <a:t>muerte</a:t>
            </a:r>
            <a:r>
              <a:rPr lang="en-US" sz="2800" dirty="0"/>
              <a:t>. </a:t>
            </a:r>
          </a:p>
        </p:txBody>
      </p:sp>
    </p:spTree>
    <p:extLst>
      <p:ext uri="{BB962C8B-B14F-4D97-AF65-F5344CB8AC3E}">
        <p14:creationId xmlns:p14="http://schemas.microsoft.com/office/powerpoint/2010/main" val="8086634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dirty="0" smtClean="0"/>
              <a:t>Introducción</a:t>
            </a:r>
            <a:r>
              <a:rPr lang="en-US" dirty="0" smtClean="0"/>
              <a:t>	</a:t>
            </a:r>
            <a:endParaRPr lang="en-US" dirty="0"/>
          </a:p>
        </p:txBody>
      </p:sp>
      <p:sp>
        <p:nvSpPr>
          <p:cNvPr id="3" name="Content Placeholder 2"/>
          <p:cNvSpPr>
            <a:spLocks noGrp="1"/>
          </p:cNvSpPr>
          <p:nvPr>
            <p:ph idx="1"/>
          </p:nvPr>
        </p:nvSpPr>
        <p:spPr/>
        <p:txBody>
          <a:bodyPr>
            <a:normAutofit/>
          </a:bodyPr>
          <a:lstStyle/>
          <a:p>
            <a:r>
              <a:rPr lang="en-US" dirty="0"/>
              <a:t>Pero </a:t>
            </a:r>
            <a:r>
              <a:rPr lang="en-US" dirty="0" err="1"/>
              <a:t>así</a:t>
            </a:r>
            <a:r>
              <a:rPr lang="en-US" dirty="0"/>
              <a:t> no </a:t>
            </a:r>
            <a:r>
              <a:rPr lang="en-US" dirty="0" err="1"/>
              <a:t>pasó</a:t>
            </a:r>
            <a:r>
              <a:rPr lang="en-US" dirty="0"/>
              <a:t>.  Los </a:t>
            </a:r>
            <a:r>
              <a:rPr lang="en-US" dirty="0" err="1"/>
              <a:t>seres</a:t>
            </a:r>
            <a:r>
              <a:rPr lang="en-US" dirty="0"/>
              <a:t> </a:t>
            </a:r>
            <a:r>
              <a:rPr lang="en-US" dirty="0" err="1"/>
              <a:t>humanos</a:t>
            </a:r>
            <a:r>
              <a:rPr lang="en-US" dirty="0"/>
              <a:t> no </a:t>
            </a:r>
            <a:r>
              <a:rPr lang="en-US" dirty="0" err="1"/>
              <a:t>hicieron</a:t>
            </a:r>
            <a:r>
              <a:rPr lang="en-US" dirty="0"/>
              <a:t> </a:t>
            </a:r>
            <a:r>
              <a:rPr lang="en-US" dirty="0" err="1"/>
              <a:t>su</a:t>
            </a:r>
            <a:r>
              <a:rPr lang="en-US" dirty="0"/>
              <a:t> </a:t>
            </a:r>
            <a:r>
              <a:rPr lang="en-US" dirty="0" err="1"/>
              <a:t>apariencia</a:t>
            </a:r>
            <a:r>
              <a:rPr lang="en-US" dirty="0"/>
              <a:t> </a:t>
            </a:r>
            <a:r>
              <a:rPr lang="en-US" dirty="0" err="1"/>
              <a:t>en</a:t>
            </a:r>
            <a:r>
              <a:rPr lang="en-US" dirty="0"/>
              <a:t> el </a:t>
            </a:r>
            <a:r>
              <a:rPr lang="en-US" dirty="0" err="1"/>
              <a:t>mundo</a:t>
            </a:r>
            <a:r>
              <a:rPr lang="en-US" dirty="0"/>
              <a:t> </a:t>
            </a:r>
            <a:r>
              <a:rPr lang="en-US" dirty="0" err="1"/>
              <a:t>gradualmente</a:t>
            </a:r>
            <a:r>
              <a:rPr lang="en-US" dirty="0"/>
              <a:t>, sin </a:t>
            </a:r>
            <a:r>
              <a:rPr lang="en-US" dirty="0" err="1"/>
              <a:t>propósito</a:t>
            </a:r>
            <a:r>
              <a:rPr lang="en-US" dirty="0"/>
              <a:t>, y sin </a:t>
            </a:r>
            <a:r>
              <a:rPr lang="en-US" dirty="0" err="1"/>
              <a:t>dirección</a:t>
            </a:r>
            <a:r>
              <a:rPr lang="en-US" dirty="0"/>
              <a:t>.  </a:t>
            </a:r>
            <a:r>
              <a:rPr lang="en-US" dirty="0" err="1"/>
              <a:t>Fuimos</a:t>
            </a:r>
            <a:r>
              <a:rPr lang="en-US" dirty="0"/>
              <a:t> </a:t>
            </a:r>
            <a:r>
              <a:rPr lang="en-US" dirty="0" err="1"/>
              <a:t>creados</a:t>
            </a:r>
            <a:r>
              <a:rPr lang="en-US" dirty="0"/>
              <a:t> </a:t>
            </a:r>
            <a:r>
              <a:rPr lang="en-US" dirty="0" err="1"/>
              <a:t>por</a:t>
            </a:r>
            <a:r>
              <a:rPr lang="en-US" dirty="0"/>
              <a:t> un Dios </a:t>
            </a:r>
            <a:r>
              <a:rPr lang="en-US" dirty="0" err="1"/>
              <a:t>poderoso</a:t>
            </a:r>
            <a:r>
              <a:rPr lang="en-US" dirty="0"/>
              <a:t>, amoroso, y </a:t>
            </a:r>
            <a:r>
              <a:rPr lang="en-US" dirty="0" err="1"/>
              <a:t>eterno</a:t>
            </a:r>
            <a:r>
              <a:rPr lang="en-US" dirty="0"/>
              <a:t>.  </a:t>
            </a:r>
            <a:r>
              <a:rPr lang="en-US" dirty="0" err="1"/>
              <a:t>Fuimos</a:t>
            </a:r>
            <a:r>
              <a:rPr lang="en-US" dirty="0"/>
              <a:t> </a:t>
            </a:r>
            <a:r>
              <a:rPr lang="en-US" dirty="0" err="1"/>
              <a:t>creados</a:t>
            </a:r>
            <a:r>
              <a:rPr lang="en-US" dirty="0"/>
              <a:t> </a:t>
            </a:r>
            <a:r>
              <a:rPr lang="en-US" dirty="0" err="1"/>
              <a:t>como</a:t>
            </a:r>
            <a:r>
              <a:rPr lang="en-US" dirty="0"/>
              <a:t> </a:t>
            </a:r>
            <a:r>
              <a:rPr lang="en-US" dirty="0" err="1"/>
              <a:t>seres</a:t>
            </a:r>
            <a:r>
              <a:rPr lang="en-US" dirty="0"/>
              <a:t> </a:t>
            </a:r>
            <a:r>
              <a:rPr lang="en-US" dirty="0" err="1"/>
              <a:t>inteligentes</a:t>
            </a:r>
            <a:r>
              <a:rPr lang="en-US" dirty="0"/>
              <a:t> que </a:t>
            </a:r>
            <a:r>
              <a:rPr lang="en-US" dirty="0" err="1"/>
              <a:t>tenemos</a:t>
            </a:r>
            <a:r>
              <a:rPr lang="en-US" dirty="0"/>
              <a:t> el </a:t>
            </a:r>
            <a:r>
              <a:rPr lang="en-US" dirty="0" err="1"/>
              <a:t>potencial</a:t>
            </a:r>
            <a:r>
              <a:rPr lang="en-US" dirty="0"/>
              <a:t> de </a:t>
            </a:r>
            <a:r>
              <a:rPr lang="en-US" dirty="0" err="1"/>
              <a:t>gozar</a:t>
            </a:r>
            <a:r>
              <a:rPr lang="en-US" dirty="0"/>
              <a:t> de </a:t>
            </a:r>
            <a:r>
              <a:rPr lang="en-US" dirty="0" err="1"/>
              <a:t>una</a:t>
            </a:r>
            <a:r>
              <a:rPr lang="en-US" dirty="0"/>
              <a:t> </a:t>
            </a:r>
            <a:r>
              <a:rPr lang="en-US" dirty="0" err="1"/>
              <a:t>vida</a:t>
            </a:r>
            <a:r>
              <a:rPr lang="en-US" dirty="0"/>
              <a:t> </a:t>
            </a:r>
            <a:r>
              <a:rPr lang="en-US" dirty="0" err="1"/>
              <a:t>maravillosa</a:t>
            </a:r>
            <a:r>
              <a:rPr lang="en-US" dirty="0"/>
              <a:t> y </a:t>
            </a:r>
            <a:r>
              <a:rPr lang="en-US" dirty="0" err="1"/>
              <a:t>alegre</a:t>
            </a:r>
            <a:r>
              <a:rPr lang="en-US" dirty="0"/>
              <a:t> con </a:t>
            </a:r>
            <a:r>
              <a:rPr lang="en-US" dirty="0" err="1"/>
              <a:t>los</a:t>
            </a:r>
            <a:r>
              <a:rPr lang="en-US" dirty="0"/>
              <a:t> </a:t>
            </a:r>
            <a:r>
              <a:rPr lang="en-US" dirty="0" err="1"/>
              <a:t>otros</a:t>
            </a:r>
            <a:r>
              <a:rPr lang="en-US" dirty="0"/>
              <a:t> </a:t>
            </a:r>
            <a:r>
              <a:rPr lang="en-US" dirty="0" err="1"/>
              <a:t>seres</a:t>
            </a:r>
            <a:r>
              <a:rPr lang="en-US" dirty="0"/>
              <a:t> </a:t>
            </a:r>
            <a:r>
              <a:rPr lang="en-US" dirty="0" err="1"/>
              <a:t>humanos</a:t>
            </a:r>
            <a:r>
              <a:rPr lang="en-US" dirty="0"/>
              <a:t> y </a:t>
            </a:r>
            <a:r>
              <a:rPr lang="en-US" dirty="0" err="1"/>
              <a:t>también</a:t>
            </a:r>
            <a:r>
              <a:rPr lang="en-US" dirty="0"/>
              <a:t> con </a:t>
            </a:r>
            <a:r>
              <a:rPr lang="en-US" dirty="0" err="1"/>
              <a:t>su</a:t>
            </a:r>
            <a:r>
              <a:rPr lang="en-US" dirty="0"/>
              <a:t> </a:t>
            </a:r>
            <a:r>
              <a:rPr lang="en-US" dirty="0" err="1"/>
              <a:t>Creador</a:t>
            </a:r>
            <a:r>
              <a:rPr lang="en-US" dirty="0"/>
              <a:t>.  Dios </a:t>
            </a:r>
            <a:r>
              <a:rPr lang="en-US" dirty="0" err="1"/>
              <a:t>aún</a:t>
            </a:r>
            <a:r>
              <a:rPr lang="en-US" dirty="0"/>
              <a:t> </a:t>
            </a:r>
            <a:r>
              <a:rPr lang="en-US" dirty="0" err="1"/>
              <a:t>nos</a:t>
            </a:r>
            <a:r>
              <a:rPr lang="en-US" dirty="0"/>
              <a:t> </a:t>
            </a:r>
            <a:r>
              <a:rPr lang="en-US" dirty="0" err="1"/>
              <a:t>creó</a:t>
            </a:r>
            <a:r>
              <a:rPr lang="en-US" dirty="0"/>
              <a:t> a </a:t>
            </a:r>
            <a:r>
              <a:rPr lang="en-US" dirty="0" err="1"/>
              <a:t>su</a:t>
            </a:r>
            <a:r>
              <a:rPr lang="en-US" dirty="0"/>
              <a:t> </a:t>
            </a:r>
            <a:r>
              <a:rPr lang="en-US" dirty="0" err="1"/>
              <a:t>propia</a:t>
            </a:r>
            <a:r>
              <a:rPr lang="en-US" dirty="0"/>
              <a:t> imagen, para que le </a:t>
            </a:r>
            <a:r>
              <a:rPr lang="en-US" dirty="0" err="1"/>
              <a:t>conocieran</a:t>
            </a:r>
            <a:r>
              <a:rPr lang="en-US" dirty="0"/>
              <a:t>, le </a:t>
            </a:r>
            <a:r>
              <a:rPr lang="en-US" dirty="0" err="1"/>
              <a:t>amaran</a:t>
            </a:r>
            <a:r>
              <a:rPr lang="en-US" dirty="0"/>
              <a:t> y le </a:t>
            </a:r>
            <a:r>
              <a:rPr lang="en-US" dirty="0" err="1"/>
              <a:t>sirvieran</a:t>
            </a:r>
            <a:r>
              <a:rPr lang="en-US" dirty="0"/>
              <a:t>.  Dios </a:t>
            </a:r>
            <a:r>
              <a:rPr lang="en-US" dirty="0" err="1"/>
              <a:t>también</a:t>
            </a:r>
            <a:r>
              <a:rPr lang="en-US" dirty="0"/>
              <a:t> les </a:t>
            </a:r>
            <a:r>
              <a:rPr lang="en-US" dirty="0" err="1"/>
              <a:t>dio</a:t>
            </a:r>
            <a:r>
              <a:rPr lang="en-US" dirty="0"/>
              <a:t> el </a:t>
            </a:r>
            <a:r>
              <a:rPr lang="en-US" dirty="0" err="1"/>
              <a:t>privilegio</a:t>
            </a:r>
            <a:r>
              <a:rPr lang="en-US" dirty="0"/>
              <a:t> y la </a:t>
            </a:r>
            <a:r>
              <a:rPr lang="en-US" dirty="0" err="1"/>
              <a:t>responsabilidad</a:t>
            </a:r>
            <a:r>
              <a:rPr lang="en-US" dirty="0"/>
              <a:t> de </a:t>
            </a:r>
            <a:r>
              <a:rPr lang="en-US" dirty="0" err="1"/>
              <a:t>reinar</a:t>
            </a:r>
            <a:r>
              <a:rPr lang="en-US" dirty="0"/>
              <a:t> </a:t>
            </a:r>
            <a:r>
              <a:rPr lang="en-US" dirty="0" err="1"/>
              <a:t>sobre</a:t>
            </a:r>
            <a:r>
              <a:rPr lang="en-US" dirty="0"/>
              <a:t> el resto de </a:t>
            </a:r>
            <a:r>
              <a:rPr lang="en-US" dirty="0" err="1"/>
              <a:t>su</a:t>
            </a:r>
            <a:r>
              <a:rPr lang="en-US" dirty="0"/>
              <a:t> </a:t>
            </a:r>
            <a:r>
              <a:rPr lang="en-US" dirty="0" err="1"/>
              <a:t>creación</a:t>
            </a:r>
            <a:r>
              <a:rPr lang="en-US" dirty="0"/>
              <a:t> </a:t>
            </a:r>
            <a:r>
              <a:rPr lang="en-US" dirty="0" err="1"/>
              <a:t>hermosa</a:t>
            </a:r>
            <a:r>
              <a:rPr lang="en-US" dirty="0"/>
              <a:t> para que </a:t>
            </a:r>
            <a:r>
              <a:rPr lang="en-US" dirty="0" err="1"/>
              <a:t>todo</a:t>
            </a:r>
            <a:r>
              <a:rPr lang="en-US" dirty="0"/>
              <a:t> </a:t>
            </a:r>
            <a:r>
              <a:rPr lang="en-US" dirty="0" err="1"/>
              <a:t>sirviera</a:t>
            </a:r>
            <a:r>
              <a:rPr lang="en-US" dirty="0"/>
              <a:t> al </a:t>
            </a:r>
            <a:r>
              <a:rPr lang="en-US" dirty="0" err="1"/>
              <a:t>propósito</a:t>
            </a:r>
            <a:r>
              <a:rPr lang="en-US" dirty="0"/>
              <a:t> </a:t>
            </a:r>
            <a:r>
              <a:rPr lang="en-US" dirty="0" err="1"/>
              <a:t>por</a:t>
            </a:r>
            <a:r>
              <a:rPr lang="en-US" dirty="0"/>
              <a:t> el </a:t>
            </a:r>
            <a:r>
              <a:rPr lang="en-US" dirty="0" err="1"/>
              <a:t>cual</a:t>
            </a:r>
            <a:r>
              <a:rPr lang="en-US" dirty="0"/>
              <a:t> </a:t>
            </a:r>
            <a:r>
              <a:rPr lang="en-US" dirty="0" err="1"/>
              <a:t>él</a:t>
            </a:r>
            <a:r>
              <a:rPr lang="en-US" dirty="0"/>
              <a:t> lo </a:t>
            </a:r>
            <a:r>
              <a:rPr lang="en-US" dirty="0" err="1"/>
              <a:t>había</a:t>
            </a:r>
            <a:r>
              <a:rPr lang="en-US" dirty="0"/>
              <a:t> </a:t>
            </a:r>
            <a:r>
              <a:rPr lang="en-US" dirty="0" err="1"/>
              <a:t>creado</a:t>
            </a:r>
            <a:r>
              <a:rPr lang="en-US" dirty="0"/>
              <a:t>.  Y </a:t>
            </a:r>
            <a:r>
              <a:rPr lang="en-US" dirty="0" err="1"/>
              <a:t>si</a:t>
            </a:r>
            <a:r>
              <a:rPr lang="en-US" dirty="0"/>
              <a:t> </a:t>
            </a:r>
            <a:r>
              <a:rPr lang="en-US" dirty="0" err="1"/>
              <a:t>seguirían</a:t>
            </a:r>
            <a:r>
              <a:rPr lang="en-US" dirty="0"/>
              <a:t> </a:t>
            </a:r>
            <a:r>
              <a:rPr lang="en-US" dirty="0" err="1"/>
              <a:t>amándole</a:t>
            </a:r>
            <a:r>
              <a:rPr lang="en-US" dirty="0"/>
              <a:t> y </a:t>
            </a:r>
            <a:r>
              <a:rPr lang="en-US" dirty="0" err="1"/>
              <a:t>sirviéndole</a:t>
            </a:r>
            <a:r>
              <a:rPr lang="en-US" dirty="0"/>
              <a:t>, </a:t>
            </a:r>
            <a:r>
              <a:rPr lang="en-US" dirty="0" err="1"/>
              <a:t>ellos</a:t>
            </a:r>
            <a:r>
              <a:rPr lang="en-US" dirty="0"/>
              <a:t> </a:t>
            </a:r>
            <a:r>
              <a:rPr lang="en-US" dirty="0" err="1"/>
              <a:t>vivirían</a:t>
            </a:r>
            <a:r>
              <a:rPr lang="en-US" dirty="0"/>
              <a:t> para </a:t>
            </a:r>
            <a:r>
              <a:rPr lang="en-US" dirty="0" err="1"/>
              <a:t>siempre</a:t>
            </a:r>
            <a:r>
              <a:rPr lang="en-US" dirty="0"/>
              <a:t> </a:t>
            </a:r>
            <a:r>
              <a:rPr lang="en-US" dirty="0" err="1"/>
              <a:t>en</a:t>
            </a:r>
            <a:r>
              <a:rPr lang="en-US" dirty="0"/>
              <a:t> </a:t>
            </a:r>
            <a:r>
              <a:rPr lang="en-US" dirty="0" err="1"/>
              <a:t>paz</a:t>
            </a:r>
            <a:r>
              <a:rPr lang="en-US" dirty="0"/>
              <a:t> y </a:t>
            </a:r>
            <a:r>
              <a:rPr lang="en-US" dirty="0" err="1"/>
              <a:t>en</a:t>
            </a:r>
            <a:r>
              <a:rPr lang="en-US" dirty="0"/>
              <a:t> </a:t>
            </a:r>
            <a:r>
              <a:rPr lang="en-US" dirty="0" err="1"/>
              <a:t>gozo</a:t>
            </a:r>
            <a:r>
              <a:rPr lang="en-US" dirty="0"/>
              <a:t> y </a:t>
            </a:r>
            <a:r>
              <a:rPr lang="en-US" dirty="0" err="1"/>
              <a:t>en</a:t>
            </a:r>
            <a:r>
              <a:rPr lang="en-US" dirty="0"/>
              <a:t> </a:t>
            </a:r>
            <a:r>
              <a:rPr lang="en-US" dirty="0" err="1"/>
              <a:t>harmonía</a:t>
            </a:r>
            <a:r>
              <a:rPr lang="en-US" dirty="0"/>
              <a:t> con el Dios </a:t>
            </a:r>
            <a:r>
              <a:rPr lang="en-US" dirty="0" err="1"/>
              <a:t>quien</a:t>
            </a:r>
            <a:r>
              <a:rPr lang="en-US" dirty="0"/>
              <a:t> </a:t>
            </a:r>
            <a:r>
              <a:rPr lang="en-US" dirty="0" err="1"/>
              <a:t>los</a:t>
            </a:r>
            <a:r>
              <a:rPr lang="en-US" dirty="0"/>
              <a:t> </a:t>
            </a:r>
            <a:r>
              <a:rPr lang="en-US" dirty="0" err="1"/>
              <a:t>creyó</a:t>
            </a:r>
            <a:r>
              <a:rPr lang="en-US" dirty="0"/>
              <a:t>.</a:t>
            </a:r>
          </a:p>
        </p:txBody>
      </p:sp>
    </p:spTree>
    <p:extLst>
      <p:ext uri="{BB962C8B-B14F-4D97-AF65-F5344CB8AC3E}">
        <p14:creationId xmlns:p14="http://schemas.microsoft.com/office/powerpoint/2010/main" val="6366215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1256"/>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225132"/>
            <a:ext cx="8229600" cy="4332280"/>
          </a:xfrm>
        </p:spPr>
        <p:txBody>
          <a:bodyPr>
            <a:noAutofit/>
          </a:bodyPr>
          <a:lstStyle/>
          <a:p>
            <a:r>
              <a:rPr lang="es-ES_tradnl" sz="2800" i="1" dirty="0"/>
              <a:t>“Y oyeron la voz de Jehová Dios que se paseaba en el huerto, al aire del día; y el hombre y su mujer se escondieron de la presencia de Jehová Dios entre los árboles del huerto.” Génesis </a:t>
            </a:r>
            <a:r>
              <a:rPr lang="es-ES_tradnl" sz="2800" i="1" dirty="0"/>
              <a:t>3:8</a:t>
            </a:r>
          </a:p>
          <a:p>
            <a:endParaRPr lang="en-US" sz="2800" dirty="0"/>
          </a:p>
        </p:txBody>
      </p:sp>
    </p:spTree>
    <p:extLst>
      <p:ext uri="{BB962C8B-B14F-4D97-AF65-F5344CB8AC3E}">
        <p14:creationId xmlns:p14="http://schemas.microsoft.com/office/powerpoint/2010/main" val="126067509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1256"/>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225132"/>
            <a:ext cx="8229600" cy="4332280"/>
          </a:xfrm>
        </p:spPr>
        <p:txBody>
          <a:bodyPr>
            <a:noAutofit/>
          </a:bodyPr>
          <a:lstStyle/>
          <a:p>
            <a:r>
              <a:rPr lang="es-ES_tradnl" sz="2400" i="1" dirty="0"/>
              <a:t>“A la mujer dijo: 'Multiplicaré en gran manera los dolores en tus preñeces; con dolor darás a luz los hijos; y tu deseo será para tu marido, y él se enseñoreará de ti.' Y al hombre dijo: 'Por cuanto obedeciste a la voz de tu mujer, y comiste del árbol de que te mandé diciendo: No comerás de él; maldita será la tierra por tu causa; con dolor comerás de ella todos los días de tu vida. Espinos y cardos te producirá, y comerás plantas del campo. Con el sudor de tu rostro comerás el pan hasta que vuelvas a la tierra, porque de ella fuiste tomado; pues polvo eres, y al polvo volverás.'”  Génesis 3:16-19</a:t>
            </a:r>
            <a:endParaRPr lang="es-ES_tradnl" sz="2400" dirty="0"/>
          </a:p>
          <a:p>
            <a:r>
              <a:rPr lang="es-ES_tradnl" sz="2400" dirty="0"/>
              <a:t/>
            </a:r>
            <a:br>
              <a:rPr lang="es-ES_tradnl" sz="2400" dirty="0"/>
            </a:br>
            <a:endParaRPr lang="en-US" sz="2400" dirty="0"/>
          </a:p>
        </p:txBody>
      </p:sp>
    </p:spTree>
    <p:extLst>
      <p:ext uri="{BB962C8B-B14F-4D97-AF65-F5344CB8AC3E}">
        <p14:creationId xmlns:p14="http://schemas.microsoft.com/office/powerpoint/2010/main" val="7631198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40445"/>
            <a:ext cx="8229600" cy="893877"/>
          </a:xfrm>
        </p:spPr>
        <p:txBody>
          <a:bodyPr>
            <a:normAutofit fontScale="90000"/>
          </a:bodyPr>
          <a:lstStyle/>
          <a:p>
            <a:pPr lvl="0"/>
            <a:r>
              <a:rPr lang="es-ES_tradnl" b="1" dirty="0"/>
              <a:t>¿</a:t>
            </a:r>
            <a:r>
              <a:rPr lang="es-ES_tradnl" b="1" u="sng" dirty="0"/>
              <a:t>Qué tiene que ver </a:t>
            </a:r>
            <a:r>
              <a:rPr lang="es-ES_tradnl" b="1" u="sng" dirty="0" smtClean="0"/>
              <a:t>con</a:t>
            </a:r>
            <a:br>
              <a:rPr lang="es-ES_tradnl" b="1" u="sng" dirty="0" smtClean="0"/>
            </a:br>
            <a:r>
              <a:rPr lang="es-ES_tradnl" b="1" u="sng" dirty="0" smtClean="0"/>
              <a:t>nosotros </a:t>
            </a:r>
            <a:r>
              <a:rPr lang="es-ES_tradnl" b="1" u="sng" dirty="0"/>
              <a:t>hoy día el pecado de Adán</a:t>
            </a:r>
            <a:r>
              <a:rPr lang="es-ES_tradnl" b="1" dirty="0"/>
              <a:t>?</a:t>
            </a:r>
            <a:endParaRPr lang="en-US" dirty="0"/>
          </a:p>
        </p:txBody>
      </p:sp>
      <p:sp>
        <p:nvSpPr>
          <p:cNvPr id="4" name="TextBox 3"/>
          <p:cNvSpPr txBox="1"/>
          <p:nvPr/>
        </p:nvSpPr>
        <p:spPr>
          <a:xfrm>
            <a:off x="2087010" y="1740315"/>
            <a:ext cx="8123790" cy="3970318"/>
          </a:xfrm>
          <a:prstGeom prst="rect">
            <a:avLst/>
          </a:prstGeom>
          <a:noFill/>
        </p:spPr>
        <p:txBody>
          <a:bodyPr wrap="square" rtlCol="0">
            <a:spAutoFit/>
          </a:bodyPr>
          <a:lstStyle/>
          <a:p>
            <a:r>
              <a:rPr lang="en-US" sz="2800" dirty="0" err="1"/>
              <a:t>Adán</a:t>
            </a:r>
            <a:r>
              <a:rPr lang="en-US" sz="2800" dirty="0"/>
              <a:t> </a:t>
            </a:r>
            <a:r>
              <a:rPr lang="en-US" sz="2800" dirty="0" err="1"/>
              <a:t>fue</a:t>
            </a:r>
            <a:r>
              <a:rPr lang="en-US" sz="2800" dirty="0"/>
              <a:t> </a:t>
            </a:r>
            <a:r>
              <a:rPr lang="en-US" sz="2800" dirty="0" err="1"/>
              <a:t>representante</a:t>
            </a:r>
            <a:r>
              <a:rPr lang="en-US" sz="2800" dirty="0"/>
              <a:t> de </a:t>
            </a:r>
            <a:r>
              <a:rPr lang="en-US" sz="2800" dirty="0" err="1"/>
              <a:t>toda</a:t>
            </a:r>
            <a:r>
              <a:rPr lang="en-US" sz="2800" dirty="0"/>
              <a:t> la </a:t>
            </a:r>
            <a:r>
              <a:rPr lang="en-US" sz="2800" dirty="0" err="1"/>
              <a:t>raza</a:t>
            </a:r>
            <a:r>
              <a:rPr lang="en-US" sz="2800" dirty="0"/>
              <a:t> </a:t>
            </a:r>
            <a:r>
              <a:rPr lang="en-US" sz="2800" dirty="0" err="1"/>
              <a:t>humana</a:t>
            </a:r>
            <a:r>
              <a:rPr lang="en-US" sz="2800" dirty="0"/>
              <a:t>. </a:t>
            </a:r>
            <a:r>
              <a:rPr lang="en-US" sz="2800" dirty="0" err="1"/>
              <a:t>Cuando</a:t>
            </a:r>
            <a:r>
              <a:rPr lang="en-US" sz="2800" dirty="0"/>
              <a:t> </a:t>
            </a:r>
            <a:r>
              <a:rPr lang="en-US" sz="2800" dirty="0" err="1"/>
              <a:t>él</a:t>
            </a:r>
            <a:r>
              <a:rPr lang="en-US" sz="2800" dirty="0"/>
              <a:t> </a:t>
            </a:r>
            <a:r>
              <a:rPr lang="en-US" sz="2800" dirty="0" err="1"/>
              <a:t>pecó</a:t>
            </a:r>
            <a:r>
              <a:rPr lang="en-US" sz="2800" dirty="0"/>
              <a:t>, </a:t>
            </a:r>
            <a:r>
              <a:rPr lang="en-US" sz="2800" dirty="0" err="1"/>
              <a:t>todos</a:t>
            </a:r>
            <a:r>
              <a:rPr lang="en-US" sz="2800" dirty="0"/>
              <a:t> se </a:t>
            </a:r>
            <a:r>
              <a:rPr lang="en-US" sz="2800" dirty="0" err="1"/>
              <a:t>quedaron</a:t>
            </a:r>
            <a:r>
              <a:rPr lang="en-US" sz="2800" dirty="0"/>
              <a:t> </a:t>
            </a:r>
            <a:r>
              <a:rPr lang="en-US" sz="2800" dirty="0" err="1"/>
              <a:t>afectados</a:t>
            </a:r>
            <a:r>
              <a:rPr lang="en-US" sz="2800" dirty="0"/>
              <a:t> </a:t>
            </a:r>
            <a:r>
              <a:rPr lang="en-US" sz="2800" dirty="0" err="1"/>
              <a:t>por</a:t>
            </a:r>
            <a:r>
              <a:rPr lang="en-US" sz="2800" dirty="0"/>
              <a:t> las </a:t>
            </a:r>
            <a:r>
              <a:rPr lang="en-US" sz="2800" dirty="0" err="1"/>
              <a:t>consecuencias</a:t>
            </a:r>
            <a:r>
              <a:rPr lang="en-US" sz="2800" dirty="0"/>
              <a:t> de </a:t>
            </a:r>
            <a:r>
              <a:rPr lang="en-US" sz="2800" dirty="0" err="1"/>
              <a:t>su</a:t>
            </a:r>
            <a:r>
              <a:rPr lang="en-US" sz="2800" dirty="0"/>
              <a:t> </a:t>
            </a:r>
            <a:r>
              <a:rPr lang="en-US" sz="2800" dirty="0" err="1"/>
              <a:t>pecado</a:t>
            </a:r>
            <a:r>
              <a:rPr lang="en-US" sz="2800" dirty="0"/>
              <a:t>.  </a:t>
            </a:r>
            <a:r>
              <a:rPr lang="en-US" sz="2800" dirty="0" err="1"/>
              <a:t>Todos</a:t>
            </a:r>
            <a:r>
              <a:rPr lang="en-US" sz="2800" dirty="0"/>
              <a:t> </a:t>
            </a:r>
            <a:r>
              <a:rPr lang="en-US" sz="2800" dirty="0" err="1"/>
              <a:t>nosotros</a:t>
            </a:r>
            <a:r>
              <a:rPr lang="en-US" sz="2800" dirty="0"/>
              <a:t> </a:t>
            </a:r>
            <a:r>
              <a:rPr lang="en-US" sz="2800" dirty="0" err="1"/>
              <a:t>ahora</a:t>
            </a:r>
            <a:r>
              <a:rPr lang="en-US" sz="2800" dirty="0"/>
              <a:t> </a:t>
            </a:r>
            <a:r>
              <a:rPr lang="en-US" sz="2800" dirty="0" err="1"/>
              <a:t>llegamos</a:t>
            </a:r>
            <a:r>
              <a:rPr lang="en-US" sz="2800" dirty="0"/>
              <a:t> a </a:t>
            </a:r>
            <a:r>
              <a:rPr lang="en-US" sz="2800" dirty="0" err="1"/>
              <a:t>este</a:t>
            </a:r>
            <a:r>
              <a:rPr lang="en-US" sz="2800" dirty="0"/>
              <a:t> </a:t>
            </a:r>
            <a:r>
              <a:rPr lang="en-US" sz="2800" dirty="0" err="1"/>
              <a:t>mundo</a:t>
            </a:r>
            <a:r>
              <a:rPr lang="en-US" sz="2800" dirty="0"/>
              <a:t> con </a:t>
            </a:r>
            <a:r>
              <a:rPr lang="en-US" sz="2800" dirty="0" err="1"/>
              <a:t>una</a:t>
            </a:r>
            <a:r>
              <a:rPr lang="en-US" sz="2800" dirty="0"/>
              <a:t> </a:t>
            </a:r>
            <a:r>
              <a:rPr lang="en-US" sz="2800" dirty="0" err="1"/>
              <a:t>naturaleza</a:t>
            </a:r>
            <a:r>
              <a:rPr lang="en-US" sz="2800" dirty="0"/>
              <a:t> </a:t>
            </a:r>
            <a:r>
              <a:rPr lang="en-US" sz="2800" dirty="0" err="1"/>
              <a:t>humana</a:t>
            </a:r>
            <a:r>
              <a:rPr lang="en-US" sz="2800" dirty="0"/>
              <a:t> </a:t>
            </a:r>
            <a:r>
              <a:rPr lang="en-US" sz="2800" dirty="0" err="1"/>
              <a:t>pecaminosa</a:t>
            </a:r>
            <a:r>
              <a:rPr lang="en-US" sz="2800" dirty="0"/>
              <a:t> la </a:t>
            </a:r>
            <a:r>
              <a:rPr lang="en-US" sz="2800" dirty="0" err="1"/>
              <a:t>cual</a:t>
            </a:r>
            <a:r>
              <a:rPr lang="en-US" sz="2800" dirty="0"/>
              <a:t> se </a:t>
            </a:r>
            <a:r>
              <a:rPr lang="en-US" sz="2800" dirty="0" err="1"/>
              <a:t>inclina</a:t>
            </a:r>
            <a:r>
              <a:rPr lang="en-US" sz="2800" dirty="0"/>
              <a:t> a </a:t>
            </a:r>
            <a:r>
              <a:rPr lang="en-US" sz="2800" dirty="0" err="1"/>
              <a:t>todo</a:t>
            </a:r>
            <a:r>
              <a:rPr lang="en-US" sz="2800" dirty="0"/>
              <a:t> mal y no al </a:t>
            </a:r>
            <a:r>
              <a:rPr lang="en-US" sz="2800" dirty="0" err="1"/>
              <a:t>bien</a:t>
            </a:r>
            <a:r>
              <a:rPr lang="en-US" sz="2800" dirty="0"/>
              <a:t>.  El </a:t>
            </a:r>
            <a:r>
              <a:rPr lang="en-US" sz="2800" dirty="0" err="1"/>
              <a:t>mundo</a:t>
            </a:r>
            <a:r>
              <a:rPr lang="en-US" sz="2800" dirty="0"/>
              <a:t> </a:t>
            </a:r>
            <a:r>
              <a:rPr lang="en-US" sz="2800" dirty="0" err="1"/>
              <a:t>en</a:t>
            </a:r>
            <a:r>
              <a:rPr lang="en-US" sz="2800" dirty="0"/>
              <a:t> el </a:t>
            </a:r>
            <a:r>
              <a:rPr lang="en-US" sz="2800" dirty="0" err="1"/>
              <a:t>cual</a:t>
            </a:r>
            <a:r>
              <a:rPr lang="en-US" sz="2800" dirty="0"/>
              <a:t> </a:t>
            </a:r>
            <a:r>
              <a:rPr lang="en-US" sz="2800" dirty="0" err="1"/>
              <a:t>vivimos</a:t>
            </a:r>
            <a:r>
              <a:rPr lang="en-US" sz="2800" dirty="0"/>
              <a:t> </a:t>
            </a:r>
            <a:r>
              <a:rPr lang="en-US" sz="2800" dirty="0" err="1"/>
              <a:t>es</a:t>
            </a:r>
            <a:r>
              <a:rPr lang="en-US" sz="2800" dirty="0"/>
              <a:t> un </a:t>
            </a:r>
            <a:r>
              <a:rPr lang="en-US" sz="2800" dirty="0" err="1"/>
              <a:t>mundo</a:t>
            </a:r>
            <a:r>
              <a:rPr lang="en-US" sz="2800" dirty="0"/>
              <a:t> </a:t>
            </a:r>
            <a:r>
              <a:rPr lang="en-US" sz="2800" dirty="0" err="1"/>
              <a:t>lleno</a:t>
            </a:r>
            <a:r>
              <a:rPr lang="en-US" sz="2800" dirty="0"/>
              <a:t> de </a:t>
            </a:r>
            <a:r>
              <a:rPr lang="en-US" sz="2800" dirty="0" err="1"/>
              <a:t>sufrimiento</a:t>
            </a:r>
            <a:r>
              <a:rPr lang="en-US" sz="2800" dirty="0"/>
              <a:t>, </a:t>
            </a:r>
            <a:r>
              <a:rPr lang="en-US" sz="2800" dirty="0" err="1"/>
              <a:t>tristeza</a:t>
            </a:r>
            <a:r>
              <a:rPr lang="en-US" sz="2800" dirty="0"/>
              <a:t>, dolor, </a:t>
            </a:r>
            <a:r>
              <a:rPr lang="en-US" sz="2800" dirty="0" err="1"/>
              <a:t>decaimiento</a:t>
            </a:r>
            <a:r>
              <a:rPr lang="en-US" sz="2800" dirty="0"/>
              <a:t> y </a:t>
            </a:r>
            <a:r>
              <a:rPr lang="en-US" sz="2800" dirty="0" err="1"/>
              <a:t>muerte</a:t>
            </a:r>
            <a:r>
              <a:rPr lang="en-US" sz="2800" dirty="0"/>
              <a:t>.</a:t>
            </a:r>
          </a:p>
        </p:txBody>
      </p:sp>
    </p:spTree>
    <p:extLst>
      <p:ext uri="{BB962C8B-B14F-4D97-AF65-F5344CB8AC3E}">
        <p14:creationId xmlns:p14="http://schemas.microsoft.com/office/powerpoint/2010/main" val="23146959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40445"/>
            <a:ext cx="8229600" cy="893877"/>
          </a:xfrm>
        </p:spPr>
        <p:txBody>
          <a:bodyPr>
            <a:normAutofit fontScale="90000"/>
          </a:bodyPr>
          <a:lstStyle/>
          <a:p>
            <a:pPr lvl="0"/>
            <a:r>
              <a:rPr lang="es-ES_tradnl" b="1" dirty="0"/>
              <a:t>¿</a:t>
            </a:r>
            <a:r>
              <a:rPr lang="es-ES_tradnl" b="1" u="sng" dirty="0"/>
              <a:t>Qué tiene que ver </a:t>
            </a:r>
            <a:r>
              <a:rPr lang="es-ES_tradnl" b="1" u="sng" dirty="0" smtClean="0"/>
              <a:t>con</a:t>
            </a:r>
            <a:br>
              <a:rPr lang="es-ES_tradnl" b="1" u="sng" dirty="0" smtClean="0"/>
            </a:br>
            <a:r>
              <a:rPr lang="es-ES_tradnl" b="1" u="sng" dirty="0" smtClean="0"/>
              <a:t>nosotros </a:t>
            </a:r>
            <a:r>
              <a:rPr lang="es-ES_tradnl" b="1" u="sng" dirty="0"/>
              <a:t>hoy día el pecado de Adán</a:t>
            </a:r>
            <a:r>
              <a:rPr lang="es-ES_tradnl" b="1" dirty="0"/>
              <a:t>?</a:t>
            </a:r>
            <a:endParaRPr lang="en-US" dirty="0"/>
          </a:p>
        </p:txBody>
      </p:sp>
      <p:sp>
        <p:nvSpPr>
          <p:cNvPr id="4" name="TextBox 3"/>
          <p:cNvSpPr txBox="1"/>
          <p:nvPr/>
        </p:nvSpPr>
        <p:spPr>
          <a:xfrm>
            <a:off x="2087010" y="1740315"/>
            <a:ext cx="8123790" cy="3539430"/>
          </a:xfrm>
          <a:prstGeom prst="rect">
            <a:avLst/>
          </a:prstGeom>
          <a:noFill/>
        </p:spPr>
        <p:txBody>
          <a:bodyPr wrap="square" rtlCol="0">
            <a:spAutoFit/>
          </a:bodyPr>
          <a:lstStyle/>
          <a:p>
            <a:r>
              <a:rPr lang="en-US" sz="2800" dirty="0"/>
              <a:t>Y no </a:t>
            </a:r>
            <a:r>
              <a:rPr lang="en-US" sz="2800" dirty="0" err="1"/>
              <a:t>importa</a:t>
            </a:r>
            <a:r>
              <a:rPr lang="en-US" sz="2800" dirty="0"/>
              <a:t> que </a:t>
            </a:r>
            <a:r>
              <a:rPr lang="en-US" sz="2800" dirty="0" err="1"/>
              <a:t>estemos</a:t>
            </a:r>
            <a:r>
              <a:rPr lang="en-US" sz="2800" dirty="0"/>
              <a:t> </a:t>
            </a:r>
            <a:r>
              <a:rPr lang="en-US" sz="2800" dirty="0" err="1"/>
              <a:t>fuertes</a:t>
            </a:r>
            <a:r>
              <a:rPr lang="en-US" sz="2800" dirty="0"/>
              <a:t> y </a:t>
            </a:r>
            <a:r>
              <a:rPr lang="en-US" sz="2800" dirty="0" err="1"/>
              <a:t>sanos</a:t>
            </a:r>
            <a:r>
              <a:rPr lang="en-US" sz="2800" dirty="0"/>
              <a:t>, </a:t>
            </a:r>
            <a:r>
              <a:rPr lang="en-US" sz="2800" dirty="0" err="1"/>
              <a:t>sabemos</a:t>
            </a:r>
            <a:r>
              <a:rPr lang="en-US" sz="2800" dirty="0"/>
              <a:t> que </a:t>
            </a:r>
            <a:r>
              <a:rPr lang="en-US" sz="2800" dirty="0" err="1"/>
              <a:t>nuestras</a:t>
            </a:r>
            <a:r>
              <a:rPr lang="en-US" sz="2800" dirty="0"/>
              <a:t> </a:t>
            </a:r>
            <a:r>
              <a:rPr lang="en-US" sz="2800" dirty="0" err="1"/>
              <a:t>vidas</a:t>
            </a:r>
            <a:r>
              <a:rPr lang="en-US" sz="2800" dirty="0"/>
              <a:t>, </a:t>
            </a:r>
            <a:r>
              <a:rPr lang="en-US" sz="2800" dirty="0" err="1"/>
              <a:t>también</a:t>
            </a:r>
            <a:r>
              <a:rPr lang="en-US" sz="2800" dirty="0"/>
              <a:t>, </a:t>
            </a:r>
            <a:r>
              <a:rPr lang="en-US" sz="2800" dirty="0" err="1"/>
              <a:t>terminarán</a:t>
            </a:r>
            <a:r>
              <a:rPr lang="en-US" sz="2800" dirty="0"/>
              <a:t> </a:t>
            </a:r>
            <a:r>
              <a:rPr lang="en-US" sz="2800" dirty="0" err="1"/>
              <a:t>en</a:t>
            </a:r>
            <a:r>
              <a:rPr lang="en-US" sz="2800" dirty="0"/>
              <a:t> la </a:t>
            </a:r>
            <a:r>
              <a:rPr lang="en-US" sz="2800" dirty="0" err="1"/>
              <a:t>muerte</a:t>
            </a:r>
            <a:r>
              <a:rPr lang="en-US" sz="2800" dirty="0"/>
              <a:t>.  Los </a:t>
            </a:r>
            <a:r>
              <a:rPr lang="en-US" sz="2800" dirty="0" err="1"/>
              <a:t>resultados</a:t>
            </a:r>
            <a:r>
              <a:rPr lang="en-US" sz="2800" dirty="0"/>
              <a:t> de la </a:t>
            </a:r>
            <a:r>
              <a:rPr lang="en-US" sz="2800" dirty="0" err="1"/>
              <a:t>desobediencia</a:t>
            </a:r>
            <a:r>
              <a:rPr lang="en-US" sz="2800" dirty="0"/>
              <a:t> de </a:t>
            </a:r>
            <a:r>
              <a:rPr lang="en-US" sz="2800" dirty="0" err="1"/>
              <a:t>Adán</a:t>
            </a:r>
            <a:r>
              <a:rPr lang="en-US" sz="2800" dirty="0"/>
              <a:t> son mucho </a:t>
            </a:r>
            <a:r>
              <a:rPr lang="en-US" sz="2800" dirty="0" err="1"/>
              <a:t>más</a:t>
            </a:r>
            <a:r>
              <a:rPr lang="en-US" sz="2800" dirty="0"/>
              <a:t> </a:t>
            </a:r>
            <a:r>
              <a:rPr lang="en-US" sz="2800" dirty="0" err="1"/>
              <a:t>grandes</a:t>
            </a:r>
            <a:r>
              <a:rPr lang="en-US" sz="2800" dirty="0"/>
              <a:t> y </a:t>
            </a:r>
            <a:r>
              <a:rPr lang="en-US" sz="2800" dirty="0" err="1"/>
              <a:t>significantes</a:t>
            </a:r>
            <a:r>
              <a:rPr lang="en-US" sz="2800" dirty="0"/>
              <a:t> de lo que </a:t>
            </a:r>
            <a:r>
              <a:rPr lang="en-US" sz="2800" dirty="0" err="1"/>
              <a:t>Adán</a:t>
            </a:r>
            <a:r>
              <a:rPr lang="en-US" sz="2800" dirty="0"/>
              <a:t> </a:t>
            </a:r>
            <a:r>
              <a:rPr lang="en-US" sz="2800" dirty="0" err="1"/>
              <a:t>podría</a:t>
            </a:r>
            <a:r>
              <a:rPr lang="en-US" sz="2800" dirty="0"/>
              <a:t> </a:t>
            </a:r>
            <a:r>
              <a:rPr lang="en-US" sz="2800" dirty="0" err="1"/>
              <a:t>haber</a:t>
            </a:r>
            <a:r>
              <a:rPr lang="en-US" sz="2800" dirty="0"/>
              <a:t> </a:t>
            </a:r>
            <a:r>
              <a:rPr lang="en-US" sz="2800" dirty="0" err="1"/>
              <a:t>imaginado</a:t>
            </a:r>
            <a:r>
              <a:rPr lang="en-US" sz="2800" dirty="0"/>
              <a:t> </a:t>
            </a:r>
            <a:r>
              <a:rPr lang="en-US" sz="2800" dirty="0" err="1"/>
              <a:t>cuando</a:t>
            </a:r>
            <a:r>
              <a:rPr lang="en-US" sz="2800" dirty="0"/>
              <a:t> </a:t>
            </a:r>
            <a:r>
              <a:rPr lang="en-US" sz="2800" dirty="0" err="1"/>
              <a:t>él</a:t>
            </a:r>
            <a:r>
              <a:rPr lang="en-US" sz="2800" dirty="0"/>
              <a:t> se </a:t>
            </a:r>
            <a:r>
              <a:rPr lang="en-US" sz="2800" dirty="0" err="1"/>
              <a:t>entregó</a:t>
            </a:r>
            <a:r>
              <a:rPr lang="en-US" sz="2800" dirty="0"/>
              <a:t> a la </a:t>
            </a:r>
            <a:r>
              <a:rPr lang="en-US" sz="2800" dirty="0" err="1"/>
              <a:t>tentación</a:t>
            </a:r>
            <a:r>
              <a:rPr lang="en-US" sz="2800" dirty="0"/>
              <a:t> y </a:t>
            </a:r>
            <a:r>
              <a:rPr lang="en-US" sz="2800" dirty="0" err="1"/>
              <a:t>escuchó</a:t>
            </a:r>
            <a:r>
              <a:rPr lang="en-US" sz="2800" dirty="0"/>
              <a:t> a </a:t>
            </a:r>
            <a:r>
              <a:rPr lang="en-US" sz="2800" dirty="0" err="1"/>
              <a:t>Satanás</a:t>
            </a:r>
            <a:r>
              <a:rPr lang="en-US" sz="2800" dirty="0"/>
              <a:t> </a:t>
            </a:r>
            <a:r>
              <a:rPr lang="en-US" sz="2800" dirty="0" err="1"/>
              <a:t>en</a:t>
            </a:r>
            <a:r>
              <a:rPr lang="en-US" sz="2800" dirty="0"/>
              <a:t> </a:t>
            </a:r>
            <a:r>
              <a:rPr lang="en-US" sz="2800" dirty="0" err="1"/>
              <a:t>vez</a:t>
            </a:r>
            <a:r>
              <a:rPr lang="en-US" sz="2800" dirty="0"/>
              <a:t> de </a:t>
            </a:r>
            <a:r>
              <a:rPr lang="en-US" sz="2800" dirty="0" err="1"/>
              <a:t>escuchar</a:t>
            </a:r>
            <a:r>
              <a:rPr lang="en-US" sz="2800" dirty="0"/>
              <a:t> a Dios. </a:t>
            </a:r>
          </a:p>
        </p:txBody>
      </p:sp>
    </p:spTree>
    <p:extLst>
      <p:ext uri="{BB962C8B-B14F-4D97-AF65-F5344CB8AC3E}">
        <p14:creationId xmlns:p14="http://schemas.microsoft.com/office/powerpoint/2010/main" val="5919989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1256"/>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225132"/>
            <a:ext cx="8229600" cy="4332280"/>
          </a:xfrm>
        </p:spPr>
        <p:txBody>
          <a:bodyPr>
            <a:noAutofit/>
          </a:bodyPr>
          <a:lstStyle/>
          <a:p>
            <a:r>
              <a:rPr lang="es-ES_tradnl" sz="2800" i="1" dirty="0"/>
              <a:t>“Por tanto, como el pecado entró en el mundo por un hombre, y por el pecado la muerte, así la muerte pasó a todos los hombres, por cuanto todos pecaron.” Romanos 5:12</a:t>
            </a:r>
            <a:endParaRPr lang="es-ES_tradnl" sz="2800" dirty="0"/>
          </a:p>
          <a:p>
            <a:r>
              <a:rPr lang="es-ES_tradnl" sz="2800" i="1" dirty="0"/>
              <a:t>“Porque sabemos que toda la creación gime a una, y a una está con dolores de parto hasta ahora.” Romanos 8:22</a:t>
            </a:r>
            <a:endParaRPr lang="es-ES_tradnl" sz="2800" dirty="0"/>
          </a:p>
          <a:p>
            <a:r>
              <a:rPr lang="es-ES_tradnl" sz="2800" i="1" dirty="0"/>
              <a:t> “Porque así como en Adán todos mueren. . . .” I Corintios 15:22</a:t>
            </a:r>
            <a:endParaRPr lang="es-ES_tradnl" sz="2800" dirty="0"/>
          </a:p>
        </p:txBody>
      </p:sp>
    </p:spTree>
    <p:extLst>
      <p:ext uri="{BB962C8B-B14F-4D97-AF65-F5344CB8AC3E}">
        <p14:creationId xmlns:p14="http://schemas.microsoft.com/office/powerpoint/2010/main" val="12613666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87383"/>
            <a:ext cx="8229600" cy="1551557"/>
          </a:xfrm>
        </p:spPr>
        <p:txBody>
          <a:bodyPr>
            <a:normAutofit fontScale="90000"/>
          </a:bodyPr>
          <a:lstStyle/>
          <a:p>
            <a:r>
              <a:rPr lang="es-ES_tradnl" b="1"/>
              <a:t>¿</a:t>
            </a:r>
            <a:r>
              <a:rPr lang="es-ES_tradnl" b="1" u="sng"/>
              <a:t>Quiere decir esto que todos en el mundo son culpables delante de Dios</a:t>
            </a:r>
            <a:r>
              <a:rPr lang="es-ES_tradnl" b="1"/>
              <a:t>?</a:t>
            </a:r>
            <a:endParaRPr lang="en-US" dirty="0"/>
          </a:p>
        </p:txBody>
      </p:sp>
      <p:sp>
        <p:nvSpPr>
          <p:cNvPr id="4" name="TextBox 3"/>
          <p:cNvSpPr txBox="1"/>
          <p:nvPr/>
        </p:nvSpPr>
        <p:spPr>
          <a:xfrm>
            <a:off x="2087010" y="2416266"/>
            <a:ext cx="8123790" cy="2554545"/>
          </a:xfrm>
          <a:prstGeom prst="rect">
            <a:avLst/>
          </a:prstGeom>
          <a:noFill/>
        </p:spPr>
        <p:txBody>
          <a:bodyPr wrap="square" rtlCol="0">
            <a:spAutoFit/>
          </a:bodyPr>
          <a:lstStyle/>
          <a:p>
            <a:r>
              <a:rPr lang="en-US" sz="3200" dirty="0" err="1"/>
              <a:t>Sí</a:t>
            </a:r>
            <a:r>
              <a:rPr lang="en-US" sz="3200" dirty="0"/>
              <a:t>.  No hay </a:t>
            </a:r>
            <a:r>
              <a:rPr lang="en-US" sz="3200" dirty="0" err="1"/>
              <a:t>excepciones</a:t>
            </a:r>
            <a:r>
              <a:rPr lang="en-US" sz="3200" dirty="0"/>
              <a:t> </a:t>
            </a:r>
            <a:r>
              <a:rPr lang="en-US" sz="3200" dirty="0" err="1"/>
              <a:t>fuera</a:t>
            </a:r>
            <a:r>
              <a:rPr lang="en-US" sz="3200" dirty="0"/>
              <a:t> de </a:t>
            </a:r>
            <a:r>
              <a:rPr lang="en-US" sz="3200" dirty="0" err="1"/>
              <a:t>Jesucristo</a:t>
            </a:r>
            <a:r>
              <a:rPr lang="en-US" sz="3200" dirty="0"/>
              <a:t> </a:t>
            </a:r>
            <a:r>
              <a:rPr lang="en-US" sz="3200" dirty="0" err="1"/>
              <a:t>quien</a:t>
            </a:r>
            <a:r>
              <a:rPr lang="en-US" sz="3200" dirty="0"/>
              <a:t> </a:t>
            </a:r>
            <a:r>
              <a:rPr lang="en-US" sz="3200" dirty="0" err="1"/>
              <a:t>fue</a:t>
            </a:r>
            <a:r>
              <a:rPr lang="en-US" sz="3200" dirty="0"/>
              <a:t> </a:t>
            </a:r>
            <a:r>
              <a:rPr lang="en-US" sz="3200" dirty="0" err="1"/>
              <a:t>perfectamente</a:t>
            </a:r>
            <a:r>
              <a:rPr lang="en-US" sz="3200" dirty="0"/>
              <a:t> sin </a:t>
            </a:r>
            <a:r>
              <a:rPr lang="en-US" sz="3200" dirty="0" err="1"/>
              <a:t>pecado</a:t>
            </a:r>
            <a:r>
              <a:rPr lang="en-US" sz="3200" dirty="0"/>
              <a:t> y </a:t>
            </a:r>
            <a:r>
              <a:rPr lang="en-US" sz="3200" dirty="0" err="1"/>
              <a:t>quien</a:t>
            </a:r>
            <a:r>
              <a:rPr lang="en-US" sz="3200" dirty="0"/>
              <a:t> no </a:t>
            </a:r>
            <a:r>
              <a:rPr lang="en-US" sz="3200" dirty="0" err="1"/>
              <a:t>nació</a:t>
            </a:r>
            <a:r>
              <a:rPr lang="en-US" sz="3200" dirty="0"/>
              <a:t> con </a:t>
            </a:r>
            <a:r>
              <a:rPr lang="en-US" sz="3200" dirty="0" err="1"/>
              <a:t>una</a:t>
            </a:r>
            <a:r>
              <a:rPr lang="en-US" sz="3200" dirty="0"/>
              <a:t> </a:t>
            </a:r>
            <a:r>
              <a:rPr lang="en-US" sz="3200" dirty="0" err="1"/>
              <a:t>naturaleza</a:t>
            </a:r>
            <a:r>
              <a:rPr lang="en-US" sz="3200" dirty="0"/>
              <a:t> </a:t>
            </a:r>
            <a:r>
              <a:rPr lang="en-US" sz="3200" dirty="0" err="1"/>
              <a:t>humana</a:t>
            </a:r>
            <a:r>
              <a:rPr lang="en-US" sz="3200" dirty="0"/>
              <a:t> </a:t>
            </a:r>
            <a:r>
              <a:rPr lang="en-US" sz="3200" dirty="0" err="1"/>
              <a:t>pecaminosa</a:t>
            </a:r>
            <a:r>
              <a:rPr lang="en-US" sz="3200" dirty="0"/>
              <a:t> (I Juan 3:5).</a:t>
            </a:r>
          </a:p>
        </p:txBody>
      </p:sp>
    </p:spTree>
    <p:extLst>
      <p:ext uri="{BB962C8B-B14F-4D97-AF65-F5344CB8AC3E}">
        <p14:creationId xmlns:p14="http://schemas.microsoft.com/office/powerpoint/2010/main" val="28039983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1256"/>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225132"/>
            <a:ext cx="8229600" cy="4332280"/>
          </a:xfrm>
        </p:spPr>
        <p:txBody>
          <a:bodyPr>
            <a:noAutofit/>
          </a:bodyPr>
          <a:lstStyle/>
          <a:p>
            <a:r>
              <a:rPr lang="es-ES_tradnl" sz="2800" i="1" dirty="0"/>
              <a:t>“Como está escrito: No hay justo, ni aun uno.” Romanos 3:10</a:t>
            </a:r>
            <a:endParaRPr lang="es-ES_tradnl" sz="2800" dirty="0"/>
          </a:p>
          <a:p>
            <a:r>
              <a:rPr lang="es-ES_tradnl" sz="2800" i="1" dirty="0"/>
              <a:t>“Por cuanto todos pecaron, y están destituidos de la gloria de Dios.” Romanos 3:23</a:t>
            </a:r>
            <a:endParaRPr lang="es-ES_tradnl" sz="2800" dirty="0"/>
          </a:p>
          <a:p>
            <a:r>
              <a:rPr lang="es-ES_tradnl" sz="2800" dirty="0"/>
              <a:t>Vea también: Génesis 6:5; Salmos 53:3; Proverbios 20:9; Isaías 53:6; 64:6; I Juan 1:8.</a:t>
            </a:r>
          </a:p>
        </p:txBody>
      </p:sp>
    </p:spTree>
    <p:extLst>
      <p:ext uri="{BB962C8B-B14F-4D97-AF65-F5344CB8AC3E}">
        <p14:creationId xmlns:p14="http://schemas.microsoft.com/office/powerpoint/2010/main" val="44071042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40444"/>
            <a:ext cx="8229600" cy="1064844"/>
          </a:xfrm>
        </p:spPr>
        <p:txBody>
          <a:bodyPr>
            <a:normAutofit fontScale="90000"/>
          </a:bodyPr>
          <a:lstStyle/>
          <a:p>
            <a:r>
              <a:rPr lang="es-ES_tradnl" b="1" dirty="0"/>
              <a:t>¿</a:t>
            </a:r>
            <a:r>
              <a:rPr lang="es-ES_tradnl" b="1" u="sng" dirty="0"/>
              <a:t>No pasará por alto un Dios amoroso la realidad de que somos pecadores</a:t>
            </a:r>
            <a:r>
              <a:rPr lang="es-ES_tradnl" b="1" dirty="0"/>
              <a:t>?</a:t>
            </a:r>
            <a:endParaRPr lang="en-US" dirty="0"/>
          </a:p>
        </p:txBody>
      </p:sp>
      <p:sp>
        <p:nvSpPr>
          <p:cNvPr id="4" name="TextBox 3"/>
          <p:cNvSpPr txBox="1"/>
          <p:nvPr/>
        </p:nvSpPr>
        <p:spPr>
          <a:xfrm>
            <a:off x="2087010" y="1875068"/>
            <a:ext cx="8123790" cy="3046988"/>
          </a:xfrm>
          <a:prstGeom prst="rect">
            <a:avLst/>
          </a:prstGeom>
          <a:noFill/>
        </p:spPr>
        <p:txBody>
          <a:bodyPr wrap="square" rtlCol="0">
            <a:spAutoFit/>
          </a:bodyPr>
          <a:lstStyle/>
          <a:p>
            <a:r>
              <a:rPr lang="es-ES_tradnl" sz="3200" dirty="0"/>
              <a:t>No.  Aunque Dios es benévolo y misericordioso, él también es santo y justo.  Dios no puede y no va a permitir que el pecado no sea castigado. </a:t>
            </a:r>
          </a:p>
          <a:p>
            <a:r>
              <a:rPr lang="es-ES_tradnl" sz="3200" dirty="0"/>
              <a:t/>
            </a:r>
            <a:br>
              <a:rPr lang="es-ES_tradnl" sz="3200" dirty="0"/>
            </a:br>
            <a:endParaRPr lang="en-US" sz="3200" dirty="0"/>
          </a:p>
        </p:txBody>
      </p:sp>
    </p:spTree>
    <p:extLst>
      <p:ext uri="{BB962C8B-B14F-4D97-AF65-F5344CB8AC3E}">
        <p14:creationId xmlns:p14="http://schemas.microsoft.com/office/powerpoint/2010/main" val="165592478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1256"/>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225132"/>
            <a:ext cx="8229600" cy="4332280"/>
          </a:xfrm>
        </p:spPr>
        <p:txBody>
          <a:bodyPr>
            <a:noAutofit/>
          </a:bodyPr>
          <a:lstStyle/>
          <a:p>
            <a:r>
              <a:rPr lang="es-ES_tradnl" sz="2800" i="1" dirty="0"/>
              <a:t>“Jehová, tardo para la ira y grande en misericordia, que perdona la iniquidad y la rebelión, aunque de ningún modo tendrá por inocente al culpable.”  Números 14:18</a:t>
            </a:r>
            <a:endParaRPr lang="es-ES_tradnl" sz="2800" dirty="0"/>
          </a:p>
          <a:p>
            <a:r>
              <a:rPr lang="es-ES_tradnl" sz="2800" i="1" dirty="0"/>
              <a:t>“Jehová es tardo para la ira y grande en poder, y no tendrá por inocente al culpable.” Nahúm 1:3</a:t>
            </a:r>
            <a:endParaRPr lang="es-ES_tradnl" sz="2800" dirty="0"/>
          </a:p>
          <a:p>
            <a:r>
              <a:rPr lang="es-ES_tradnl" sz="2800" i="1" dirty="0"/>
              <a:t>“No os engañéis; Dios no puede ser burlado: pues todo lo que el hombre sembrare, eso también segará.” Gálatas 6:7</a:t>
            </a:r>
            <a:endParaRPr lang="es-ES_tradnl" sz="2800" dirty="0"/>
          </a:p>
        </p:txBody>
      </p:sp>
    </p:spTree>
    <p:extLst>
      <p:ext uri="{BB962C8B-B14F-4D97-AF65-F5344CB8AC3E}">
        <p14:creationId xmlns:p14="http://schemas.microsoft.com/office/powerpoint/2010/main" val="40473654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40445"/>
            <a:ext cx="8229600" cy="1950369"/>
          </a:xfrm>
        </p:spPr>
        <p:txBody>
          <a:bodyPr>
            <a:normAutofit fontScale="90000"/>
          </a:bodyPr>
          <a:lstStyle/>
          <a:p>
            <a:r>
              <a:rPr lang="es-ES_tradnl" b="1"/>
              <a:t>¿ </a:t>
            </a:r>
            <a:r>
              <a:rPr lang="es-ES_tradnl" b="1" u="sng" smtClean="0"/>
              <a:t>Como </a:t>
            </a:r>
            <a:r>
              <a:rPr lang="es-ES_tradnl" b="1" u="sng" dirty="0"/>
              <a:t>todos somos pecadores delante de Dios, ¿hay esperanza para alguno de nosotros</a:t>
            </a:r>
            <a:r>
              <a:rPr lang="es-ES_tradnl" b="1" dirty="0"/>
              <a:t>?</a:t>
            </a:r>
            <a:endParaRPr lang="en-US" dirty="0"/>
          </a:p>
        </p:txBody>
      </p:sp>
      <p:sp>
        <p:nvSpPr>
          <p:cNvPr id="4" name="TextBox 3"/>
          <p:cNvSpPr txBox="1"/>
          <p:nvPr/>
        </p:nvSpPr>
        <p:spPr>
          <a:xfrm>
            <a:off x="2087010" y="2587338"/>
            <a:ext cx="8123790" cy="3046988"/>
          </a:xfrm>
          <a:prstGeom prst="rect">
            <a:avLst/>
          </a:prstGeom>
          <a:noFill/>
        </p:spPr>
        <p:txBody>
          <a:bodyPr wrap="square" rtlCol="0">
            <a:spAutoFit/>
          </a:bodyPr>
          <a:lstStyle/>
          <a:p>
            <a:r>
              <a:rPr lang="en-US" sz="2400" dirty="0"/>
              <a:t>¡</a:t>
            </a:r>
            <a:r>
              <a:rPr lang="en-US" sz="2400" dirty="0" err="1"/>
              <a:t>Ciertamente</a:t>
            </a:r>
            <a:r>
              <a:rPr lang="en-US" sz="2400" dirty="0"/>
              <a:t> que </a:t>
            </a:r>
            <a:r>
              <a:rPr lang="en-US" sz="2400" dirty="0" err="1"/>
              <a:t>sí</a:t>
            </a:r>
            <a:r>
              <a:rPr lang="en-US" sz="2400" dirty="0"/>
              <a:t>!  </a:t>
            </a:r>
            <a:r>
              <a:rPr lang="en-US" sz="2400" dirty="0" err="1"/>
              <a:t>Aún</a:t>
            </a:r>
            <a:r>
              <a:rPr lang="en-US" sz="2400" dirty="0"/>
              <a:t> antes de que Dios </a:t>
            </a:r>
            <a:r>
              <a:rPr lang="en-US" sz="2400" dirty="0" err="1"/>
              <a:t>pronunció</a:t>
            </a:r>
            <a:r>
              <a:rPr lang="en-US" sz="2400" dirty="0"/>
              <a:t> </a:t>
            </a:r>
            <a:r>
              <a:rPr lang="en-US" sz="2400" dirty="0" err="1"/>
              <a:t>juicio</a:t>
            </a:r>
            <a:r>
              <a:rPr lang="en-US" sz="2400" dirty="0"/>
              <a:t> </a:t>
            </a:r>
            <a:r>
              <a:rPr lang="en-US" sz="2400" dirty="0" err="1"/>
              <a:t>sobre</a:t>
            </a:r>
            <a:r>
              <a:rPr lang="en-US" sz="2400" dirty="0"/>
              <a:t> </a:t>
            </a:r>
            <a:r>
              <a:rPr lang="en-US" sz="2400" dirty="0" err="1"/>
              <a:t>Adán</a:t>
            </a:r>
            <a:r>
              <a:rPr lang="en-US" sz="2400" dirty="0"/>
              <a:t> y Eva </a:t>
            </a:r>
            <a:r>
              <a:rPr lang="en-US" sz="2400" dirty="0" err="1"/>
              <a:t>por</a:t>
            </a:r>
            <a:r>
              <a:rPr lang="en-US" sz="2400" dirty="0"/>
              <a:t> lo que </a:t>
            </a:r>
            <a:r>
              <a:rPr lang="en-US" sz="2400" dirty="0" err="1"/>
              <a:t>habían</a:t>
            </a:r>
            <a:r>
              <a:rPr lang="en-US" sz="2400" dirty="0"/>
              <a:t> </a:t>
            </a:r>
            <a:r>
              <a:rPr lang="en-US" sz="2400" dirty="0" err="1"/>
              <a:t>hecho</a:t>
            </a:r>
            <a:r>
              <a:rPr lang="en-US" sz="2400" dirty="0"/>
              <a:t> (</a:t>
            </a:r>
            <a:r>
              <a:rPr lang="en-US" sz="2400" dirty="0" err="1"/>
              <a:t>Génesis</a:t>
            </a:r>
            <a:r>
              <a:rPr lang="en-US" sz="2400" dirty="0"/>
              <a:t> 3:16-19), </a:t>
            </a:r>
            <a:r>
              <a:rPr lang="en-US" sz="2400" dirty="0" err="1"/>
              <a:t>él</a:t>
            </a:r>
            <a:r>
              <a:rPr lang="en-US" sz="2400" dirty="0"/>
              <a:t> </a:t>
            </a:r>
            <a:r>
              <a:rPr lang="en-US" sz="2400" dirty="0" err="1"/>
              <a:t>dijo</a:t>
            </a:r>
            <a:r>
              <a:rPr lang="en-US" sz="2400" dirty="0"/>
              <a:t> que </a:t>
            </a:r>
            <a:r>
              <a:rPr lang="en-US" sz="2400" dirty="0" err="1"/>
              <a:t>él</a:t>
            </a:r>
            <a:r>
              <a:rPr lang="en-US" sz="2400" dirty="0"/>
              <a:t> </a:t>
            </a:r>
            <a:r>
              <a:rPr lang="en-US" sz="2400" dirty="0" err="1"/>
              <a:t>vencería</a:t>
            </a:r>
            <a:r>
              <a:rPr lang="en-US" sz="2400" dirty="0"/>
              <a:t> a </a:t>
            </a:r>
            <a:r>
              <a:rPr lang="en-US" sz="2400" dirty="0" err="1"/>
              <a:t>los</a:t>
            </a:r>
            <a:r>
              <a:rPr lang="en-US" sz="2400" dirty="0"/>
              <a:t> </a:t>
            </a:r>
            <a:r>
              <a:rPr lang="en-US" sz="2400" dirty="0" err="1"/>
              <a:t>poderes</a:t>
            </a:r>
            <a:r>
              <a:rPr lang="en-US" sz="2400" dirty="0"/>
              <a:t> de </a:t>
            </a:r>
            <a:r>
              <a:rPr lang="en-US" sz="2400" dirty="0" err="1"/>
              <a:t>maligno</a:t>
            </a:r>
            <a:r>
              <a:rPr lang="en-US" sz="2400" dirty="0"/>
              <a:t> y </a:t>
            </a:r>
            <a:r>
              <a:rPr lang="en-US" sz="2400" dirty="0" err="1"/>
              <a:t>los</a:t>
            </a:r>
            <a:r>
              <a:rPr lang="en-US" sz="2400" dirty="0"/>
              <a:t> </a:t>
            </a:r>
            <a:r>
              <a:rPr lang="en-US" sz="2400" dirty="0" err="1"/>
              <a:t>destruiría</a:t>
            </a:r>
            <a:r>
              <a:rPr lang="en-US" sz="2400" dirty="0"/>
              <a:t> (</a:t>
            </a:r>
            <a:r>
              <a:rPr lang="en-US" sz="2400" dirty="0" err="1"/>
              <a:t>Génesis</a:t>
            </a:r>
            <a:r>
              <a:rPr lang="en-US" sz="2400" dirty="0"/>
              <a:t> 3:15).  Miles de </a:t>
            </a:r>
            <a:r>
              <a:rPr lang="en-US" sz="2400" dirty="0" err="1"/>
              <a:t>años</a:t>
            </a:r>
            <a:r>
              <a:rPr lang="en-US" sz="2400" dirty="0"/>
              <a:t> de la </a:t>
            </a:r>
            <a:r>
              <a:rPr lang="en-US" sz="2400" dirty="0" err="1"/>
              <a:t>historia</a:t>
            </a:r>
            <a:r>
              <a:rPr lang="en-US" sz="2400" dirty="0"/>
              <a:t> </a:t>
            </a:r>
            <a:r>
              <a:rPr lang="en-US" sz="2400" dirty="0" err="1"/>
              <a:t>humana</a:t>
            </a:r>
            <a:r>
              <a:rPr lang="en-US" sz="2400" dirty="0"/>
              <a:t> </a:t>
            </a:r>
            <a:r>
              <a:rPr lang="en-US" sz="2400" dirty="0" err="1"/>
              <a:t>pasaron</a:t>
            </a:r>
            <a:r>
              <a:rPr lang="en-US" sz="2400" dirty="0"/>
              <a:t>; sin embargo, antes de que </a:t>
            </a:r>
            <a:r>
              <a:rPr lang="en-US" sz="2400" dirty="0" err="1"/>
              <a:t>Jesús</a:t>
            </a:r>
            <a:r>
              <a:rPr lang="en-US" sz="2400" dirty="0"/>
              <a:t> </a:t>
            </a:r>
            <a:r>
              <a:rPr lang="en-US" sz="2400" dirty="0" err="1"/>
              <a:t>viniera</a:t>
            </a:r>
            <a:r>
              <a:rPr lang="en-US" sz="2400" dirty="0"/>
              <a:t> a </a:t>
            </a:r>
            <a:r>
              <a:rPr lang="en-US" sz="2400" dirty="0" err="1"/>
              <a:t>nuestro</a:t>
            </a:r>
            <a:r>
              <a:rPr lang="en-US" sz="2400" dirty="0"/>
              <a:t> </a:t>
            </a:r>
            <a:r>
              <a:rPr lang="en-US" sz="2400" dirty="0" err="1"/>
              <a:t>mundo</a:t>
            </a:r>
            <a:r>
              <a:rPr lang="en-US" sz="2400" dirty="0"/>
              <a:t> a </a:t>
            </a:r>
            <a:r>
              <a:rPr lang="en-US" sz="2400" dirty="0" err="1"/>
              <a:t>pagar</a:t>
            </a:r>
            <a:r>
              <a:rPr lang="en-US" sz="2400" dirty="0"/>
              <a:t> las </a:t>
            </a:r>
            <a:r>
              <a:rPr lang="en-US" sz="2400" dirty="0" err="1"/>
              <a:t>consecuencias</a:t>
            </a:r>
            <a:r>
              <a:rPr lang="en-US" sz="2400" dirty="0"/>
              <a:t> del </a:t>
            </a:r>
            <a:r>
              <a:rPr lang="en-US" sz="2400" dirty="0" err="1"/>
              <a:t>pecado</a:t>
            </a:r>
            <a:r>
              <a:rPr lang="en-US" sz="2400" dirty="0"/>
              <a:t> de </a:t>
            </a:r>
            <a:r>
              <a:rPr lang="en-US" sz="2400" dirty="0" err="1"/>
              <a:t>Adán</a:t>
            </a:r>
            <a:r>
              <a:rPr lang="en-US" sz="2400" dirty="0"/>
              <a:t>  y de </a:t>
            </a:r>
            <a:r>
              <a:rPr lang="en-US" sz="2400" dirty="0" err="1"/>
              <a:t>los</a:t>
            </a:r>
            <a:r>
              <a:rPr lang="en-US" sz="2400" dirty="0"/>
              <a:t> </a:t>
            </a:r>
            <a:r>
              <a:rPr lang="en-US" sz="2400" dirty="0" err="1"/>
              <a:t>pecados</a:t>
            </a:r>
            <a:r>
              <a:rPr lang="en-US" sz="2400" dirty="0"/>
              <a:t> </a:t>
            </a:r>
            <a:r>
              <a:rPr lang="en-US" sz="2400" dirty="0" err="1"/>
              <a:t>nuestros</a:t>
            </a:r>
            <a:r>
              <a:rPr lang="en-US" sz="2400" dirty="0"/>
              <a:t> </a:t>
            </a:r>
            <a:r>
              <a:rPr lang="en-US" sz="2400" dirty="0" err="1"/>
              <a:t>también</a:t>
            </a:r>
            <a:r>
              <a:rPr lang="en-US" sz="2400" dirty="0"/>
              <a:t>. </a:t>
            </a:r>
          </a:p>
        </p:txBody>
      </p:sp>
    </p:spTree>
    <p:extLst>
      <p:ext uri="{BB962C8B-B14F-4D97-AF65-F5344CB8AC3E}">
        <p14:creationId xmlns:p14="http://schemas.microsoft.com/office/powerpoint/2010/main" val="1823559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dirty="0" smtClean="0"/>
              <a:t>Introducción</a:t>
            </a:r>
            <a:r>
              <a:rPr lang="en-US" dirty="0" smtClean="0"/>
              <a:t>	</a:t>
            </a:r>
            <a:endParaRPr lang="en-US" dirty="0"/>
          </a:p>
        </p:txBody>
      </p:sp>
      <p:sp>
        <p:nvSpPr>
          <p:cNvPr id="3" name="Content Placeholder 2"/>
          <p:cNvSpPr>
            <a:spLocks noGrp="1"/>
          </p:cNvSpPr>
          <p:nvPr>
            <p:ph idx="1"/>
          </p:nvPr>
        </p:nvSpPr>
        <p:spPr/>
        <p:txBody>
          <a:bodyPr>
            <a:normAutofit/>
          </a:bodyPr>
          <a:lstStyle/>
          <a:p>
            <a:r>
              <a:rPr lang="es-ES_tradnl" dirty="0"/>
              <a:t>Sin embargo, el mundo hoy obviamente ya no es un lugar de harmonía perfecta y delicia sin fin.  Las flores hermosas se marchitan y mueren; los arroyos y los ríos se desbordan o se secan; los huracanes, las inundaciones, y las tormentas traen destrucción terrible; la gente se enferma y se muere; tensiones y contiendas abundan.  Y la miseria se encuentra por todos lados. </a:t>
            </a:r>
          </a:p>
          <a:p>
            <a:r>
              <a:rPr lang="es-ES_tradnl" dirty="0"/>
              <a:t>Mucha gente se pregunta por qué hay tantas cosas buenas y hermosas en nuestro mundo mientras al mismo tiempo hay también tantas cosas que no son ni buenas ni hermosas.  ¿Empezó el mundo siendo bueno y luego se hizo malo?  ¿O existían las cosas buenas y malas desde el mero principio?</a:t>
            </a:r>
          </a:p>
        </p:txBody>
      </p:sp>
    </p:spTree>
    <p:extLst>
      <p:ext uri="{BB962C8B-B14F-4D97-AF65-F5344CB8AC3E}">
        <p14:creationId xmlns:p14="http://schemas.microsoft.com/office/powerpoint/2010/main" val="3756880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1256"/>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225132"/>
            <a:ext cx="8229600" cy="4332280"/>
          </a:xfrm>
        </p:spPr>
        <p:txBody>
          <a:bodyPr>
            <a:noAutofit/>
          </a:bodyPr>
          <a:lstStyle/>
          <a:p>
            <a:r>
              <a:rPr lang="es-ES_tradnl" sz="2800" i="1" dirty="0"/>
              <a:t>“Y Jehová Dios dijo a la serpiente: 'Y pondré enemistad entre ti y la mujer, y entre tu simiente y la simiente suya; ésta te herirá en la cabeza, y tú le herirás en el calcañar.'” Génesis 3:14-15</a:t>
            </a:r>
            <a:endParaRPr lang="es-ES_tradnl" sz="2800" dirty="0"/>
          </a:p>
          <a:p>
            <a:r>
              <a:rPr lang="es-ES_tradnl" sz="2800" i="1" dirty="0"/>
              <a:t>“Como el padre se compadece de los hijos, se compadece Jehová de los que le temen.  Porque él conoce nuestra condición; Se acuerda de que somos polvo.”  Salmo 103:13-14</a:t>
            </a:r>
            <a:endParaRPr lang="es-ES_tradnl" sz="2800" dirty="0"/>
          </a:p>
        </p:txBody>
      </p:sp>
    </p:spTree>
    <p:extLst>
      <p:ext uri="{BB962C8B-B14F-4D97-AF65-F5344CB8AC3E}">
        <p14:creationId xmlns:p14="http://schemas.microsoft.com/office/powerpoint/2010/main" val="6555469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dirty="0" smtClean="0"/>
              <a:t>Introducción</a:t>
            </a:r>
            <a:r>
              <a:rPr lang="en-US" dirty="0" smtClean="0"/>
              <a:t>	</a:t>
            </a:r>
            <a:endParaRPr lang="en-US" dirty="0"/>
          </a:p>
        </p:txBody>
      </p:sp>
      <p:sp>
        <p:nvSpPr>
          <p:cNvPr id="3" name="Content Placeholder 2"/>
          <p:cNvSpPr>
            <a:spLocks noGrp="1"/>
          </p:cNvSpPr>
          <p:nvPr>
            <p:ph idx="1"/>
          </p:nvPr>
        </p:nvSpPr>
        <p:spPr/>
        <p:txBody>
          <a:bodyPr>
            <a:normAutofit/>
          </a:bodyPr>
          <a:lstStyle/>
          <a:p>
            <a:r>
              <a:rPr lang="en-US" dirty="0" err="1"/>
              <a:t>En</a:t>
            </a:r>
            <a:r>
              <a:rPr lang="en-US" dirty="0"/>
              <a:t> </a:t>
            </a:r>
            <a:r>
              <a:rPr lang="en-US" dirty="0" err="1"/>
              <a:t>esta</a:t>
            </a:r>
            <a:r>
              <a:rPr lang="en-US" dirty="0"/>
              <a:t> </a:t>
            </a:r>
            <a:r>
              <a:rPr lang="en-US" dirty="0" err="1"/>
              <a:t>lección</a:t>
            </a:r>
            <a:r>
              <a:rPr lang="en-US" dirty="0"/>
              <a:t> vas a leer las </a:t>
            </a:r>
            <a:r>
              <a:rPr lang="en-US" dirty="0" err="1"/>
              <a:t>respuestas</a:t>
            </a:r>
            <a:r>
              <a:rPr lang="en-US" dirty="0"/>
              <a:t> </a:t>
            </a:r>
            <a:r>
              <a:rPr lang="en-US" dirty="0" err="1"/>
              <a:t>bíblicas</a:t>
            </a:r>
            <a:r>
              <a:rPr lang="en-US" dirty="0"/>
              <a:t> a </a:t>
            </a:r>
            <a:r>
              <a:rPr lang="en-US" dirty="0" err="1"/>
              <a:t>esas</a:t>
            </a:r>
            <a:r>
              <a:rPr lang="en-US" dirty="0"/>
              <a:t> </a:t>
            </a:r>
            <a:r>
              <a:rPr lang="en-US" dirty="0" err="1"/>
              <a:t>preguntas</a:t>
            </a:r>
            <a:r>
              <a:rPr lang="en-US" dirty="0"/>
              <a:t>. </a:t>
            </a:r>
            <a:endParaRPr lang="es-ES_tradnl" dirty="0"/>
          </a:p>
        </p:txBody>
      </p:sp>
    </p:spTree>
    <p:extLst>
      <p:ext uri="{BB962C8B-B14F-4D97-AF65-F5344CB8AC3E}">
        <p14:creationId xmlns:p14="http://schemas.microsoft.com/office/powerpoint/2010/main" val="5388080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r>
              <a:rPr lang="es-ES_tradnl" b="1" dirty="0"/>
              <a:t>¿</a:t>
            </a:r>
            <a:r>
              <a:rPr lang="es-ES_tradnl" b="1" u="sng" dirty="0"/>
              <a:t>De dónde vino </a:t>
            </a:r>
            <a:r>
              <a:rPr lang="es-ES_tradnl" b="1" u="sng" dirty="0" smtClean="0"/>
              <a:t>nuestro universo</a:t>
            </a:r>
            <a:r>
              <a:rPr lang="es-ES_tradnl" b="1" dirty="0"/>
              <a:t>?</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800" dirty="0"/>
              <a:t>Dios creó el universo entero de la nada por su poder todopoderoso. </a:t>
            </a:r>
          </a:p>
        </p:txBody>
      </p:sp>
    </p:spTree>
    <p:extLst>
      <p:ext uri="{BB962C8B-B14F-4D97-AF65-F5344CB8AC3E}">
        <p14:creationId xmlns:p14="http://schemas.microsoft.com/office/powerpoint/2010/main" val="214757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800" i="1" dirty="0"/>
              <a:t>“En el principio creó Dios los cielos y la tierra.” Génesis 1:1</a:t>
            </a:r>
            <a:endParaRPr lang="es-ES_tradnl" sz="2800" dirty="0"/>
          </a:p>
          <a:p>
            <a:r>
              <a:rPr lang="es-ES_tradnl" sz="2800" i="1" dirty="0"/>
              <a:t>“Por la fe entendemos haber sido constituido el universo por la palabra de Dios, de modo que lo que se ve fue hecho de lo que no se veía.” Hebreos 11:3</a:t>
            </a:r>
            <a:endParaRPr lang="es-ES_tradnl" sz="2800" dirty="0"/>
          </a:p>
          <a:p>
            <a:r>
              <a:rPr lang="es-ES_tradnl" sz="2800" i="1" dirty="0"/>
              <a:t>“[Dios] creó el cielo y las cosas que están en él, y la tierra y las cosas que están en ella, y el mar y las cosas que están en él, que el tiempo no sería más.” Apocalipsis 10:6</a:t>
            </a:r>
            <a:endParaRPr lang="es-ES_tradnl" sz="2800" dirty="0"/>
          </a:p>
        </p:txBody>
      </p:sp>
    </p:spTree>
    <p:extLst>
      <p:ext uri="{BB962C8B-B14F-4D97-AF65-F5344CB8AC3E}">
        <p14:creationId xmlns:p14="http://schemas.microsoft.com/office/powerpoint/2010/main" val="3998532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r>
              <a:rPr lang="es-ES_tradnl" b="1" dirty="0"/>
              <a:t>¿</a:t>
            </a:r>
            <a:r>
              <a:rPr lang="es-ES_tradnl" b="1" u="sng" dirty="0"/>
              <a:t>Cómo era la tierra al principio de la creación</a:t>
            </a:r>
            <a:r>
              <a:rPr lang="es-ES_tradnl" b="1" dirty="0"/>
              <a:t>?</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n-US" dirty="0"/>
              <a:t>Antes de que Dios </a:t>
            </a:r>
            <a:r>
              <a:rPr lang="en-US" dirty="0" err="1"/>
              <a:t>formara</a:t>
            </a:r>
            <a:r>
              <a:rPr lang="en-US" dirty="0"/>
              <a:t> la </a:t>
            </a:r>
            <a:r>
              <a:rPr lang="en-US" dirty="0" err="1"/>
              <a:t>tierra</a:t>
            </a:r>
            <a:r>
              <a:rPr lang="en-US" dirty="0"/>
              <a:t>, </a:t>
            </a:r>
            <a:r>
              <a:rPr lang="en-US" dirty="0" err="1"/>
              <a:t>ésta</a:t>
            </a:r>
            <a:r>
              <a:rPr lang="en-US" dirty="0"/>
              <a:t> </a:t>
            </a:r>
            <a:r>
              <a:rPr lang="en-US" dirty="0" err="1"/>
              <a:t>estaba</a:t>
            </a:r>
            <a:r>
              <a:rPr lang="en-US" dirty="0"/>
              <a:t> sin forma, </a:t>
            </a:r>
            <a:r>
              <a:rPr lang="en-US" dirty="0" err="1"/>
              <a:t>oscura</a:t>
            </a:r>
            <a:r>
              <a:rPr lang="en-US" dirty="0"/>
              <a:t>, y </a:t>
            </a:r>
            <a:r>
              <a:rPr lang="en-US" dirty="0" err="1"/>
              <a:t>vacía</a:t>
            </a:r>
            <a:r>
              <a:rPr lang="en-US" dirty="0"/>
              <a:t>.</a:t>
            </a:r>
          </a:p>
        </p:txBody>
      </p:sp>
    </p:spTree>
    <p:extLst>
      <p:ext uri="{BB962C8B-B14F-4D97-AF65-F5344CB8AC3E}">
        <p14:creationId xmlns:p14="http://schemas.microsoft.com/office/powerpoint/2010/main" val="1423644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800" dirty="0"/>
              <a:t> </a:t>
            </a:r>
            <a:r>
              <a:rPr lang="es-ES_tradnl" sz="2800" i="1" dirty="0"/>
              <a:t>“Y la tierra estaba desordenada y vacía, y las tinieblas estaban sobre la faz del abismo, y el Espíritu de Dios se movía sobre la faz de las aguas.”  Génesis 1:2</a:t>
            </a:r>
            <a:endParaRPr lang="es-ES_tradnl" sz="2800" dirty="0"/>
          </a:p>
          <a:p>
            <a:r>
              <a:rPr lang="es-ES_tradnl" sz="2800" i="1" dirty="0"/>
              <a:t>Vea </a:t>
            </a:r>
            <a:r>
              <a:rPr lang="es-ES_tradnl" sz="2800" i="1" dirty="0"/>
              <a:t>también: Génesis 1:3-5; Salmo 104:30</a:t>
            </a:r>
            <a:endParaRPr lang="es-ES_tradnl" sz="2800" dirty="0"/>
          </a:p>
        </p:txBody>
      </p:sp>
    </p:spTree>
    <p:extLst>
      <p:ext uri="{BB962C8B-B14F-4D97-AF65-F5344CB8AC3E}">
        <p14:creationId xmlns:p14="http://schemas.microsoft.com/office/powerpoint/2010/main" val="1818160115"/>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Vapor Trail</Template>
  <TotalTime>111</TotalTime>
  <Words>1391</Words>
  <Application>Microsoft Macintosh PowerPoint</Application>
  <PresentationFormat>Widescreen</PresentationFormat>
  <Paragraphs>103</Paragraphs>
  <Slides>40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40</vt:i4>
      </vt:variant>
    </vt:vector>
  </HeadingPairs>
  <TitlesOfParts>
    <vt:vector size="43" baseType="lpstr">
      <vt:lpstr>Century Gothic</vt:lpstr>
      <vt:lpstr>Arial</vt:lpstr>
      <vt:lpstr>Vapor Trail</vt:lpstr>
      <vt:lpstr>LECCIÓN 3   LO QUE LA BIBLIA ENSEÑA ACERCA DEL  ORIGEN DE NUESTRO MUNDO</vt:lpstr>
      <vt:lpstr>Introducción </vt:lpstr>
      <vt:lpstr>Introducción </vt:lpstr>
      <vt:lpstr>Introducción </vt:lpstr>
      <vt:lpstr>Introducción </vt:lpstr>
      <vt:lpstr>¿De dónde vino nuestro universo?</vt:lpstr>
      <vt:lpstr>Referencias Bíblicas</vt:lpstr>
      <vt:lpstr>¿Cómo era la tierra al principio de la creación?</vt:lpstr>
      <vt:lpstr>Referencias Bíblicas</vt:lpstr>
      <vt:lpstr>¿Cómo creó Dios el mundo?</vt:lpstr>
      <vt:lpstr>Referencias Bíblicas</vt:lpstr>
      <vt:lpstr>¿Fue la creación original buena o mala? ¿Fue una mezcla de los dos?</vt:lpstr>
      <vt:lpstr>Referencias Bíblicas</vt:lpstr>
      <vt:lpstr>¿De dónde vinieron los seres humanos?</vt:lpstr>
      <vt:lpstr>Referencias Bíblicas</vt:lpstr>
      <vt:lpstr>¿Cómo creó Dios el primer varón y la primera mujer?</vt:lpstr>
      <vt:lpstr>Referencias Bíblicas</vt:lpstr>
      <vt:lpstr>¿Cuáles fueron los nombres del primer hombre y la primera mujer?</vt:lpstr>
      <vt:lpstr>Referencias Bíblicas</vt:lpstr>
      <vt:lpstr>¿Dónde vivieron Adán y Eva?</vt:lpstr>
      <vt:lpstr>Referencias Bíblicas</vt:lpstr>
      <vt:lpstr>¿Cuáles responsabilidades les dio Dios a Adán y Eva?</vt:lpstr>
      <vt:lpstr>Referencias Bíblicas</vt:lpstr>
      <vt:lpstr>¿Qué nos enseña la Biblia ¿Cuál “prueba” les dio Dios a Adán y Eva?</vt:lpstr>
      <vt:lpstr>Referencias Bíblicas</vt:lpstr>
      <vt:lpstr>¿Obedecieron Adán y Eva al mandamiento de Dios?</vt:lpstr>
      <vt:lpstr>Referencias Bíblicas</vt:lpstr>
      <vt:lpstr>¿Cuál fue el resultado de su desobediencia?</vt:lpstr>
      <vt:lpstr>¿Cuál fue el resultado de su desobediencia?</vt:lpstr>
      <vt:lpstr>Referencias Bíblicas</vt:lpstr>
      <vt:lpstr>Referencias Bíblicas</vt:lpstr>
      <vt:lpstr>¿Qué tiene que ver con nosotros hoy día el pecado de Adán?</vt:lpstr>
      <vt:lpstr>¿Qué tiene que ver con nosotros hoy día el pecado de Adán?</vt:lpstr>
      <vt:lpstr>Referencias Bíblicas</vt:lpstr>
      <vt:lpstr>¿Quiere decir esto que todos en el mundo son culpables delante de Dios?</vt:lpstr>
      <vt:lpstr>Referencias Bíblicas</vt:lpstr>
      <vt:lpstr>¿No pasará por alto un Dios amoroso la realidad de que somos pecadores?</vt:lpstr>
      <vt:lpstr>Referencias Bíblicas</vt:lpstr>
      <vt:lpstr>¿ Como todos somos pecadores delante de Dios, ¿hay esperanza para alguno de nosotros?</vt:lpstr>
      <vt:lpstr>Referencias Bíblicas</vt:lpstr>
    </vt:vector>
  </TitlesOfParts>
  <Company>Christian Leaders Institute</Company>
  <LinksUpToDate>false</LinksUpToDate>
  <SharedDoc>false</SharedDoc>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Fundamentos Cristianos Lección 1: La Biblia</dc:title>
  <dc:creator>Wally De La Fuente</dc:creator>
  <cp:lastModifiedBy>Microsoft Office User</cp:lastModifiedBy>
  <cp:revision>12</cp:revision>
  <dcterms:created xsi:type="dcterms:W3CDTF">2017-02-07T06:18:44Z</dcterms:created>
  <dcterms:modified xsi:type="dcterms:W3CDTF">2017-02-14T20:28:34Z</dcterms:modified>
</cp:coreProperties>
</file>