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90" r:id="rId2"/>
    <p:sldId id="258" r:id="rId3"/>
    <p:sldId id="259" r:id="rId4"/>
    <p:sldId id="261" r:id="rId5"/>
    <p:sldId id="262" r:id="rId6"/>
    <p:sldId id="263" r:id="rId7"/>
    <p:sldId id="268" r:id="rId8"/>
    <p:sldId id="260" r:id="rId9"/>
    <p:sldId id="264" r:id="rId10"/>
    <p:sldId id="266" r:id="rId11"/>
    <p:sldId id="265" r:id="rId12"/>
    <p:sldId id="267" r:id="rId13"/>
    <p:sldId id="269" r:id="rId14"/>
    <p:sldId id="270" r:id="rId15"/>
    <p:sldId id="271" r:id="rId16"/>
    <p:sldId id="272" r:id="rId17"/>
    <p:sldId id="273" r:id="rId18"/>
    <p:sldId id="274" r:id="rId19"/>
    <p:sldId id="275" r:id="rId20"/>
    <p:sldId id="276" r:id="rId21"/>
    <p:sldId id="296" r:id="rId22"/>
    <p:sldId id="277" r:id="rId23"/>
    <p:sldId id="278" r:id="rId24"/>
    <p:sldId id="279" r:id="rId25"/>
    <p:sldId id="280" r:id="rId26"/>
    <p:sldId id="281" r:id="rId27"/>
    <p:sldId id="283" r:id="rId28"/>
    <p:sldId id="284" r:id="rId29"/>
    <p:sldId id="285" r:id="rId30"/>
    <p:sldId id="286" r:id="rId31"/>
    <p:sldId id="297" r:id="rId32"/>
    <p:sldId id="298" r:id="rId33"/>
    <p:sldId id="288" r:id="rId34"/>
    <p:sldId id="28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0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81A936-AFAB-48FA-A505-01F8E3DBE2A1}" type="slidenum">
              <a:rPr lang="en-US" smtClean="0"/>
              <a:pPr/>
              <a:t>‹#›</a:t>
            </a:fld>
            <a:endParaRPr lang="en-US"/>
          </a:p>
        </p:txBody>
      </p:sp>
    </p:spTree>
    <p:extLst>
      <p:ext uri="{BB962C8B-B14F-4D97-AF65-F5344CB8AC3E}">
        <p14:creationId xmlns:p14="http://schemas.microsoft.com/office/powerpoint/2010/main" val="249529923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CA4882-9FD3-479A-B4FE-AB80C4C54E05}" type="slidenum">
              <a:rPr lang="en-US" smtClean="0"/>
              <a:pPr/>
              <a:t>‹#›</a:t>
            </a:fld>
            <a:endParaRPr lang="en-US"/>
          </a:p>
        </p:txBody>
      </p:sp>
    </p:spTree>
    <p:extLst>
      <p:ext uri="{BB962C8B-B14F-4D97-AF65-F5344CB8AC3E}">
        <p14:creationId xmlns:p14="http://schemas.microsoft.com/office/powerpoint/2010/main" val="3331621885"/>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xmlns="" id="{701E474F-A469-4CA7-A4C4-FCE2FFA1C21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xmlns="" id="{6B7FF6C2-4299-441A-9064-65F6913C82B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124" name="Slide Number Placeholder 3">
            <a:extLst>
              <a:ext uri="{FF2B5EF4-FFF2-40B4-BE49-F238E27FC236}">
                <a16:creationId xmlns:a16="http://schemas.microsoft.com/office/drawing/2014/main" xmlns="" id="{8FE8AA1C-7C23-411D-97B6-54A91112809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7C6D8DB-B32A-4C51-9DCD-89E073381DF0}" type="slidenum">
              <a:rPr lang="en-US" altLang="en-US"/>
              <a:pPr/>
              <a:t>1</a:t>
            </a:fld>
            <a:endParaRPr lang="en-US" altLang="en-US"/>
          </a:p>
        </p:txBody>
      </p:sp>
      <p:sp>
        <p:nvSpPr>
          <p:cNvPr id="5125" name="Date Placeholder 5">
            <a:extLst>
              <a:ext uri="{FF2B5EF4-FFF2-40B4-BE49-F238E27FC236}">
                <a16:creationId xmlns:a16="http://schemas.microsoft.com/office/drawing/2014/main" xmlns="" id="{47A46B4D-699D-40A8-80DF-FA55A479FE64}"/>
              </a:ext>
            </a:extLst>
          </p:cNvPr>
          <p:cNvSpPr>
            <a:spLocks noGrp="1" noChangeArrowheads="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Tree>
    <p:extLst>
      <p:ext uri="{BB962C8B-B14F-4D97-AF65-F5344CB8AC3E}">
        <p14:creationId xmlns:p14="http://schemas.microsoft.com/office/powerpoint/2010/main" val="214035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
        <p:nvSpPr>
          <p:cNvPr id="5" name="Slide Number Placeholder 4"/>
          <p:cNvSpPr>
            <a:spLocks noGrp="1"/>
          </p:cNvSpPr>
          <p:nvPr>
            <p:ph type="sldNum" sz="quarter" idx="11"/>
          </p:nvPr>
        </p:nvSpPr>
        <p:spPr/>
        <p:txBody>
          <a:bodyPr/>
          <a:lstStyle/>
          <a:p>
            <a:fld id="{12CA4882-9FD3-479A-B4FE-AB80C4C54E05}" type="slidenum">
              <a:rPr lang="en-US" smtClean="0"/>
              <a:pPr/>
              <a:t>21</a:t>
            </a:fld>
            <a:endParaRPr lang="en-US"/>
          </a:p>
        </p:txBody>
      </p:sp>
    </p:spTree>
    <p:extLst>
      <p:ext uri="{BB962C8B-B14F-4D97-AF65-F5344CB8AC3E}">
        <p14:creationId xmlns:p14="http://schemas.microsoft.com/office/powerpoint/2010/main" val="2222681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FE7C857-607D-4F12-B772-0613CA478351}" type="datetimeFigureOut">
              <a:rPr lang="en-US" smtClean="0"/>
              <a:pPr/>
              <a:t>6/2/18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233594-91DC-40DF-A86F-ECF3BB7172B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E7C857-607D-4F12-B772-0613CA478351}" type="datetimeFigureOut">
              <a:rPr lang="en-US" smtClean="0"/>
              <a:pPr/>
              <a:t>6/2/18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233594-91DC-40DF-A86F-ECF3BB7172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E7C857-607D-4F12-B772-0613CA478351}" type="datetimeFigureOut">
              <a:rPr lang="en-US" smtClean="0"/>
              <a:pPr/>
              <a:t>6/2/18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233594-91DC-40DF-A86F-ECF3BB7172B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FE7C857-607D-4F12-B772-0613CA478351}" type="datetimeFigureOut">
              <a:rPr lang="en-US" smtClean="0"/>
              <a:pPr/>
              <a:t>6/2/18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233594-91DC-40DF-A86F-ECF3BB7172B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E7C857-607D-4F12-B772-0613CA478351}" type="datetimeFigureOut">
              <a:rPr lang="en-US" smtClean="0"/>
              <a:pPr/>
              <a:t>6/2/18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233594-91DC-40DF-A86F-ECF3BB7172B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FE7C857-607D-4F12-B772-0613CA478351}" type="datetimeFigureOut">
              <a:rPr lang="en-US" smtClean="0"/>
              <a:pPr/>
              <a:t>6/2/18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233594-91DC-40DF-A86F-ECF3BB7172B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FE7C857-607D-4F12-B772-0613CA478351}" type="datetimeFigureOut">
              <a:rPr lang="en-US" smtClean="0"/>
              <a:pPr/>
              <a:t>6/2/18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233594-91DC-40DF-A86F-ECF3BB7172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FE7C857-607D-4F12-B772-0613CA478351}" type="datetimeFigureOut">
              <a:rPr lang="en-US" smtClean="0"/>
              <a:pPr/>
              <a:t>6/2/18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233594-91DC-40DF-A86F-ECF3BB7172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E7C857-607D-4F12-B772-0613CA478351}" type="datetimeFigureOut">
              <a:rPr lang="en-US" smtClean="0"/>
              <a:pPr/>
              <a:t>6/2/18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233594-91DC-40DF-A86F-ECF3BB7172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E7C857-607D-4F12-B772-0613CA478351}" type="datetimeFigureOut">
              <a:rPr lang="en-US" smtClean="0"/>
              <a:pPr/>
              <a:t>6/2/18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233594-91DC-40DF-A86F-ECF3BB7172B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E7C857-607D-4F12-B772-0613CA478351}" type="datetimeFigureOut">
              <a:rPr lang="en-US" smtClean="0"/>
              <a:pPr/>
              <a:t>6/2/18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233594-91DC-40DF-A86F-ECF3BB7172B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E7C857-607D-4F12-B772-0613CA478351}" type="datetimeFigureOut">
              <a:rPr lang="en-US" smtClean="0"/>
              <a:pPr/>
              <a:t>6/2/18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233594-91DC-40DF-A86F-ECF3BB7172B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 Id="rId3" Type="http://schemas.openxmlformats.org/officeDocument/2006/relationships/image" Target="../media/image1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eg"/><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jpeg"/><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jpeg"/><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jpeg"/><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jpeg"/><Relationship Id="rId3"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image" Target="../media/image2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 Id="rId3"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0.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0.png"/></Relationships>
</file>

<file path=ppt/slides/_rels/slide33.xml.rels><?xml version="1.0" encoding="UTF-8" standalone="yes"?>
<Relationships xmlns="http://schemas.openxmlformats.org/package/2006/relationships"><Relationship Id="rId3" Type="http://schemas.openxmlformats.org/officeDocument/2006/relationships/image" Target="../media/image24.jpeg"/><Relationship Id="rId4" Type="http://schemas.openxmlformats.org/officeDocument/2006/relationships/image" Target="../media/image25.jpeg"/><Relationship Id="rId5" Type="http://schemas.openxmlformats.org/officeDocument/2006/relationships/image" Target="../media/image26.jpeg"/><Relationship Id="rId1" Type="http://schemas.openxmlformats.org/officeDocument/2006/relationships/slideLayout" Target="../slideLayouts/slideLayout2.xml"/><Relationship Id="rId2" Type="http://schemas.openxmlformats.org/officeDocument/2006/relationships/image" Target="../media/image23.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jpeg"/><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4" Type="http://schemas.openxmlformats.org/officeDocument/2006/relationships/image" Target="../media/image10.jpeg"/><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xmlns="" id="{8829C80E-9D2A-4917-BB6A-EB35B77F423A}"/>
              </a:ext>
            </a:extLst>
          </p:cNvPr>
          <p:cNvSpPr>
            <a:spLocks noGrp="1"/>
          </p:cNvSpPr>
          <p:nvPr>
            <p:ph type="ctrTitle"/>
          </p:nvPr>
        </p:nvSpPr>
        <p:spPr>
          <a:xfrm>
            <a:off x="685800" y="4545013"/>
            <a:ext cx="7772400" cy="1470025"/>
          </a:xfrm>
        </p:spPr>
        <p:txBody>
          <a:bodyPr/>
          <a:lstStyle/>
          <a:p>
            <a:r>
              <a:rPr lang="en-US" altLang="en-US" sz="3200" b="1" dirty="0"/>
              <a:t>by</a:t>
            </a:r>
          </a:p>
        </p:txBody>
      </p:sp>
      <p:sp>
        <p:nvSpPr>
          <p:cNvPr id="4099" name="Subtitle 2">
            <a:extLst>
              <a:ext uri="{FF2B5EF4-FFF2-40B4-BE49-F238E27FC236}">
                <a16:creationId xmlns:a16="http://schemas.microsoft.com/office/drawing/2014/main" xmlns="" id="{BC843928-B104-4B2B-9911-BF76B54DE5A9}"/>
              </a:ext>
            </a:extLst>
          </p:cNvPr>
          <p:cNvSpPr>
            <a:spLocks noGrp="1"/>
          </p:cNvSpPr>
          <p:nvPr>
            <p:ph type="subTitle" idx="1"/>
          </p:nvPr>
        </p:nvSpPr>
        <p:spPr>
          <a:xfrm>
            <a:off x="1393825" y="6035675"/>
            <a:ext cx="6400800" cy="914400"/>
          </a:xfrm>
        </p:spPr>
        <p:txBody>
          <a:bodyPr/>
          <a:lstStyle/>
          <a:p>
            <a:r>
              <a:rPr lang="en-US" altLang="en-US" b="1">
                <a:solidFill>
                  <a:schemeClr val="tx1"/>
                </a:solidFill>
              </a:rPr>
              <a:t>Alex Barrón</a:t>
            </a:r>
          </a:p>
        </p:txBody>
      </p:sp>
      <p:sp>
        <p:nvSpPr>
          <p:cNvPr id="4" name="Title 1">
            <a:extLst>
              <a:ext uri="{FF2B5EF4-FFF2-40B4-BE49-F238E27FC236}">
                <a16:creationId xmlns:a16="http://schemas.microsoft.com/office/drawing/2014/main" xmlns="" id="{9726B8F3-3688-4773-AC8E-569CDD77A5B4}"/>
              </a:ext>
            </a:extLst>
          </p:cNvPr>
          <p:cNvSpPr txBox="1">
            <a:spLocks/>
          </p:cNvSpPr>
          <p:nvPr/>
        </p:nvSpPr>
        <p:spPr>
          <a:xfrm>
            <a:off x="22225" y="1482725"/>
            <a:ext cx="9144000" cy="1470025"/>
          </a:xfrm>
          <a:prstGeom prst="rect">
            <a:avLst/>
          </a:prstGeom>
        </p:spPr>
        <p:txBody>
          <a:bodyPr anchor="ctr">
            <a:normAutofit/>
          </a:bodyPr>
          <a:lstStyle/>
          <a:p>
            <a:pPr algn="ctr" eaLnBrk="1" fontAlgn="auto" hangingPunct="1">
              <a:spcAft>
                <a:spcPts val="0"/>
              </a:spcAft>
              <a:defRPr/>
            </a:pPr>
            <a:r>
              <a:rPr lang="en-US" sz="4400" b="1" i="1" dirty="0">
                <a:latin typeface="+mj-lt"/>
                <a:ea typeface="+mj-ea"/>
                <a:cs typeface="+mj-cs"/>
              </a:rPr>
              <a:t>Financial Freedom &amp; Success Institute </a:t>
            </a:r>
          </a:p>
          <a:p>
            <a:pPr algn="ctr" eaLnBrk="1" fontAlgn="auto" hangingPunct="1">
              <a:spcAft>
                <a:spcPts val="0"/>
              </a:spcAft>
              <a:defRPr/>
            </a:pPr>
            <a:r>
              <a:rPr lang="en-US" sz="2800" dirty="0">
                <a:latin typeface="+mj-lt"/>
                <a:ea typeface="+mj-ea"/>
                <a:cs typeface="+mj-cs"/>
              </a:rPr>
              <a:t>Presents</a:t>
            </a:r>
          </a:p>
        </p:txBody>
      </p:sp>
      <p:sp>
        <p:nvSpPr>
          <p:cNvPr id="7" name="Footer Placeholder 7">
            <a:extLst>
              <a:ext uri="{FF2B5EF4-FFF2-40B4-BE49-F238E27FC236}">
                <a16:creationId xmlns:a16="http://schemas.microsoft.com/office/drawing/2014/main" xmlns="" id="{1B453ED5-3C66-45BC-828C-5768524421EC}"/>
              </a:ext>
            </a:extLst>
          </p:cNvPr>
          <p:cNvSpPr>
            <a:spLocks noGrp="1"/>
          </p:cNvSpPr>
          <p:nvPr>
            <p:ph type="ftr" sz="quarter" idx="11"/>
          </p:nvPr>
        </p:nvSpPr>
        <p:spPr>
          <a:xfrm>
            <a:off x="0" y="6492875"/>
            <a:ext cx="2895600" cy="365125"/>
          </a:xfrm>
        </p:spPr>
        <p:txBody>
          <a:bodyPr/>
          <a:lstStyle/>
          <a:p>
            <a:pPr algn="l">
              <a:defRPr/>
            </a:pPr>
            <a:r>
              <a:rPr lang="en-US" dirty="0"/>
              <a:t>© Alex </a:t>
            </a:r>
            <a:r>
              <a:rPr lang="en-US" dirty="0" err="1"/>
              <a:t>Barrón</a:t>
            </a:r>
            <a:r>
              <a:rPr lang="en-US" dirty="0"/>
              <a:t> 2014</a:t>
            </a:r>
          </a:p>
        </p:txBody>
      </p:sp>
      <p:sp>
        <p:nvSpPr>
          <p:cNvPr id="4102" name="Slide Number Placeholder 8">
            <a:extLst>
              <a:ext uri="{FF2B5EF4-FFF2-40B4-BE49-F238E27FC236}">
                <a16:creationId xmlns:a16="http://schemas.microsoft.com/office/drawing/2014/main" xmlns="" id="{17C70202-E2D6-4F1C-BD4B-3C50DC203228}"/>
              </a:ext>
            </a:extLst>
          </p:cNvPr>
          <p:cNvSpPr>
            <a:spLocks noGrp="1" noChangeArrowheads="1"/>
          </p:cNvSpPr>
          <p:nvPr>
            <p:ph type="sldNum" sz="quarter" idx="12"/>
          </p:nvPr>
        </p:nvSpPr>
        <p:spPr bwMode="auto">
          <a:xfrm>
            <a:off x="701040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29644E4-FD5B-4951-93E3-15069B5C4B02}" type="slidenum">
              <a:rPr lang="en-US" altLang="en-US">
                <a:solidFill>
                  <a:srgbClr val="898989"/>
                </a:solidFill>
                <a:latin typeface="Calibri" panose="020F0502020204030204" pitchFamily="34" charset="0"/>
              </a:rPr>
              <a:pPr/>
              <a:t>1</a:t>
            </a:fld>
            <a:endParaRPr lang="en-US" altLang="en-US">
              <a:solidFill>
                <a:srgbClr val="898989"/>
              </a:solidFill>
              <a:latin typeface="Calibri" panose="020F0502020204030204" pitchFamily="34" charset="0"/>
            </a:endParaRPr>
          </a:p>
        </p:txBody>
      </p:sp>
      <p:pic>
        <p:nvPicPr>
          <p:cNvPr id="4103" name="Picture 8">
            <a:extLst>
              <a:ext uri="{FF2B5EF4-FFF2-40B4-BE49-F238E27FC236}">
                <a16:creationId xmlns:a16="http://schemas.microsoft.com/office/drawing/2014/main" xmlns="" id="{52EAA3DF-7AE5-40E1-994D-FF894D1915D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33800" y="11113"/>
            <a:ext cx="1676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0">
            <a:extLst>
              <a:ext uri="{FF2B5EF4-FFF2-40B4-BE49-F238E27FC236}">
                <a16:creationId xmlns:a16="http://schemas.microsoft.com/office/drawing/2014/main" xmlns="" id="{652F6624-089C-4670-ADB4-B859929B64E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67000" y="2819400"/>
            <a:ext cx="3978275" cy="20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9337829"/>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152400"/>
            <a:ext cx="9144000" cy="1143000"/>
          </a:xfrm>
        </p:spPr>
        <p:txBody>
          <a:bodyPr>
            <a:normAutofit fontScale="90000"/>
          </a:bodyPr>
          <a:lstStyle/>
          <a:p>
            <a:pPr eaLnBrk="1" hangingPunct="1"/>
            <a:r>
              <a:rPr lang="en-US" sz="4800" b="1" dirty="0"/>
              <a:t>Money Makes the World Go Around</a:t>
            </a:r>
            <a:endParaRPr lang="en-US" sz="4800" dirty="0"/>
          </a:p>
        </p:txBody>
      </p:sp>
      <p:sp>
        <p:nvSpPr>
          <p:cNvPr id="3" name="Content Placeholder 2"/>
          <p:cNvSpPr>
            <a:spLocks noGrp="1"/>
          </p:cNvSpPr>
          <p:nvPr>
            <p:ph idx="1"/>
          </p:nvPr>
        </p:nvSpPr>
        <p:spPr>
          <a:xfrm>
            <a:off x="152400" y="4191000"/>
            <a:ext cx="8534400" cy="2514600"/>
          </a:xfrm>
        </p:spPr>
        <p:txBody>
          <a:bodyPr rtlCol="0">
            <a:normAutofit fontScale="92500" lnSpcReduction="20000"/>
          </a:bodyPr>
          <a:lstStyle/>
          <a:p>
            <a:pPr eaLnBrk="1" fontAlgn="auto" hangingPunct="1">
              <a:spcAft>
                <a:spcPts val="0"/>
              </a:spcAft>
              <a:buFont typeface="Arial" pitchFamily="34" charset="0"/>
              <a:buChar char="•"/>
              <a:defRPr/>
            </a:pPr>
            <a:endParaRPr lang="en-US" dirty="0"/>
          </a:p>
          <a:p>
            <a:pPr eaLnBrk="1" fontAlgn="auto" hangingPunct="1">
              <a:spcAft>
                <a:spcPts val="0"/>
              </a:spcAft>
              <a:buNone/>
              <a:defRPr/>
            </a:pPr>
            <a:r>
              <a:rPr lang="en-US" i="1" dirty="0">
                <a:solidFill>
                  <a:srgbClr val="00B050"/>
                </a:solidFill>
              </a:rPr>
              <a:t>“To get the maximum benefit out of money, what we need to do is to create mental cash flow patterns that will guide your thoughts so that your money will flow in the direction that you want it to go.”</a:t>
            </a:r>
          </a:p>
          <a:p>
            <a:pPr algn="r" eaLnBrk="1" fontAlgn="auto" hangingPunct="1">
              <a:spcAft>
                <a:spcPts val="0"/>
              </a:spcAft>
              <a:buFont typeface="Arial" pitchFamily="34" charset="0"/>
              <a:buNone/>
              <a:defRPr/>
            </a:pPr>
            <a:r>
              <a:rPr lang="en-US" dirty="0"/>
              <a:t>–  Alex Barron</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8820EF5-E39C-45CC-9F45-36E116839956}" type="slidenum">
              <a:rPr lang="en-US"/>
              <a:pPr>
                <a:defRPr/>
              </a:pPr>
              <a:t>10</a:t>
            </a:fld>
            <a:endParaRPr lang="en-US"/>
          </a:p>
        </p:txBody>
      </p:sp>
      <p:pic>
        <p:nvPicPr>
          <p:cNvPr id="10" name="Picture 9" descr="water cycle.jpg"/>
          <p:cNvPicPr>
            <a:picLocks noChangeAspect="1"/>
          </p:cNvPicPr>
          <p:nvPr/>
        </p:nvPicPr>
        <p:blipFill>
          <a:blip r:embed="rId2" cstate="print"/>
          <a:stretch>
            <a:fillRect/>
          </a:stretch>
        </p:blipFill>
        <p:spPr>
          <a:xfrm>
            <a:off x="457200" y="1524000"/>
            <a:ext cx="3733800" cy="2796746"/>
          </a:xfrm>
          <a:prstGeom prst="rect">
            <a:avLst/>
          </a:prstGeom>
        </p:spPr>
      </p:pic>
      <p:pic>
        <p:nvPicPr>
          <p:cNvPr id="13" name="Picture 12" descr="imagesCABN0XDE.jpg"/>
          <p:cNvPicPr>
            <a:picLocks noChangeAspect="1"/>
          </p:cNvPicPr>
          <p:nvPr/>
        </p:nvPicPr>
        <p:blipFill>
          <a:blip r:embed="rId3" cstate="print"/>
          <a:stretch>
            <a:fillRect/>
          </a:stretch>
        </p:blipFill>
        <p:spPr>
          <a:xfrm>
            <a:off x="4800600" y="1524000"/>
            <a:ext cx="3861991" cy="2819400"/>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152400"/>
            <a:ext cx="9144000" cy="1143000"/>
          </a:xfrm>
        </p:spPr>
        <p:txBody>
          <a:bodyPr>
            <a:normAutofit/>
          </a:bodyPr>
          <a:lstStyle/>
          <a:p>
            <a:pPr eaLnBrk="1" hangingPunct="1"/>
            <a:r>
              <a:rPr lang="en-US" sz="4800" b="1" dirty="0"/>
              <a:t>Cash Flow Pattern of an Asset</a:t>
            </a:r>
            <a:endParaRPr lang="en-US" sz="4800"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8820EF5-E39C-45CC-9F45-36E116839956}" type="slidenum">
              <a:rPr lang="en-US"/>
              <a:pPr>
                <a:defRPr/>
              </a:pPr>
              <a:t>11</a:t>
            </a:fld>
            <a:endParaRPr lang="en-US"/>
          </a:p>
        </p:txBody>
      </p:sp>
      <p:sp>
        <p:nvSpPr>
          <p:cNvPr id="13" name="Content Placeholder 12"/>
          <p:cNvSpPr>
            <a:spLocks noGrp="1"/>
          </p:cNvSpPr>
          <p:nvPr>
            <p:ph idx="1"/>
          </p:nvPr>
        </p:nvSpPr>
        <p:spPr>
          <a:xfrm>
            <a:off x="457200" y="5410200"/>
            <a:ext cx="8229600" cy="868363"/>
          </a:xfrm>
        </p:spPr>
        <p:txBody>
          <a:bodyPr/>
          <a:lstStyle/>
          <a:p>
            <a:pPr>
              <a:buFont typeface="Wingdings" pitchFamily="2" charset="2"/>
              <a:buChar char="Ø"/>
            </a:pPr>
            <a:r>
              <a:rPr lang="en-US" b="1" dirty="0"/>
              <a:t>Why the rich get richer</a:t>
            </a:r>
          </a:p>
        </p:txBody>
      </p:sp>
      <p:pic>
        <p:nvPicPr>
          <p:cNvPr id="14" name="Picture 13" descr="cash flow of asset.jpg"/>
          <p:cNvPicPr>
            <a:picLocks noChangeAspect="1"/>
          </p:cNvPicPr>
          <p:nvPr/>
        </p:nvPicPr>
        <p:blipFill>
          <a:blip r:embed="rId2" cstate="print"/>
          <a:stretch>
            <a:fillRect/>
          </a:stretch>
        </p:blipFill>
        <p:spPr>
          <a:xfrm>
            <a:off x="2438400" y="1143000"/>
            <a:ext cx="3352800" cy="4186830"/>
          </a:xfrm>
          <a:prstGeom prst="rect">
            <a:avLst/>
          </a:prstGeom>
        </p:spPr>
      </p:pic>
      <p:pic>
        <p:nvPicPr>
          <p:cNvPr id="9" name="Picture 8" descr="Financial Freedom Seminar logo.PNG"/>
          <p:cNvPicPr>
            <a:picLocks noChangeAspect="1"/>
          </p:cNvPicPr>
          <p:nvPr/>
        </p:nvPicPr>
        <p:blipFill>
          <a:blip r:embed="rId3" cstate="print"/>
          <a:stretch>
            <a:fillRect/>
          </a:stretch>
        </p:blipFill>
        <p:spPr>
          <a:xfrm>
            <a:off x="7467598" y="5715000"/>
            <a:ext cx="1676402" cy="87202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152400"/>
            <a:ext cx="9144000" cy="1143000"/>
          </a:xfrm>
        </p:spPr>
        <p:txBody>
          <a:bodyPr>
            <a:normAutofit/>
          </a:bodyPr>
          <a:lstStyle/>
          <a:p>
            <a:pPr eaLnBrk="1" hangingPunct="1"/>
            <a:r>
              <a:rPr lang="en-US" sz="4800" b="1" dirty="0"/>
              <a:t>Cash Flow Pattern of a Liability</a:t>
            </a:r>
            <a:endParaRPr lang="en-US" sz="4800"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8820EF5-E39C-45CC-9F45-36E116839956}" type="slidenum">
              <a:rPr lang="en-US"/>
              <a:pPr>
                <a:defRPr/>
              </a:pPr>
              <a:t>12</a:t>
            </a:fld>
            <a:endParaRPr lang="en-US"/>
          </a:p>
        </p:txBody>
      </p:sp>
      <p:sp>
        <p:nvSpPr>
          <p:cNvPr id="13" name="Content Placeholder 12"/>
          <p:cNvSpPr>
            <a:spLocks noGrp="1"/>
          </p:cNvSpPr>
          <p:nvPr>
            <p:ph idx="1"/>
          </p:nvPr>
        </p:nvSpPr>
        <p:spPr>
          <a:xfrm>
            <a:off x="457200" y="5410200"/>
            <a:ext cx="8229600" cy="868363"/>
          </a:xfrm>
        </p:spPr>
        <p:txBody>
          <a:bodyPr/>
          <a:lstStyle/>
          <a:p>
            <a:pPr>
              <a:buFont typeface="Wingdings" pitchFamily="2" charset="2"/>
              <a:buChar char="Ø"/>
            </a:pPr>
            <a:r>
              <a:rPr lang="en-US" b="1" dirty="0"/>
              <a:t>Why the poor get poorer</a:t>
            </a:r>
          </a:p>
        </p:txBody>
      </p:sp>
      <p:pic>
        <p:nvPicPr>
          <p:cNvPr id="11" name="Picture 10" descr="cash flow of liability.jpg"/>
          <p:cNvPicPr>
            <a:picLocks noChangeAspect="1"/>
          </p:cNvPicPr>
          <p:nvPr/>
        </p:nvPicPr>
        <p:blipFill>
          <a:blip r:embed="rId2" cstate="print"/>
          <a:stretch>
            <a:fillRect/>
          </a:stretch>
        </p:blipFill>
        <p:spPr>
          <a:xfrm>
            <a:off x="2743200" y="1371600"/>
            <a:ext cx="3276050" cy="4090988"/>
          </a:xfrm>
          <a:prstGeom prst="rect">
            <a:avLst/>
          </a:prstGeom>
        </p:spPr>
      </p:pic>
      <p:pic>
        <p:nvPicPr>
          <p:cNvPr id="9" name="Picture 8" descr="Financial Freedom Seminar logo.PNG"/>
          <p:cNvPicPr>
            <a:picLocks noChangeAspect="1"/>
          </p:cNvPicPr>
          <p:nvPr/>
        </p:nvPicPr>
        <p:blipFill>
          <a:blip r:embed="rId3" cstate="print"/>
          <a:stretch>
            <a:fillRect/>
          </a:stretch>
        </p:blipFill>
        <p:spPr>
          <a:xfrm>
            <a:off x="7086600" y="5791200"/>
            <a:ext cx="1676402" cy="87202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Poorpeople.bmp"/>
          <p:cNvPicPr>
            <a:picLocks noChangeAspect="1"/>
          </p:cNvPicPr>
          <p:nvPr/>
        </p:nvPicPr>
        <p:blipFill>
          <a:blip r:embed="rId2" cstate="print"/>
          <a:stretch>
            <a:fillRect/>
          </a:stretch>
        </p:blipFill>
        <p:spPr>
          <a:xfrm>
            <a:off x="1752600" y="1295400"/>
            <a:ext cx="5029200" cy="5029200"/>
          </a:xfrm>
          <a:prstGeom prst="rect">
            <a:avLst/>
          </a:prstGeom>
        </p:spPr>
      </p:pic>
      <p:sp>
        <p:nvSpPr>
          <p:cNvPr id="11266" name="Title 1"/>
          <p:cNvSpPr>
            <a:spLocks noGrp="1"/>
          </p:cNvSpPr>
          <p:nvPr>
            <p:ph type="title"/>
          </p:nvPr>
        </p:nvSpPr>
        <p:spPr>
          <a:xfrm>
            <a:off x="0" y="152400"/>
            <a:ext cx="9144000" cy="1143000"/>
          </a:xfrm>
        </p:spPr>
        <p:txBody>
          <a:bodyPr>
            <a:normAutofit/>
          </a:bodyPr>
          <a:lstStyle/>
          <a:p>
            <a:pPr eaLnBrk="1" hangingPunct="1"/>
            <a:r>
              <a:rPr lang="en-US" sz="4800" b="1" dirty="0"/>
              <a:t>Cash Flow Pattern of the Poor</a:t>
            </a:r>
            <a:endParaRPr lang="en-US" sz="4800"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8820EF5-E39C-45CC-9F45-36E116839956}" type="slidenum">
              <a:rPr lang="en-US"/>
              <a:pPr>
                <a:defRPr/>
              </a:pPr>
              <a:t>13</a:t>
            </a:fld>
            <a:endParaRPr lang="en-US"/>
          </a:p>
        </p:txBody>
      </p:sp>
      <p:sp>
        <p:nvSpPr>
          <p:cNvPr id="13" name="Content Placeholder 12"/>
          <p:cNvSpPr>
            <a:spLocks noGrp="1"/>
          </p:cNvSpPr>
          <p:nvPr>
            <p:ph idx="1"/>
          </p:nvPr>
        </p:nvSpPr>
        <p:spPr>
          <a:xfrm>
            <a:off x="457200" y="5715000"/>
            <a:ext cx="8229600" cy="868363"/>
          </a:xfrm>
        </p:spPr>
        <p:txBody>
          <a:bodyPr>
            <a:normAutofit fontScale="92500" lnSpcReduction="20000"/>
          </a:bodyPr>
          <a:lstStyle/>
          <a:p>
            <a:pPr>
              <a:buFont typeface="Wingdings" pitchFamily="2" charset="2"/>
              <a:buChar char="Ø"/>
            </a:pPr>
            <a:r>
              <a:rPr lang="en-US" b="1" dirty="0"/>
              <a:t>Money burns in their pocket. Money is spent to survive.</a:t>
            </a:r>
          </a:p>
        </p:txBody>
      </p:sp>
      <p:pic>
        <p:nvPicPr>
          <p:cNvPr id="9" name="Picture 8" descr="Financial Freedom Seminar logo.PNG"/>
          <p:cNvPicPr>
            <a:picLocks noChangeAspect="1"/>
          </p:cNvPicPr>
          <p:nvPr/>
        </p:nvPicPr>
        <p:blipFill>
          <a:blip r:embed="rId3" cstate="print"/>
          <a:stretch>
            <a:fillRect/>
          </a:stretch>
        </p:blipFill>
        <p:spPr>
          <a:xfrm>
            <a:off x="7239000" y="4648200"/>
            <a:ext cx="1676402" cy="87202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cashflow-pattern-of-middle-class.jpg"/>
          <p:cNvPicPr>
            <a:picLocks noChangeAspect="1"/>
          </p:cNvPicPr>
          <p:nvPr/>
        </p:nvPicPr>
        <p:blipFill>
          <a:blip r:embed="rId2" cstate="print"/>
          <a:stretch>
            <a:fillRect/>
          </a:stretch>
        </p:blipFill>
        <p:spPr>
          <a:xfrm>
            <a:off x="2133600" y="1295400"/>
            <a:ext cx="4953000" cy="4953000"/>
          </a:xfrm>
          <a:prstGeom prst="rect">
            <a:avLst/>
          </a:prstGeom>
        </p:spPr>
      </p:pic>
      <p:sp>
        <p:nvSpPr>
          <p:cNvPr id="11266" name="Title 1"/>
          <p:cNvSpPr>
            <a:spLocks noGrp="1"/>
          </p:cNvSpPr>
          <p:nvPr>
            <p:ph type="title"/>
          </p:nvPr>
        </p:nvSpPr>
        <p:spPr>
          <a:xfrm>
            <a:off x="0" y="152400"/>
            <a:ext cx="9144000" cy="1143000"/>
          </a:xfrm>
        </p:spPr>
        <p:txBody>
          <a:bodyPr>
            <a:normAutofit/>
          </a:bodyPr>
          <a:lstStyle/>
          <a:p>
            <a:pPr eaLnBrk="1" hangingPunct="1"/>
            <a:r>
              <a:rPr lang="en-US" sz="4800" b="1" dirty="0"/>
              <a:t>Cash Flow Pattern of Middle Class</a:t>
            </a:r>
            <a:endParaRPr lang="en-US" sz="4800"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8820EF5-E39C-45CC-9F45-36E116839956}" type="slidenum">
              <a:rPr lang="en-US"/>
              <a:pPr>
                <a:defRPr/>
              </a:pPr>
              <a:t>14</a:t>
            </a:fld>
            <a:endParaRPr lang="en-US"/>
          </a:p>
        </p:txBody>
      </p:sp>
      <p:sp>
        <p:nvSpPr>
          <p:cNvPr id="13" name="Content Placeholder 12"/>
          <p:cNvSpPr>
            <a:spLocks noGrp="1"/>
          </p:cNvSpPr>
          <p:nvPr>
            <p:ph idx="1"/>
          </p:nvPr>
        </p:nvSpPr>
        <p:spPr>
          <a:xfrm>
            <a:off x="457200" y="5715000"/>
            <a:ext cx="8229600" cy="868363"/>
          </a:xfrm>
        </p:spPr>
        <p:txBody>
          <a:bodyPr>
            <a:normAutofit fontScale="92500" lnSpcReduction="20000"/>
          </a:bodyPr>
          <a:lstStyle/>
          <a:p>
            <a:pPr>
              <a:buFont typeface="Wingdings" pitchFamily="2" charset="2"/>
              <a:buChar char="Ø"/>
            </a:pPr>
            <a:r>
              <a:rPr lang="en-US" b="1" dirty="0"/>
              <a:t>Living Paycheck to Paycheck – Caught in the Rat Race. Money is spent to pay off liabilities.</a:t>
            </a:r>
          </a:p>
        </p:txBody>
      </p:sp>
      <p:pic>
        <p:nvPicPr>
          <p:cNvPr id="9" name="Picture 8" descr="Financial Freedom Seminar logo.PNG"/>
          <p:cNvPicPr>
            <a:picLocks noChangeAspect="1"/>
          </p:cNvPicPr>
          <p:nvPr/>
        </p:nvPicPr>
        <p:blipFill>
          <a:blip r:embed="rId3" cstate="print"/>
          <a:stretch>
            <a:fillRect/>
          </a:stretch>
        </p:blipFill>
        <p:spPr>
          <a:xfrm>
            <a:off x="7315200" y="4800600"/>
            <a:ext cx="1676402" cy="87202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cash-flow-pattern-of-the-Rich.jpg"/>
          <p:cNvPicPr>
            <a:picLocks noChangeAspect="1"/>
          </p:cNvPicPr>
          <p:nvPr/>
        </p:nvPicPr>
        <p:blipFill>
          <a:blip r:embed="rId2" cstate="print"/>
          <a:stretch>
            <a:fillRect/>
          </a:stretch>
        </p:blipFill>
        <p:spPr>
          <a:xfrm>
            <a:off x="1905000" y="1143000"/>
            <a:ext cx="5257800" cy="5257800"/>
          </a:xfrm>
          <a:prstGeom prst="rect">
            <a:avLst/>
          </a:prstGeom>
        </p:spPr>
      </p:pic>
      <p:sp>
        <p:nvSpPr>
          <p:cNvPr id="11266" name="Title 1"/>
          <p:cNvSpPr>
            <a:spLocks noGrp="1"/>
          </p:cNvSpPr>
          <p:nvPr>
            <p:ph type="title"/>
          </p:nvPr>
        </p:nvSpPr>
        <p:spPr>
          <a:xfrm>
            <a:off x="0" y="152400"/>
            <a:ext cx="9144000" cy="1143000"/>
          </a:xfrm>
        </p:spPr>
        <p:txBody>
          <a:bodyPr>
            <a:normAutofit/>
          </a:bodyPr>
          <a:lstStyle/>
          <a:p>
            <a:pPr eaLnBrk="1" hangingPunct="1"/>
            <a:r>
              <a:rPr lang="en-US" sz="4800" b="1" dirty="0"/>
              <a:t>Cash Flow Pattern of the Rich</a:t>
            </a:r>
            <a:endParaRPr lang="en-US" sz="4800"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8820EF5-E39C-45CC-9F45-36E116839956}" type="slidenum">
              <a:rPr lang="en-US"/>
              <a:pPr>
                <a:defRPr/>
              </a:pPr>
              <a:t>15</a:t>
            </a:fld>
            <a:endParaRPr lang="en-US"/>
          </a:p>
        </p:txBody>
      </p:sp>
      <p:sp>
        <p:nvSpPr>
          <p:cNvPr id="13" name="Content Placeholder 12"/>
          <p:cNvSpPr>
            <a:spLocks noGrp="1"/>
          </p:cNvSpPr>
          <p:nvPr>
            <p:ph idx="1"/>
          </p:nvPr>
        </p:nvSpPr>
        <p:spPr>
          <a:xfrm>
            <a:off x="457200" y="5715000"/>
            <a:ext cx="8229600" cy="868363"/>
          </a:xfrm>
        </p:spPr>
        <p:txBody>
          <a:bodyPr>
            <a:normAutofit/>
          </a:bodyPr>
          <a:lstStyle/>
          <a:p>
            <a:pPr>
              <a:buFont typeface="Wingdings" pitchFamily="2" charset="2"/>
              <a:buChar char="Ø"/>
            </a:pPr>
            <a:r>
              <a:rPr lang="en-US" b="1" dirty="0"/>
              <a:t>The rich buy assets. Money works for them.</a:t>
            </a:r>
          </a:p>
        </p:txBody>
      </p:sp>
      <p:pic>
        <p:nvPicPr>
          <p:cNvPr id="9" name="Picture 8" descr="Financial Freedom Seminar logo.PNG"/>
          <p:cNvPicPr>
            <a:picLocks noChangeAspect="1"/>
          </p:cNvPicPr>
          <p:nvPr/>
        </p:nvPicPr>
        <p:blipFill>
          <a:blip r:embed="rId3" cstate="print"/>
          <a:stretch>
            <a:fillRect/>
          </a:stretch>
        </p:blipFill>
        <p:spPr>
          <a:xfrm>
            <a:off x="7467598" y="4876800"/>
            <a:ext cx="1676402" cy="87202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152400"/>
            <a:ext cx="9144000" cy="1143000"/>
          </a:xfrm>
        </p:spPr>
        <p:txBody>
          <a:bodyPr>
            <a:normAutofit/>
          </a:bodyPr>
          <a:lstStyle/>
          <a:p>
            <a:pPr eaLnBrk="1" hangingPunct="1"/>
            <a:r>
              <a:rPr lang="en-US" b="1" dirty="0"/>
              <a:t>The Cash Flow Tells the Story!</a:t>
            </a:r>
            <a:endParaRPr lang="en-US" dirty="0"/>
          </a:p>
        </p:txBody>
      </p:sp>
      <p:sp>
        <p:nvSpPr>
          <p:cNvPr id="3" name="Content Placeholder 2"/>
          <p:cNvSpPr>
            <a:spLocks noGrp="1"/>
          </p:cNvSpPr>
          <p:nvPr>
            <p:ph idx="1"/>
          </p:nvPr>
        </p:nvSpPr>
        <p:spPr>
          <a:xfrm>
            <a:off x="228600" y="1371600"/>
            <a:ext cx="8534400" cy="5334000"/>
          </a:xfrm>
        </p:spPr>
        <p:txBody>
          <a:bodyPr rtlCol="0">
            <a:normAutofit fontScale="55000" lnSpcReduction="20000"/>
          </a:bodyPr>
          <a:lstStyle/>
          <a:p>
            <a:r>
              <a:rPr lang="en-US" sz="4500" i="1" dirty="0"/>
              <a:t>The cash flow is the story of how a person handles their money, what they do after they get the money in their hand.</a:t>
            </a:r>
            <a:endParaRPr lang="en-US" sz="4500" dirty="0"/>
          </a:p>
          <a:p>
            <a:r>
              <a:rPr lang="en-US" sz="4500" i="1" dirty="0"/>
              <a:t>More money will not solve your problems. Money only accentuates the cash flow pattern running in your head.</a:t>
            </a:r>
            <a:endParaRPr lang="en-US" sz="4500" dirty="0"/>
          </a:p>
          <a:p>
            <a:r>
              <a:rPr lang="en-US" sz="4500" i="1" dirty="0"/>
              <a:t> What is missing from education is not how to make money, but how to spend money. – what to do after you make it.</a:t>
            </a:r>
            <a:endParaRPr lang="en-US" sz="4500" dirty="0"/>
          </a:p>
          <a:p>
            <a:r>
              <a:rPr lang="en-US" sz="4500" i="1" dirty="0"/>
              <a:t> Financial aptitude is what you do with the money once you make it, how to keep people from taking it from you, how long you keep it, and how hard that money works for you.</a:t>
            </a:r>
          </a:p>
          <a:p>
            <a:r>
              <a:rPr lang="en-US" sz="4500" i="1" dirty="0"/>
              <a:t>Most people do not understand cash flow. A person can be highly educated, professionally successful, and financially illiterate!</a:t>
            </a:r>
            <a:endParaRPr lang="en-US" sz="4500" dirty="0"/>
          </a:p>
          <a:p>
            <a:pPr algn="r">
              <a:buNone/>
            </a:pPr>
            <a:r>
              <a:rPr lang="en-US" sz="4400" dirty="0"/>
              <a:t>–  Robert </a:t>
            </a:r>
            <a:r>
              <a:rPr lang="en-US" sz="4400" dirty="0" err="1"/>
              <a:t>Kiyosaki</a:t>
            </a:r>
            <a:endParaRPr lang="en-US" sz="4400"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8820EF5-E39C-45CC-9F45-36E116839956}" type="slidenum">
              <a:rPr lang="en-US"/>
              <a:pPr>
                <a:defRPr/>
              </a:pPr>
              <a:t>16</a:t>
            </a:fld>
            <a:endParaRPr lang="en-US"/>
          </a:p>
        </p:txBody>
      </p:sp>
      <p:pic>
        <p:nvPicPr>
          <p:cNvPr id="6" name="Picture 5" descr="Financial Freedom Seminar logo.PNG"/>
          <p:cNvPicPr>
            <a:picLocks noChangeAspect="1"/>
          </p:cNvPicPr>
          <p:nvPr/>
        </p:nvPicPr>
        <p:blipFill>
          <a:blip r:embed="rId2" cstate="print"/>
          <a:stretch>
            <a:fillRect/>
          </a:stretch>
        </p:blipFill>
        <p:spPr>
          <a:xfrm>
            <a:off x="0" y="5867400"/>
            <a:ext cx="1676402" cy="87202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152400"/>
            <a:ext cx="9144000" cy="1143000"/>
          </a:xfrm>
        </p:spPr>
        <p:txBody>
          <a:bodyPr>
            <a:normAutofit fontScale="90000"/>
          </a:bodyPr>
          <a:lstStyle/>
          <a:p>
            <a:pPr eaLnBrk="1" hangingPunct="1">
              <a:buFont typeface="Wingdings" pitchFamily="2" charset="2"/>
              <a:buChar char="Ø"/>
            </a:pPr>
            <a:r>
              <a:rPr lang="en-US" b="1" dirty="0"/>
              <a:t>Don’t Let the Power of Money Work Against You!</a:t>
            </a:r>
            <a:endParaRPr lang="en-US" dirty="0"/>
          </a:p>
        </p:txBody>
      </p:sp>
      <p:sp>
        <p:nvSpPr>
          <p:cNvPr id="3" name="Content Placeholder 2"/>
          <p:cNvSpPr>
            <a:spLocks noGrp="1"/>
          </p:cNvSpPr>
          <p:nvPr>
            <p:ph idx="1"/>
          </p:nvPr>
        </p:nvSpPr>
        <p:spPr>
          <a:xfrm>
            <a:off x="228600" y="1524000"/>
            <a:ext cx="8534400" cy="5334000"/>
          </a:xfrm>
        </p:spPr>
        <p:txBody>
          <a:bodyPr rtlCol="0">
            <a:normAutofit fontScale="85000" lnSpcReduction="10000"/>
          </a:bodyPr>
          <a:lstStyle/>
          <a:p>
            <a:r>
              <a:rPr lang="en-US" sz="4000" i="1" dirty="0"/>
              <a:t> The poor and middle class all too often allow the power of money to control them. By simply getting up and working harder, failing to ask themselves if what they do makes sense, they shoot themselves in the foot as they leave to work every morning. By not fully understanding money, the vast majority of people allow the awesome power of money to control them. The power of money is used against them.</a:t>
            </a:r>
          </a:p>
          <a:p>
            <a:pPr algn="r">
              <a:buNone/>
            </a:pPr>
            <a:r>
              <a:rPr lang="en-US" dirty="0"/>
              <a:t>–  Robert </a:t>
            </a:r>
            <a:r>
              <a:rPr lang="en-US" dirty="0" err="1"/>
              <a:t>Kiyosaki</a:t>
            </a:r>
            <a:endParaRPr lang="en-US"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8820EF5-E39C-45CC-9F45-36E116839956}" type="slidenum">
              <a:rPr lang="en-US"/>
              <a:pPr>
                <a:defRPr/>
              </a:pPr>
              <a:t>17</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152400"/>
            <a:ext cx="9144000" cy="1143000"/>
          </a:xfrm>
        </p:spPr>
        <p:txBody>
          <a:bodyPr>
            <a:normAutofit fontScale="90000"/>
          </a:bodyPr>
          <a:lstStyle/>
          <a:p>
            <a:pPr eaLnBrk="1" hangingPunct="1">
              <a:buFont typeface="Wingdings" pitchFamily="2" charset="2"/>
              <a:buChar char="Ø"/>
            </a:pPr>
            <a:r>
              <a:rPr lang="en-US" b="1" dirty="0">
                <a:solidFill>
                  <a:srgbClr val="7030A0"/>
                </a:solidFill>
              </a:rPr>
              <a:t>TRANSFORMATIONAL THOUGHT:</a:t>
            </a:r>
            <a:br>
              <a:rPr lang="en-US" b="1" dirty="0">
                <a:solidFill>
                  <a:srgbClr val="7030A0"/>
                </a:solidFill>
              </a:rPr>
            </a:br>
            <a:r>
              <a:rPr lang="en-US" b="1" dirty="0">
                <a:solidFill>
                  <a:srgbClr val="7030A0"/>
                </a:solidFill>
              </a:rPr>
              <a:t>What is the Goal of Financial Freedom?</a:t>
            </a:r>
            <a:endParaRPr lang="en-US" dirty="0">
              <a:solidFill>
                <a:srgbClr val="7030A0"/>
              </a:solidFill>
            </a:endParaRPr>
          </a:p>
        </p:txBody>
      </p:sp>
      <p:sp>
        <p:nvSpPr>
          <p:cNvPr id="3" name="Content Placeholder 2"/>
          <p:cNvSpPr>
            <a:spLocks noGrp="1"/>
          </p:cNvSpPr>
          <p:nvPr>
            <p:ph idx="1"/>
          </p:nvPr>
        </p:nvSpPr>
        <p:spPr>
          <a:xfrm>
            <a:off x="228600" y="1524000"/>
            <a:ext cx="8534400" cy="5334000"/>
          </a:xfrm>
        </p:spPr>
        <p:txBody>
          <a:bodyPr rtlCol="0">
            <a:normAutofit fontScale="92500"/>
          </a:bodyPr>
          <a:lstStyle/>
          <a:p>
            <a:r>
              <a:rPr lang="en-US" sz="4000" i="1" dirty="0"/>
              <a:t> </a:t>
            </a:r>
            <a:r>
              <a:rPr lang="en-US" sz="3600" dirty="0"/>
              <a:t>The goal of financial freedom is to reach the point at which the income you make from your assets is greater than the expenses you require to maintain your lifestyle.  So the goal of a financial freedom program is to acquire assets and build a portfolio of assets that will eventually enable you to earn enough to do what you want to do without having to work or worry about how you will make a living.</a:t>
            </a:r>
            <a:endParaRPr lang="en-US" sz="4000" i="1" dirty="0"/>
          </a:p>
          <a:p>
            <a:pPr algn="r">
              <a:buNone/>
            </a:pPr>
            <a:r>
              <a:rPr lang="en-US" dirty="0"/>
              <a:t>–  Alex Barron</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8820EF5-E39C-45CC-9F45-36E116839956}" type="slidenum">
              <a:rPr lang="en-US"/>
              <a:pPr>
                <a:defRPr/>
              </a:pPr>
              <a:t>18</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229600" cy="1143000"/>
          </a:xfrm>
        </p:spPr>
        <p:txBody>
          <a:bodyPr/>
          <a:lstStyle/>
          <a:p>
            <a:r>
              <a:rPr lang="en-US" b="1" dirty="0"/>
              <a:t>What’s in a Balance Sheet?</a:t>
            </a:r>
          </a:p>
        </p:txBody>
      </p:sp>
      <p:sp>
        <p:nvSpPr>
          <p:cNvPr id="3" name="Content Placeholder 2"/>
          <p:cNvSpPr>
            <a:spLocks noGrp="1"/>
          </p:cNvSpPr>
          <p:nvPr>
            <p:ph idx="1"/>
          </p:nvPr>
        </p:nvSpPr>
        <p:spPr>
          <a:xfrm>
            <a:off x="1524000" y="1600200"/>
            <a:ext cx="3124200" cy="4525963"/>
          </a:xfrm>
          <a:ln>
            <a:solidFill>
              <a:schemeClr val="tx1"/>
            </a:solidFill>
          </a:ln>
        </p:spPr>
        <p:txBody>
          <a:bodyPr>
            <a:normAutofit lnSpcReduction="10000"/>
          </a:bodyPr>
          <a:lstStyle/>
          <a:p>
            <a:pPr>
              <a:buNone/>
            </a:pPr>
            <a:r>
              <a:rPr lang="en-US" b="1" dirty="0">
                <a:solidFill>
                  <a:srgbClr val="FFC000"/>
                </a:solidFill>
              </a:rPr>
              <a:t>ASSETS</a:t>
            </a:r>
            <a:endParaRPr lang="en-US" dirty="0">
              <a:solidFill>
                <a:srgbClr val="FFC000"/>
              </a:solidFill>
            </a:endParaRPr>
          </a:p>
          <a:p>
            <a:pPr lvl="0"/>
            <a:r>
              <a:rPr lang="en-US" b="1" dirty="0"/>
              <a:t>Cash, Gold</a:t>
            </a:r>
            <a:endParaRPr lang="en-US" dirty="0"/>
          </a:p>
          <a:p>
            <a:pPr lvl="0"/>
            <a:r>
              <a:rPr lang="en-US" b="1" dirty="0"/>
              <a:t>Stocks, Bonds</a:t>
            </a:r>
            <a:endParaRPr lang="en-US" dirty="0"/>
          </a:p>
          <a:p>
            <a:pPr lvl="0"/>
            <a:r>
              <a:rPr lang="en-US" b="1" dirty="0"/>
              <a:t>Real Estate</a:t>
            </a:r>
            <a:endParaRPr lang="en-US" dirty="0"/>
          </a:p>
          <a:p>
            <a:pPr>
              <a:buNone/>
            </a:pPr>
            <a:r>
              <a:rPr lang="en-US" b="1" dirty="0">
                <a:solidFill>
                  <a:srgbClr val="3333FF"/>
                </a:solidFill>
              </a:rPr>
              <a:t>PURCHASES</a:t>
            </a:r>
            <a:endParaRPr lang="en-US" dirty="0">
              <a:solidFill>
                <a:srgbClr val="3333FF"/>
              </a:solidFill>
            </a:endParaRPr>
          </a:p>
          <a:p>
            <a:pPr lvl="0"/>
            <a:r>
              <a:rPr lang="en-US" b="1" dirty="0"/>
              <a:t>House</a:t>
            </a:r>
            <a:endParaRPr lang="en-US" dirty="0"/>
          </a:p>
          <a:p>
            <a:pPr lvl="0"/>
            <a:r>
              <a:rPr lang="en-US" b="1" dirty="0"/>
              <a:t>Cars</a:t>
            </a:r>
          </a:p>
          <a:p>
            <a:pPr lvl="0"/>
            <a:r>
              <a:rPr lang="en-US" b="1" dirty="0"/>
              <a:t>Furniture</a:t>
            </a:r>
            <a:endParaRPr lang="en-US" dirty="0"/>
          </a:p>
        </p:txBody>
      </p:sp>
      <p:sp>
        <p:nvSpPr>
          <p:cNvPr id="4" name="Content Placeholder 2"/>
          <p:cNvSpPr txBox="1">
            <a:spLocks/>
          </p:cNvSpPr>
          <p:nvPr/>
        </p:nvSpPr>
        <p:spPr>
          <a:xfrm>
            <a:off x="4648200" y="1600200"/>
            <a:ext cx="3048000" cy="4525963"/>
          </a:xfrm>
          <a:prstGeom prst="rect">
            <a:avLst/>
          </a:prstGeom>
          <a:ln>
            <a:solidFill>
              <a:schemeClr val="tx1"/>
            </a:solidFill>
          </a:ln>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FF0000"/>
                </a:solidFill>
                <a:effectLst/>
                <a:uLnTx/>
                <a:uFillTx/>
                <a:latin typeface="+mn-lt"/>
                <a:ea typeface="+mn-ea"/>
                <a:cs typeface="+mn-cs"/>
              </a:rPr>
              <a:t>LIABILITIES</a:t>
            </a:r>
            <a:endParaRPr kumimoji="0" lang="en-US" sz="3200" b="0" i="0" u="none" strike="noStrike" kern="1200" cap="none" spc="0" normalizeH="0" baseline="0" noProof="0" dirty="0">
              <a:ln>
                <a:noFill/>
              </a:ln>
              <a:solidFill>
                <a:srgbClr val="FF000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1" i="0" u="none" strike="noStrike" kern="1200" cap="none" spc="0" normalizeH="0" baseline="0" noProof="0" dirty="0">
                <a:ln>
                  <a:noFill/>
                </a:ln>
                <a:solidFill>
                  <a:schemeClr val="tx1"/>
                </a:solidFill>
                <a:effectLst/>
                <a:uLnTx/>
                <a:uFillTx/>
                <a:latin typeface="+mn-lt"/>
                <a:ea typeface="+mn-ea"/>
                <a:cs typeface="+mn-cs"/>
              </a:rPr>
              <a:t>Mortgage</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1" i="0" u="none" strike="noStrike" kern="1200" cap="none" spc="0" normalizeH="0" baseline="0" noProof="0" dirty="0">
                <a:ln>
                  <a:noFill/>
                </a:ln>
                <a:solidFill>
                  <a:schemeClr val="tx1"/>
                </a:solidFill>
                <a:effectLst/>
                <a:uLnTx/>
                <a:uFillTx/>
                <a:latin typeface="+mn-lt"/>
                <a:ea typeface="+mn-ea"/>
                <a:cs typeface="+mn-cs"/>
              </a:rPr>
              <a:t>Car Loan</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1" i="0" u="none" strike="noStrike" kern="1200" cap="none" spc="0" normalizeH="0" baseline="0" noProof="0" dirty="0">
                <a:ln>
                  <a:noFill/>
                </a:ln>
                <a:solidFill>
                  <a:schemeClr val="tx1"/>
                </a:solidFill>
                <a:effectLst/>
                <a:uLnTx/>
                <a:uFillTx/>
                <a:latin typeface="+mn-lt"/>
                <a:ea typeface="+mn-ea"/>
                <a:cs typeface="+mn-cs"/>
              </a:rPr>
              <a:t>Credit Card Debt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1" i="0" u="none" strike="noStrike" kern="1200" cap="none" spc="0" normalizeH="0" baseline="0" noProof="0" dirty="0">
                <a:ln>
                  <a:noFill/>
                </a:ln>
                <a:solidFill>
                  <a:schemeClr val="tx1"/>
                </a:solidFill>
                <a:effectLst/>
                <a:uLnTx/>
                <a:uFillTx/>
                <a:latin typeface="+mn-lt"/>
                <a:ea typeface="+mn-ea"/>
                <a:cs typeface="+mn-cs"/>
              </a:rPr>
              <a:t>Student Loans</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1" i="0" u="none" strike="noStrike" kern="1200" cap="none" spc="0" normalizeH="0" baseline="0" noProof="0" dirty="0">
                <a:ln>
                  <a:noFill/>
                </a:ln>
                <a:solidFill>
                  <a:schemeClr val="tx1"/>
                </a:solidFill>
                <a:effectLst/>
                <a:uLnTx/>
                <a:uFillTx/>
                <a:latin typeface="+mn-lt"/>
                <a:ea typeface="+mn-ea"/>
                <a:cs typeface="+mn-cs"/>
              </a:rPr>
              <a:t>Other Debt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chemeClr val="tx1"/>
                </a:solidFill>
                <a:effectLst/>
                <a:uLnTx/>
                <a:uFillTx/>
                <a:latin typeface="+mn-lt"/>
                <a:ea typeface="+mn-ea"/>
                <a:cs typeface="+mn-cs"/>
              </a:rPr>
              <a:t>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B050"/>
                </a:solidFill>
                <a:effectLst/>
                <a:uLnTx/>
                <a:uFillTx/>
                <a:latin typeface="+mn-lt"/>
                <a:ea typeface="+mn-ea"/>
                <a:cs typeface="+mn-cs"/>
              </a:rPr>
              <a:t>EQUITY</a:t>
            </a:r>
            <a:endParaRPr kumimoji="0" lang="en-US" sz="3200" b="0" i="0" u="none" strike="noStrike" kern="1200" cap="none" spc="0" normalizeH="0" baseline="0" noProof="0" dirty="0">
              <a:ln>
                <a:noFill/>
              </a:ln>
              <a:solidFill>
                <a:srgbClr val="00B05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1" u="none" strike="noStrike" kern="1200" cap="none" spc="0" normalizeH="0" baseline="0" noProof="0" dirty="0">
                <a:ln>
                  <a:noFill/>
                </a:ln>
                <a:effectLst/>
                <a:uLnTx/>
                <a:uFillTx/>
                <a:latin typeface="+mn-lt"/>
                <a:ea typeface="+mn-ea"/>
                <a:cs typeface="+mn-cs"/>
              </a:rPr>
              <a:t>= Net Worth</a:t>
            </a:r>
            <a:endParaRPr kumimoji="0" lang="en-US" sz="3200" b="1" i="0" u="none" strike="noStrike" kern="1200" cap="none" spc="0" normalizeH="0" baseline="0" noProof="0" dirty="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Financial Freedom Seminar logo.PNG"/>
          <p:cNvPicPr>
            <a:picLocks noChangeAspect="1"/>
          </p:cNvPicPr>
          <p:nvPr/>
        </p:nvPicPr>
        <p:blipFill>
          <a:blip r:embed="rId2" cstate="print"/>
          <a:stretch>
            <a:fillRect/>
          </a:stretch>
        </p:blipFill>
        <p:spPr>
          <a:xfrm>
            <a:off x="0" y="0"/>
            <a:ext cx="1611370" cy="8382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0"/>
            <a:ext cx="9144000" cy="2057400"/>
          </a:xfrm>
        </p:spPr>
        <p:txBody>
          <a:bodyPr>
            <a:normAutofit/>
          </a:bodyPr>
          <a:lstStyle/>
          <a:p>
            <a:pPr eaLnBrk="1" hangingPunct="1"/>
            <a:r>
              <a:rPr lang="en-US" b="1" dirty="0"/>
              <a:t>LESSON 7:  YOUR PERSONAL BALANCE SHEET &amp; NET WORTH</a:t>
            </a:r>
          </a:p>
        </p:txBody>
      </p:sp>
      <p:sp>
        <p:nvSpPr>
          <p:cNvPr id="7" name="Footer Placeholder 7"/>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8"/>
          <p:cNvSpPr>
            <a:spLocks noGrp="1"/>
          </p:cNvSpPr>
          <p:nvPr>
            <p:ph type="sldNum" sz="quarter" idx="12"/>
          </p:nvPr>
        </p:nvSpPr>
        <p:spPr>
          <a:xfrm>
            <a:off x="7010400" y="6492875"/>
            <a:ext cx="2133600" cy="365125"/>
          </a:xfrm>
        </p:spPr>
        <p:txBody>
          <a:bodyPr/>
          <a:lstStyle/>
          <a:p>
            <a:pPr>
              <a:defRPr/>
            </a:pPr>
            <a:fld id="{EC2692EC-AB26-43DA-87CA-2DF54ED369DA}" type="slidenum">
              <a:rPr lang="en-US"/>
              <a:pPr>
                <a:defRPr/>
              </a:pPr>
              <a:t>2</a:t>
            </a:fld>
            <a:endParaRPr lang="en-US" dirty="0"/>
          </a:p>
        </p:txBody>
      </p:sp>
      <p:pic>
        <p:nvPicPr>
          <p:cNvPr id="6" name="Picture 5" descr="money2-150x150.png"/>
          <p:cNvPicPr>
            <a:picLocks noChangeAspect="1"/>
          </p:cNvPicPr>
          <p:nvPr/>
        </p:nvPicPr>
        <p:blipFill>
          <a:blip r:embed="rId2" cstate="print"/>
          <a:stretch>
            <a:fillRect/>
          </a:stretch>
        </p:blipFill>
        <p:spPr>
          <a:xfrm>
            <a:off x="2514600" y="2286000"/>
            <a:ext cx="4143375" cy="4143375"/>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b="1" dirty="0"/>
              <a:t>How to Determine Net Worth?</a:t>
            </a:r>
          </a:p>
        </p:txBody>
      </p:sp>
      <p:sp>
        <p:nvSpPr>
          <p:cNvPr id="3" name="Content Placeholder 2"/>
          <p:cNvSpPr>
            <a:spLocks noGrp="1"/>
          </p:cNvSpPr>
          <p:nvPr>
            <p:ph idx="1"/>
          </p:nvPr>
        </p:nvSpPr>
        <p:spPr>
          <a:xfrm>
            <a:off x="685800" y="1752601"/>
            <a:ext cx="7924800" cy="2209800"/>
          </a:xfrm>
          <a:ln>
            <a:noFill/>
          </a:ln>
        </p:spPr>
        <p:txBody>
          <a:bodyPr>
            <a:normAutofit/>
          </a:bodyPr>
          <a:lstStyle/>
          <a:p>
            <a:pPr lvl="0">
              <a:buNone/>
            </a:pPr>
            <a:r>
              <a:rPr lang="en-US" b="1" dirty="0">
                <a:solidFill>
                  <a:srgbClr val="00B050"/>
                </a:solidFill>
              </a:rPr>
              <a:t>EQUITY </a:t>
            </a:r>
            <a:r>
              <a:rPr lang="en-US" dirty="0"/>
              <a:t>=</a:t>
            </a:r>
            <a:r>
              <a:rPr lang="en-US" b="1" dirty="0">
                <a:solidFill>
                  <a:srgbClr val="00B050"/>
                </a:solidFill>
              </a:rPr>
              <a:t> </a:t>
            </a:r>
            <a:r>
              <a:rPr lang="en-US" b="1" dirty="0">
                <a:solidFill>
                  <a:srgbClr val="FFC000"/>
                </a:solidFill>
              </a:rPr>
              <a:t>ASSETS + </a:t>
            </a:r>
            <a:r>
              <a:rPr lang="en-US" b="1" dirty="0">
                <a:solidFill>
                  <a:srgbClr val="3333FF"/>
                </a:solidFill>
              </a:rPr>
              <a:t>PURCHASES - </a:t>
            </a:r>
            <a:r>
              <a:rPr lang="en-US" b="1" dirty="0">
                <a:solidFill>
                  <a:srgbClr val="FF0000"/>
                </a:solidFill>
              </a:rPr>
              <a:t>LIABILITIES</a:t>
            </a:r>
            <a:endParaRPr lang="en-US" dirty="0">
              <a:solidFill>
                <a:srgbClr val="FF0000"/>
              </a:solidFill>
            </a:endParaRPr>
          </a:p>
          <a:p>
            <a:pPr>
              <a:buNone/>
            </a:pPr>
            <a:endParaRPr lang="en-US" dirty="0">
              <a:solidFill>
                <a:srgbClr val="3333FF"/>
              </a:solidFill>
            </a:endParaRPr>
          </a:p>
          <a:p>
            <a:pPr lvl="0" algn="ctr">
              <a:buNone/>
            </a:pPr>
            <a:r>
              <a:rPr lang="en-US" b="1" dirty="0">
                <a:solidFill>
                  <a:srgbClr val="00B050"/>
                </a:solidFill>
              </a:rPr>
              <a:t>NET WORTH </a:t>
            </a:r>
            <a:r>
              <a:rPr lang="en-US" dirty="0"/>
              <a:t>=</a:t>
            </a:r>
            <a:r>
              <a:rPr lang="en-US" dirty="0">
                <a:solidFill>
                  <a:srgbClr val="FFC000"/>
                </a:solidFill>
              </a:rPr>
              <a:t> </a:t>
            </a:r>
            <a:r>
              <a:rPr lang="en-US" b="1" dirty="0">
                <a:solidFill>
                  <a:srgbClr val="3333FF"/>
                </a:solidFill>
              </a:rPr>
              <a:t>OWN</a:t>
            </a:r>
            <a:r>
              <a:rPr lang="en-US" dirty="0">
                <a:solidFill>
                  <a:srgbClr val="FFC000"/>
                </a:solidFill>
              </a:rPr>
              <a:t> </a:t>
            </a:r>
            <a:r>
              <a:rPr lang="en-US" dirty="0"/>
              <a:t>-</a:t>
            </a:r>
            <a:r>
              <a:rPr lang="en-US" dirty="0">
                <a:solidFill>
                  <a:srgbClr val="FFC000"/>
                </a:solidFill>
              </a:rPr>
              <a:t> </a:t>
            </a:r>
            <a:r>
              <a:rPr lang="en-US" b="1" dirty="0">
                <a:solidFill>
                  <a:srgbClr val="FF0000"/>
                </a:solidFill>
              </a:rPr>
              <a:t>OWE</a:t>
            </a:r>
          </a:p>
        </p:txBody>
      </p:sp>
      <p:pic>
        <p:nvPicPr>
          <p:cNvPr id="5" name="Picture 4" descr="AssetsversusLiabilities-1024x402.jpg"/>
          <p:cNvPicPr>
            <a:picLocks noChangeAspect="1"/>
          </p:cNvPicPr>
          <p:nvPr/>
        </p:nvPicPr>
        <p:blipFill>
          <a:blip r:embed="rId2" cstate="print"/>
          <a:stretch>
            <a:fillRect/>
          </a:stretch>
        </p:blipFill>
        <p:spPr>
          <a:xfrm>
            <a:off x="1981200" y="3810000"/>
            <a:ext cx="5562600" cy="2183755"/>
          </a:xfrm>
          <a:prstGeom prst="rect">
            <a:avLst/>
          </a:prstGeom>
        </p:spPr>
      </p:pic>
      <p:sp>
        <p:nvSpPr>
          <p:cNvPr id="6" name="TextBox 5"/>
          <p:cNvSpPr txBox="1"/>
          <p:nvPr/>
        </p:nvSpPr>
        <p:spPr>
          <a:xfrm>
            <a:off x="457200" y="6096000"/>
            <a:ext cx="8153400" cy="369332"/>
          </a:xfrm>
          <a:prstGeom prst="rect">
            <a:avLst/>
          </a:prstGeom>
          <a:noFill/>
        </p:spPr>
        <p:txBody>
          <a:bodyPr wrap="square" rtlCol="0">
            <a:spAutoFit/>
          </a:bodyPr>
          <a:lstStyle/>
          <a:p>
            <a:r>
              <a:rPr lang="en-US" i="1" dirty="0"/>
              <a:t>"Your Net Worth consists of what you own minus what you owe.“ – Paul J. Meyer</a:t>
            </a:r>
            <a:endParaRPr lang="en-US" dirty="0"/>
          </a:p>
        </p:txBody>
      </p:sp>
      <p:pic>
        <p:nvPicPr>
          <p:cNvPr id="7" name="Picture 6"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Balance Sheet for Most People</a:t>
            </a:r>
            <a:endParaRPr lang="en-US" dirty="0"/>
          </a:p>
        </p:txBody>
      </p:sp>
      <p:sp>
        <p:nvSpPr>
          <p:cNvPr id="3" name="Text Placeholder 2"/>
          <p:cNvSpPr>
            <a:spLocks noGrp="1"/>
          </p:cNvSpPr>
          <p:nvPr>
            <p:ph type="body" idx="1"/>
          </p:nvPr>
        </p:nvSpPr>
        <p:spPr/>
        <p:txBody>
          <a:bodyPr/>
          <a:lstStyle/>
          <a:p>
            <a:r>
              <a:rPr lang="en-US" dirty="0"/>
              <a:t>ASSETS</a:t>
            </a:r>
          </a:p>
        </p:txBody>
      </p:sp>
      <p:sp>
        <p:nvSpPr>
          <p:cNvPr id="4" name="Content Placeholder 3"/>
          <p:cNvSpPr>
            <a:spLocks noGrp="1"/>
          </p:cNvSpPr>
          <p:nvPr>
            <p:ph sz="half" idx="2"/>
          </p:nvPr>
        </p:nvSpPr>
        <p:spPr>
          <a:xfrm>
            <a:off x="457200" y="2209800"/>
            <a:ext cx="4040188" cy="3951288"/>
          </a:xfrm>
        </p:spPr>
        <p:txBody>
          <a:bodyPr>
            <a:normAutofit fontScale="92500"/>
          </a:bodyPr>
          <a:lstStyle/>
          <a:p>
            <a:pPr marL="0" indent="0">
              <a:buNone/>
            </a:pPr>
            <a:r>
              <a:rPr lang="en-US" b="1" u="sng" dirty="0">
                <a:solidFill>
                  <a:srgbClr val="0070C0"/>
                </a:solidFill>
              </a:rPr>
              <a:t>FINANCIAL ASSETS</a:t>
            </a:r>
          </a:p>
          <a:p>
            <a:r>
              <a:rPr lang="en-US" dirty="0"/>
              <a:t>Job</a:t>
            </a:r>
          </a:p>
          <a:p>
            <a:r>
              <a:rPr lang="en-US" dirty="0"/>
              <a:t>Checking Account       $1,000</a:t>
            </a:r>
          </a:p>
          <a:p>
            <a:endParaRPr lang="en-US" dirty="0"/>
          </a:p>
          <a:p>
            <a:pPr marL="0" indent="0">
              <a:buNone/>
            </a:pPr>
            <a:r>
              <a:rPr lang="en-US" b="1" u="sng" dirty="0">
                <a:solidFill>
                  <a:srgbClr val="00B050"/>
                </a:solidFill>
              </a:rPr>
              <a:t>PURCHASES</a:t>
            </a:r>
          </a:p>
          <a:p>
            <a:r>
              <a:rPr lang="en-US" dirty="0"/>
              <a:t>Car  	                            $30,000</a:t>
            </a:r>
          </a:p>
          <a:p>
            <a:r>
              <a:rPr lang="en-US" dirty="0"/>
              <a:t>Home                        $160,000</a:t>
            </a:r>
          </a:p>
          <a:p>
            <a:pPr marL="0" indent="0">
              <a:buNone/>
            </a:pPr>
            <a:r>
              <a:rPr lang="en-US" dirty="0"/>
              <a:t>============+=============</a:t>
            </a:r>
          </a:p>
          <a:p>
            <a:pPr marL="0" indent="0">
              <a:buNone/>
            </a:pPr>
            <a:r>
              <a:rPr lang="en-US" dirty="0"/>
              <a:t>TOTAL ASSETS              $191,000</a:t>
            </a:r>
          </a:p>
        </p:txBody>
      </p:sp>
      <p:sp>
        <p:nvSpPr>
          <p:cNvPr id="5" name="Text Placeholder 4"/>
          <p:cNvSpPr>
            <a:spLocks noGrp="1"/>
          </p:cNvSpPr>
          <p:nvPr>
            <p:ph type="body" sz="quarter" idx="3"/>
          </p:nvPr>
        </p:nvSpPr>
        <p:spPr/>
        <p:txBody>
          <a:bodyPr/>
          <a:lstStyle/>
          <a:p>
            <a:r>
              <a:rPr lang="en-US" dirty="0"/>
              <a:t>LIABILITIES</a:t>
            </a:r>
          </a:p>
        </p:txBody>
      </p:sp>
      <p:sp>
        <p:nvSpPr>
          <p:cNvPr id="6" name="Content Placeholder 5"/>
          <p:cNvSpPr>
            <a:spLocks noGrp="1"/>
          </p:cNvSpPr>
          <p:nvPr>
            <p:ph sz="quarter" idx="4"/>
          </p:nvPr>
        </p:nvSpPr>
        <p:spPr>
          <a:xfrm>
            <a:off x="4645025" y="2174874"/>
            <a:ext cx="4270375" cy="4683125"/>
          </a:xfrm>
        </p:spPr>
        <p:txBody>
          <a:bodyPr>
            <a:normAutofit fontScale="92500"/>
          </a:bodyPr>
          <a:lstStyle/>
          <a:p>
            <a:pPr marL="0" indent="0">
              <a:buNone/>
            </a:pPr>
            <a:r>
              <a:rPr lang="en-US" b="1" u="sng" dirty="0">
                <a:solidFill>
                  <a:srgbClr val="7030A0"/>
                </a:solidFill>
              </a:rPr>
              <a:t>“GOOD” LIABILITIES</a:t>
            </a:r>
          </a:p>
          <a:p>
            <a:r>
              <a:rPr lang="en-US" dirty="0"/>
              <a:t>Student Loan   $50,000</a:t>
            </a:r>
          </a:p>
          <a:p>
            <a:endParaRPr lang="en-US" dirty="0"/>
          </a:p>
          <a:p>
            <a:pPr marL="0" indent="0">
              <a:buNone/>
            </a:pPr>
            <a:r>
              <a:rPr lang="en-US" b="1" u="sng" dirty="0">
                <a:solidFill>
                  <a:srgbClr val="FF0000"/>
                </a:solidFill>
              </a:rPr>
              <a:t>“BAD” LIABILITIES</a:t>
            </a:r>
          </a:p>
          <a:p>
            <a:r>
              <a:rPr lang="en-US" dirty="0"/>
              <a:t>Credit Cards      	 $20,000</a:t>
            </a:r>
          </a:p>
          <a:p>
            <a:r>
              <a:rPr lang="en-US" dirty="0"/>
              <a:t>Car Loan		 $40,000</a:t>
            </a:r>
          </a:p>
          <a:p>
            <a:r>
              <a:rPr lang="en-US" dirty="0"/>
              <a:t>Home Mortgage       $155,000</a:t>
            </a:r>
          </a:p>
          <a:p>
            <a:pPr marL="0" indent="0">
              <a:buNone/>
            </a:pPr>
            <a:r>
              <a:rPr lang="en-US" dirty="0"/>
              <a:t>===========================</a:t>
            </a:r>
          </a:p>
          <a:p>
            <a:pPr marL="0" indent="0">
              <a:buNone/>
            </a:pPr>
            <a:r>
              <a:rPr lang="en-US" dirty="0"/>
              <a:t>TOTAL LIABILITIES           $265,000</a:t>
            </a:r>
          </a:p>
          <a:p>
            <a:endParaRPr lang="en-US" dirty="0"/>
          </a:p>
          <a:p>
            <a:pPr marL="0" indent="0">
              <a:buNone/>
            </a:pPr>
            <a:r>
              <a:rPr lang="en-US" b="1" dirty="0"/>
              <a:t>NET WORTH =                </a:t>
            </a:r>
            <a:r>
              <a:rPr lang="en-US" b="1" dirty="0">
                <a:solidFill>
                  <a:srgbClr val="FF0000"/>
                </a:solidFill>
              </a:rPr>
              <a:t>($74,000)</a:t>
            </a:r>
          </a:p>
          <a:p>
            <a:pPr marL="0" indent="0">
              <a:buNone/>
            </a:pPr>
            <a:endParaRPr lang="en-US" dirty="0"/>
          </a:p>
        </p:txBody>
      </p:sp>
      <p:pic>
        <p:nvPicPr>
          <p:cNvPr id="7" name="Picture 6" descr="Seminario Libertad Financiera logo.png"/>
          <p:cNvPicPr>
            <a:picLocks noChangeAspect="1"/>
          </p:cNvPicPr>
          <p:nvPr/>
        </p:nvPicPr>
        <p:blipFill>
          <a:blip r:embed="rId3" cstate="print"/>
          <a:stretch>
            <a:fillRect/>
          </a:stretch>
        </p:blipFill>
        <p:spPr>
          <a:xfrm>
            <a:off x="-27008" y="5788"/>
            <a:ext cx="1840831" cy="609600"/>
          </a:xfrm>
          <a:prstGeom prst="rect">
            <a:avLst/>
          </a:prstGeom>
        </p:spPr>
      </p:pic>
    </p:spTree>
    <p:extLst>
      <p:ext uri="{BB962C8B-B14F-4D97-AF65-F5344CB8AC3E}">
        <p14:creationId xmlns:p14="http://schemas.microsoft.com/office/powerpoint/2010/main" val="7130183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1143000"/>
          </a:xfrm>
        </p:spPr>
        <p:txBody>
          <a:bodyPr>
            <a:normAutofit fontScale="90000"/>
          </a:bodyPr>
          <a:lstStyle/>
          <a:p>
            <a:r>
              <a:rPr lang="en-US" b="1" dirty="0"/>
              <a:t>What’s in Your Intangible Balance Sheet?</a:t>
            </a:r>
          </a:p>
        </p:txBody>
      </p:sp>
      <p:sp>
        <p:nvSpPr>
          <p:cNvPr id="3" name="Content Placeholder 2"/>
          <p:cNvSpPr>
            <a:spLocks noGrp="1"/>
          </p:cNvSpPr>
          <p:nvPr>
            <p:ph idx="1"/>
          </p:nvPr>
        </p:nvSpPr>
        <p:spPr>
          <a:xfrm>
            <a:off x="1524000" y="1600200"/>
            <a:ext cx="3124200" cy="5029200"/>
          </a:xfrm>
          <a:ln>
            <a:solidFill>
              <a:schemeClr val="tx1"/>
            </a:solidFill>
          </a:ln>
        </p:spPr>
        <p:txBody>
          <a:bodyPr>
            <a:normAutofit lnSpcReduction="10000"/>
          </a:bodyPr>
          <a:lstStyle/>
          <a:p>
            <a:pPr>
              <a:buNone/>
            </a:pPr>
            <a:r>
              <a:rPr lang="en-US" b="1" dirty="0">
                <a:solidFill>
                  <a:srgbClr val="3333FF"/>
                </a:solidFill>
              </a:rPr>
              <a:t>Intangible Assets</a:t>
            </a:r>
            <a:endParaRPr lang="en-US" dirty="0">
              <a:solidFill>
                <a:srgbClr val="3333FF"/>
              </a:solidFill>
            </a:endParaRPr>
          </a:p>
          <a:p>
            <a:pPr lvl="0"/>
            <a:r>
              <a:rPr lang="en-US" b="1" dirty="0"/>
              <a:t>Education</a:t>
            </a:r>
            <a:endParaRPr lang="en-US" dirty="0"/>
          </a:p>
          <a:p>
            <a:pPr lvl="0"/>
            <a:r>
              <a:rPr lang="en-US" b="1" dirty="0"/>
              <a:t>Work Ethic</a:t>
            </a:r>
          </a:p>
          <a:p>
            <a:pPr lvl="0"/>
            <a:r>
              <a:rPr lang="en-US" b="1" dirty="0"/>
              <a:t>Job</a:t>
            </a:r>
          </a:p>
          <a:p>
            <a:pPr lvl="0"/>
            <a:r>
              <a:rPr lang="en-US" b="1" dirty="0"/>
              <a:t>Business</a:t>
            </a:r>
          </a:p>
          <a:p>
            <a:pPr lvl="0"/>
            <a:r>
              <a:rPr lang="en-US" b="1" dirty="0"/>
              <a:t>Decisions</a:t>
            </a:r>
          </a:p>
          <a:p>
            <a:pPr lvl="0"/>
            <a:r>
              <a:rPr lang="en-US" b="1" dirty="0"/>
              <a:t>Opportunities</a:t>
            </a:r>
          </a:p>
          <a:p>
            <a:pPr lvl="0"/>
            <a:r>
              <a:rPr lang="en-US" b="1" dirty="0"/>
              <a:t>Reputation</a:t>
            </a:r>
          </a:p>
          <a:p>
            <a:pPr lvl="0"/>
            <a:r>
              <a:rPr lang="en-US" b="1" dirty="0"/>
              <a:t>Experience</a:t>
            </a:r>
            <a:endParaRPr lang="en-US" dirty="0"/>
          </a:p>
        </p:txBody>
      </p:sp>
      <p:sp>
        <p:nvSpPr>
          <p:cNvPr id="4" name="Content Placeholder 2"/>
          <p:cNvSpPr txBox="1">
            <a:spLocks/>
          </p:cNvSpPr>
          <p:nvPr/>
        </p:nvSpPr>
        <p:spPr>
          <a:xfrm>
            <a:off x="4648200" y="1600200"/>
            <a:ext cx="4114800" cy="5029200"/>
          </a:xfrm>
          <a:prstGeom prst="rect">
            <a:avLst/>
          </a:prstGeom>
          <a:ln>
            <a:solidFill>
              <a:schemeClr val="tx1"/>
            </a:solidFill>
          </a:ln>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2800" b="1" i="0" u="none" strike="noStrike" kern="1200" cap="none" spc="0" normalizeH="0" baseline="0" noProof="0" dirty="0">
                <a:ln>
                  <a:noFill/>
                </a:ln>
                <a:solidFill>
                  <a:srgbClr val="FF0000"/>
                </a:solidFill>
                <a:effectLst/>
                <a:uLnTx/>
                <a:uFillTx/>
                <a:latin typeface="+mn-lt"/>
                <a:ea typeface="+mn-ea"/>
                <a:cs typeface="+mn-cs"/>
              </a:rPr>
              <a:t>LIABILITIES</a:t>
            </a:r>
            <a:endParaRPr kumimoji="0" lang="en-US" sz="2800" b="0" i="0" u="none" strike="noStrike" kern="1200" cap="none" spc="0" normalizeH="0" baseline="0" noProof="0" dirty="0">
              <a:ln>
                <a:noFill/>
              </a:ln>
              <a:solidFill>
                <a:srgbClr val="FF000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Limiting Beliefs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800" b="1" dirty="0"/>
              <a:t>Negative Attitudes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Fear, Worry, Dishonesty</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Procrastination</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800" b="1" dirty="0"/>
              <a:t>Indecision</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 </a:t>
            </a:r>
            <a:r>
              <a:rPr kumimoji="0" lang="en-US" sz="2800" b="1" i="0" u="none" strike="noStrike" kern="1200" cap="none" spc="0" normalizeH="0" baseline="0" noProof="0" dirty="0">
                <a:ln>
                  <a:noFill/>
                </a:ln>
                <a:solidFill>
                  <a:srgbClr val="00B050"/>
                </a:solidFill>
                <a:effectLst/>
                <a:uLnTx/>
                <a:uFillTx/>
                <a:latin typeface="+mn-lt"/>
                <a:ea typeface="+mn-ea"/>
                <a:cs typeface="+mn-cs"/>
              </a:rPr>
              <a:t>EQUITY</a:t>
            </a:r>
            <a:endParaRPr kumimoji="0" lang="en-US" sz="2800" b="0" i="0" u="none" strike="noStrike" kern="1200" cap="none" spc="0" normalizeH="0" baseline="0" noProof="0" dirty="0">
              <a:ln>
                <a:noFill/>
              </a:ln>
              <a:solidFill>
                <a:srgbClr val="00B05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2800" b="1" i="1" u="none" strike="noStrike" kern="1200" cap="none" spc="0" normalizeH="0" baseline="0" noProof="0" dirty="0">
                <a:ln>
                  <a:noFill/>
                </a:ln>
                <a:effectLst/>
                <a:uLnTx/>
                <a:uFillTx/>
                <a:latin typeface="+mn-lt"/>
                <a:ea typeface="+mn-ea"/>
                <a:cs typeface="+mn-cs"/>
              </a:rPr>
              <a:t>= People Blessed</a:t>
            </a:r>
          </a:p>
          <a:p>
            <a:pPr marL="342900" marR="0" lvl="0" indent="-342900" algn="l" defTabSz="914400" rtl="0" eaLnBrk="1" fontAlgn="auto" latinLnBrk="0" hangingPunct="1">
              <a:lnSpc>
                <a:spcPct val="100000"/>
              </a:lnSpc>
              <a:spcBef>
                <a:spcPct val="20000"/>
              </a:spcBef>
              <a:spcAft>
                <a:spcPts val="0"/>
              </a:spcAft>
              <a:buClrTx/>
              <a:buSzTx/>
              <a:tabLst/>
              <a:defRPr/>
            </a:pPr>
            <a:r>
              <a:rPr lang="en-US" sz="2800" b="1" i="1" dirty="0"/>
              <a:t>+Goals Reached</a:t>
            </a:r>
          </a:p>
          <a:p>
            <a:pPr marL="342900" marR="0" lvl="0" indent="-342900" algn="l" defTabSz="914400" rtl="0" eaLnBrk="1" fontAlgn="auto" latinLnBrk="0" hangingPunct="1">
              <a:lnSpc>
                <a:spcPct val="100000"/>
              </a:lnSpc>
              <a:spcBef>
                <a:spcPct val="20000"/>
              </a:spcBef>
              <a:spcAft>
                <a:spcPts val="0"/>
              </a:spcAft>
              <a:buClrTx/>
              <a:buSzTx/>
              <a:tabLst/>
              <a:defRPr/>
            </a:pPr>
            <a:r>
              <a:rPr lang="en-US" sz="2800" b="1" i="1" dirty="0"/>
              <a:t> + Legacy = Destiny</a:t>
            </a:r>
            <a:endParaRPr kumimoji="0" lang="en-US" sz="2800" b="1" i="0" u="none" strike="noStrike" kern="1200" cap="none" spc="0" normalizeH="0" baseline="0" noProof="0" dirty="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Financial Freedom Seminar logo.PNG"/>
          <p:cNvPicPr>
            <a:picLocks noChangeAspect="1"/>
          </p:cNvPicPr>
          <p:nvPr/>
        </p:nvPicPr>
        <p:blipFill>
          <a:blip r:embed="rId2" cstate="print"/>
          <a:stretch>
            <a:fillRect/>
          </a:stretch>
        </p:blipFill>
        <p:spPr>
          <a:xfrm>
            <a:off x="0" y="0"/>
            <a:ext cx="1295400" cy="673839"/>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Your Intangible Balance Sheet</a:t>
            </a:r>
          </a:p>
        </p:txBody>
      </p:sp>
      <p:sp>
        <p:nvSpPr>
          <p:cNvPr id="3" name="Content Placeholder 2"/>
          <p:cNvSpPr>
            <a:spLocks noGrp="1"/>
          </p:cNvSpPr>
          <p:nvPr>
            <p:ph idx="1"/>
          </p:nvPr>
        </p:nvSpPr>
        <p:spPr>
          <a:xfrm>
            <a:off x="1524000" y="1600200"/>
            <a:ext cx="3124200" cy="4525963"/>
          </a:xfrm>
          <a:ln>
            <a:solidFill>
              <a:schemeClr val="tx1"/>
            </a:solidFill>
          </a:ln>
        </p:spPr>
        <p:txBody>
          <a:bodyPr>
            <a:normAutofit/>
          </a:bodyPr>
          <a:lstStyle/>
          <a:p>
            <a:pPr>
              <a:buNone/>
            </a:pPr>
            <a:r>
              <a:rPr lang="en-US" b="1" dirty="0">
                <a:solidFill>
                  <a:srgbClr val="3333FF"/>
                </a:solidFill>
              </a:rPr>
              <a:t>“BE” ASSETS</a:t>
            </a:r>
            <a:endParaRPr lang="en-US" dirty="0">
              <a:solidFill>
                <a:srgbClr val="3333FF"/>
              </a:solidFill>
            </a:endParaRPr>
          </a:p>
          <a:p>
            <a:r>
              <a:rPr lang="en-US" dirty="0"/>
              <a:t>Reliability</a:t>
            </a:r>
          </a:p>
          <a:p>
            <a:r>
              <a:rPr lang="en-US" dirty="0"/>
              <a:t>Honesty</a:t>
            </a:r>
          </a:p>
          <a:p>
            <a:r>
              <a:rPr lang="en-US" dirty="0"/>
              <a:t>Faithfulness</a:t>
            </a:r>
          </a:p>
          <a:p>
            <a:r>
              <a:rPr lang="en-US" dirty="0"/>
              <a:t>Punctuality</a:t>
            </a:r>
          </a:p>
          <a:p>
            <a:r>
              <a:rPr lang="en-US" dirty="0"/>
              <a:t>Persistence</a:t>
            </a:r>
          </a:p>
          <a:p>
            <a:r>
              <a:rPr lang="en-US" dirty="0"/>
              <a:t>Commitment</a:t>
            </a:r>
          </a:p>
        </p:txBody>
      </p:sp>
      <p:sp>
        <p:nvSpPr>
          <p:cNvPr id="4" name="Content Placeholder 2"/>
          <p:cNvSpPr txBox="1">
            <a:spLocks/>
          </p:cNvSpPr>
          <p:nvPr/>
        </p:nvSpPr>
        <p:spPr>
          <a:xfrm>
            <a:off x="4648200" y="1600200"/>
            <a:ext cx="3048000" cy="4525963"/>
          </a:xfrm>
          <a:prstGeom prst="rect">
            <a:avLst/>
          </a:prstGeom>
          <a:ln>
            <a:solidFill>
              <a:schemeClr val="tx1"/>
            </a:solidFill>
          </a:ln>
        </p:spPr>
        <p:txBody>
          <a:bodyPr vert="horz" lIns="91440" tIns="45720" rIns="91440" bIns="45720" rtlCol="0">
            <a:normAutofit fontScale="92500" lnSpcReduction="1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500" b="1" i="0" u="none" strike="noStrike" kern="1200" cap="none" spc="0" normalizeH="0" baseline="0" noProof="0" dirty="0">
                <a:ln>
                  <a:noFill/>
                </a:ln>
                <a:solidFill>
                  <a:srgbClr val="FF0000"/>
                </a:solidFill>
                <a:effectLst/>
                <a:uLnTx/>
                <a:uFillTx/>
                <a:latin typeface="+mn-lt"/>
                <a:ea typeface="+mn-ea"/>
                <a:cs typeface="+mn-cs"/>
              </a:rPr>
              <a:t>“</a:t>
            </a:r>
            <a:r>
              <a:rPr lang="en-US" sz="3500" b="1" dirty="0">
                <a:solidFill>
                  <a:srgbClr val="FF0000"/>
                </a:solidFill>
              </a:rPr>
              <a:t>BE” </a:t>
            </a:r>
            <a:r>
              <a:rPr kumimoji="0" lang="en-US" sz="3500" b="1" i="0" u="none" strike="noStrike" kern="1200" cap="none" spc="0" normalizeH="0" baseline="0" noProof="0" dirty="0">
                <a:ln>
                  <a:noFill/>
                </a:ln>
                <a:solidFill>
                  <a:srgbClr val="FF0000"/>
                </a:solidFill>
                <a:effectLst/>
                <a:uLnTx/>
                <a:uFillTx/>
                <a:latin typeface="+mn-lt"/>
                <a:ea typeface="+mn-ea"/>
                <a:cs typeface="+mn-cs"/>
              </a:rPr>
              <a:t>LIABILITIES</a:t>
            </a:r>
            <a:endParaRPr kumimoji="0" lang="en-US" sz="3500" b="0" i="0" u="none" strike="noStrike" kern="1200" cap="none" spc="0" normalizeH="0" baseline="0" noProof="0" dirty="0">
              <a:ln>
                <a:noFill/>
              </a:ln>
              <a:solidFill>
                <a:srgbClr val="FF0000"/>
              </a:solidFill>
              <a:effectLst/>
              <a:uLnTx/>
              <a:uFillTx/>
              <a:latin typeface="+mn-lt"/>
              <a:ea typeface="+mn-ea"/>
              <a:cs typeface="+mn-cs"/>
            </a:endParaRPr>
          </a:p>
          <a:p>
            <a:pPr>
              <a:buFont typeface="Arial" pitchFamily="34" charset="0"/>
              <a:buChar char="•"/>
            </a:pPr>
            <a:r>
              <a:rPr lang="en-US" sz="3200" dirty="0"/>
              <a:t> Unreliable</a:t>
            </a:r>
          </a:p>
          <a:p>
            <a:pPr>
              <a:buFont typeface="Arial" pitchFamily="34" charset="0"/>
              <a:buChar char="•"/>
            </a:pPr>
            <a:r>
              <a:rPr lang="en-US" sz="3200" dirty="0"/>
              <a:t> Dishonesty</a:t>
            </a:r>
          </a:p>
          <a:p>
            <a:pPr>
              <a:buFont typeface="Arial" pitchFamily="34" charset="0"/>
              <a:buChar char="•"/>
            </a:pPr>
            <a:r>
              <a:rPr lang="en-US" sz="3200" dirty="0"/>
              <a:t> Unfaithfulness</a:t>
            </a:r>
          </a:p>
          <a:p>
            <a:pPr>
              <a:buFont typeface="Arial" pitchFamily="34" charset="0"/>
              <a:buChar char="•"/>
            </a:pPr>
            <a:r>
              <a:rPr lang="en-US" sz="3200" dirty="0"/>
              <a:t> Always Late</a:t>
            </a:r>
          </a:p>
          <a:p>
            <a:pPr>
              <a:buFont typeface="Arial" pitchFamily="34" charset="0"/>
              <a:buChar char="•"/>
            </a:pPr>
            <a:r>
              <a:rPr lang="en-US" sz="3200" dirty="0"/>
              <a:t> Easily Give Up</a:t>
            </a:r>
          </a:p>
          <a:p>
            <a:pPr>
              <a:buFont typeface="Arial" pitchFamily="34" charset="0"/>
              <a:buChar char="•"/>
            </a:pPr>
            <a:r>
              <a:rPr kumimoji="0" lang="en-US" sz="3200" i="0" u="none" strike="noStrike" kern="1200" cap="none" spc="0" normalizeH="0" baseline="0" noProof="0" dirty="0">
                <a:ln>
                  <a:noFill/>
                </a:ln>
                <a:solidFill>
                  <a:schemeClr val="tx1"/>
                </a:solidFill>
                <a:effectLst/>
                <a:uLnTx/>
                <a:uFillTx/>
                <a:latin typeface="+mn-lt"/>
                <a:ea typeface="+mn-ea"/>
                <a:cs typeface="+mn-cs"/>
              </a:rPr>
              <a:t> Lack of Commitment </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B050"/>
                </a:solidFill>
                <a:effectLst/>
                <a:uLnTx/>
                <a:uFillTx/>
                <a:latin typeface="+mn-lt"/>
                <a:ea typeface="+mn-ea"/>
                <a:cs typeface="+mn-cs"/>
              </a:rPr>
              <a:t>EQUITY</a:t>
            </a:r>
            <a:endParaRPr kumimoji="0" lang="en-US" sz="3200" b="0" i="0" u="none" strike="noStrike" kern="1200" cap="none" spc="0" normalizeH="0" baseline="0" noProof="0" dirty="0">
              <a:ln>
                <a:noFill/>
              </a:ln>
              <a:solidFill>
                <a:srgbClr val="00B05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1" u="none" strike="noStrike" kern="1200" cap="none" spc="0" normalizeH="0" baseline="0" noProof="0" dirty="0">
                <a:ln>
                  <a:noFill/>
                </a:ln>
                <a:effectLst/>
                <a:uLnTx/>
                <a:uFillTx/>
                <a:latin typeface="+mn-lt"/>
                <a:ea typeface="+mn-ea"/>
                <a:cs typeface="+mn-cs"/>
              </a:rPr>
              <a:t>= ??</a:t>
            </a:r>
            <a:endParaRPr kumimoji="0" lang="en-US" sz="3200" b="1" i="0" u="none" strike="noStrike" kern="1200" cap="none" spc="0" normalizeH="0" baseline="0" noProof="0" dirty="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Financial Freedom Seminar logo.PNG"/>
          <p:cNvPicPr>
            <a:picLocks noChangeAspect="1"/>
          </p:cNvPicPr>
          <p:nvPr/>
        </p:nvPicPr>
        <p:blipFill>
          <a:blip r:embed="rId2" cstate="print"/>
          <a:stretch>
            <a:fillRect/>
          </a:stretch>
        </p:blipFill>
        <p:spPr>
          <a:xfrm>
            <a:off x="0" y="0"/>
            <a:ext cx="1219200" cy="634201"/>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a:t>Your Intangible Balance Sheet</a:t>
            </a:r>
          </a:p>
        </p:txBody>
      </p:sp>
      <p:sp>
        <p:nvSpPr>
          <p:cNvPr id="3" name="Content Placeholder 2"/>
          <p:cNvSpPr>
            <a:spLocks noGrp="1"/>
          </p:cNvSpPr>
          <p:nvPr>
            <p:ph idx="1"/>
          </p:nvPr>
        </p:nvSpPr>
        <p:spPr>
          <a:xfrm>
            <a:off x="1524000" y="1600200"/>
            <a:ext cx="3124200" cy="4525963"/>
          </a:xfrm>
          <a:ln>
            <a:solidFill>
              <a:schemeClr val="tx1"/>
            </a:solidFill>
          </a:ln>
        </p:spPr>
        <p:txBody>
          <a:bodyPr>
            <a:normAutofit fontScale="92500" lnSpcReduction="10000"/>
          </a:bodyPr>
          <a:lstStyle/>
          <a:p>
            <a:pPr>
              <a:buNone/>
            </a:pPr>
            <a:r>
              <a:rPr lang="en-US" b="1" dirty="0">
                <a:solidFill>
                  <a:srgbClr val="3333FF"/>
                </a:solidFill>
              </a:rPr>
              <a:t>“BELIEVE” ASSETS</a:t>
            </a:r>
            <a:endParaRPr lang="en-US" dirty="0">
              <a:solidFill>
                <a:srgbClr val="3333FF"/>
              </a:solidFill>
            </a:endParaRPr>
          </a:p>
          <a:p>
            <a:r>
              <a:rPr lang="en-US" dirty="0"/>
              <a:t>Money is a Tool</a:t>
            </a:r>
          </a:p>
          <a:p>
            <a:r>
              <a:rPr lang="en-US" dirty="0"/>
              <a:t>Stewardship Mentality</a:t>
            </a:r>
          </a:p>
          <a:p>
            <a:r>
              <a:rPr lang="en-US" dirty="0"/>
              <a:t>God’s Will is Prosperity</a:t>
            </a:r>
          </a:p>
          <a:p>
            <a:r>
              <a:rPr lang="en-US" dirty="0"/>
              <a:t>God Has a Purpose for My Life</a:t>
            </a:r>
          </a:p>
        </p:txBody>
      </p:sp>
      <p:sp>
        <p:nvSpPr>
          <p:cNvPr id="4" name="Content Placeholder 2"/>
          <p:cNvSpPr txBox="1">
            <a:spLocks/>
          </p:cNvSpPr>
          <p:nvPr/>
        </p:nvSpPr>
        <p:spPr>
          <a:xfrm>
            <a:off x="4648200" y="1600200"/>
            <a:ext cx="3048000" cy="4525963"/>
          </a:xfrm>
          <a:prstGeom prst="rect">
            <a:avLst/>
          </a:prstGeom>
          <a:ln>
            <a:solidFill>
              <a:schemeClr val="tx1"/>
            </a:solidFill>
          </a:ln>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500" b="1" i="0" u="none" strike="noStrike" kern="1200" cap="none" spc="0" normalizeH="0" baseline="0" noProof="0" dirty="0">
                <a:ln>
                  <a:noFill/>
                </a:ln>
                <a:solidFill>
                  <a:srgbClr val="FF0000"/>
                </a:solidFill>
                <a:effectLst/>
                <a:uLnTx/>
                <a:uFillTx/>
                <a:latin typeface="+mn-lt"/>
                <a:ea typeface="+mn-ea"/>
                <a:cs typeface="+mn-cs"/>
              </a:rPr>
              <a:t>“</a:t>
            </a:r>
            <a:r>
              <a:rPr lang="en-US" sz="3500" b="1" dirty="0">
                <a:solidFill>
                  <a:srgbClr val="FF0000"/>
                </a:solidFill>
              </a:rPr>
              <a:t>BELIEVE” </a:t>
            </a:r>
            <a:r>
              <a:rPr kumimoji="0" lang="en-US" sz="3500" b="1" i="0" u="none" strike="noStrike" kern="1200" cap="none" spc="0" normalizeH="0" baseline="0" noProof="0" dirty="0">
                <a:ln>
                  <a:noFill/>
                </a:ln>
                <a:solidFill>
                  <a:srgbClr val="FF0000"/>
                </a:solidFill>
                <a:effectLst/>
                <a:uLnTx/>
                <a:uFillTx/>
                <a:latin typeface="+mn-lt"/>
                <a:ea typeface="+mn-ea"/>
                <a:cs typeface="+mn-cs"/>
              </a:rPr>
              <a:t>LIABILITIES</a:t>
            </a:r>
            <a:endParaRPr kumimoji="0" lang="en-US" sz="3500" b="0" i="0" u="none" strike="noStrike" kern="1200" cap="none" spc="0" normalizeH="0" baseline="0" noProof="0" dirty="0">
              <a:ln>
                <a:noFill/>
              </a:ln>
              <a:solidFill>
                <a:srgbClr val="FF0000"/>
              </a:solidFill>
              <a:effectLst/>
              <a:uLnTx/>
              <a:uFillTx/>
              <a:latin typeface="+mn-lt"/>
              <a:ea typeface="+mn-ea"/>
              <a:cs typeface="+mn-cs"/>
            </a:endParaRPr>
          </a:p>
          <a:p>
            <a:pPr>
              <a:buFont typeface="Arial" pitchFamily="34" charset="0"/>
              <a:buChar char="•"/>
            </a:pPr>
            <a:r>
              <a:rPr lang="en-US" sz="3200" dirty="0"/>
              <a:t> Money is Evil</a:t>
            </a:r>
          </a:p>
          <a:p>
            <a:pPr>
              <a:buFont typeface="Arial" pitchFamily="34" charset="0"/>
              <a:buChar char="•"/>
            </a:pPr>
            <a:r>
              <a:rPr kumimoji="0" lang="en-US" sz="3200" i="0" u="none" strike="noStrike" kern="1200" cap="none" spc="0" normalizeH="0" baseline="0" noProof="0" dirty="0">
                <a:ln>
                  <a:noFill/>
                </a:ln>
                <a:solidFill>
                  <a:schemeClr val="tx1"/>
                </a:solidFill>
                <a:effectLst/>
                <a:uLnTx/>
                <a:uFillTx/>
                <a:latin typeface="+mn-lt"/>
                <a:ea typeface="+mn-ea"/>
                <a:cs typeface="+mn-cs"/>
              </a:rPr>
              <a:t> Ownership Mentality</a:t>
            </a:r>
          </a:p>
          <a:p>
            <a:pPr>
              <a:buFont typeface="Arial" pitchFamily="34" charset="0"/>
              <a:buChar char="•"/>
            </a:pPr>
            <a:r>
              <a:rPr lang="en-US" sz="3200" noProof="0" dirty="0"/>
              <a:t> Poverty is Humility</a:t>
            </a:r>
          </a:p>
          <a:p>
            <a:pPr>
              <a:buFont typeface="Arial" pitchFamily="34" charset="0"/>
              <a:buChar char="•"/>
            </a:pPr>
            <a:r>
              <a:rPr kumimoji="0" lang="en-US" sz="3200" i="0" u="none" strike="noStrike" kern="1200" cap="none" spc="0" normalizeH="0" baseline="0" dirty="0">
                <a:ln>
                  <a:noFill/>
                </a:ln>
                <a:solidFill>
                  <a:schemeClr val="tx1"/>
                </a:solidFill>
                <a:effectLst/>
                <a:uLnTx/>
                <a:uFillTx/>
                <a:latin typeface="+mn-lt"/>
                <a:ea typeface="+mn-ea"/>
                <a:cs typeface="+mn-cs"/>
              </a:rPr>
              <a:t> No ide</a:t>
            </a:r>
            <a:r>
              <a:rPr lang="en-US" sz="3200" dirty="0"/>
              <a:t>a of God’s Will for your Life</a:t>
            </a:r>
            <a:r>
              <a:rPr kumimoji="0" lang="en-US" sz="3200" i="0" u="none" strike="noStrike" kern="1200" cap="none" spc="0" normalizeH="0" baseline="0" noProof="0" dirty="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B050"/>
                </a:solidFill>
                <a:effectLst/>
                <a:uLnTx/>
                <a:uFillTx/>
                <a:latin typeface="+mn-lt"/>
                <a:ea typeface="+mn-ea"/>
                <a:cs typeface="+mn-cs"/>
              </a:rPr>
              <a:t>EQUITY</a:t>
            </a:r>
            <a:endParaRPr kumimoji="0" lang="en-US" sz="3200" b="0" i="0" u="none" strike="noStrike" kern="1200" cap="none" spc="0" normalizeH="0" baseline="0" noProof="0" dirty="0">
              <a:ln>
                <a:noFill/>
              </a:ln>
              <a:solidFill>
                <a:srgbClr val="00B05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1" u="none" strike="noStrike" kern="1200" cap="none" spc="0" normalizeH="0" baseline="0" noProof="0" dirty="0">
                <a:ln>
                  <a:noFill/>
                </a:ln>
                <a:effectLst/>
                <a:uLnTx/>
                <a:uFillTx/>
                <a:latin typeface="+mn-lt"/>
                <a:ea typeface="+mn-ea"/>
                <a:cs typeface="+mn-cs"/>
              </a:rPr>
              <a:t>= ??</a:t>
            </a:r>
            <a:endParaRPr kumimoji="0" lang="en-US" sz="3200" b="1" i="0" u="none" strike="noStrike" kern="1200" cap="none" spc="0" normalizeH="0" baseline="0" noProof="0" dirty="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Financial Freedom Seminar logo.PNG"/>
          <p:cNvPicPr>
            <a:picLocks noChangeAspect="1"/>
          </p:cNvPicPr>
          <p:nvPr/>
        </p:nvPicPr>
        <p:blipFill>
          <a:blip r:embed="rId2" cstate="print"/>
          <a:stretch>
            <a:fillRect/>
          </a:stretch>
        </p:blipFill>
        <p:spPr>
          <a:xfrm>
            <a:off x="0" y="0"/>
            <a:ext cx="1295400" cy="673839"/>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Your Intangible Balance Sheet</a:t>
            </a:r>
          </a:p>
        </p:txBody>
      </p:sp>
      <p:sp>
        <p:nvSpPr>
          <p:cNvPr id="3" name="Content Placeholder 2"/>
          <p:cNvSpPr>
            <a:spLocks noGrp="1"/>
          </p:cNvSpPr>
          <p:nvPr>
            <p:ph idx="1"/>
          </p:nvPr>
        </p:nvSpPr>
        <p:spPr>
          <a:xfrm>
            <a:off x="1524000" y="1600200"/>
            <a:ext cx="3124200" cy="4525963"/>
          </a:xfrm>
          <a:ln>
            <a:solidFill>
              <a:schemeClr val="tx1"/>
            </a:solidFill>
          </a:ln>
        </p:spPr>
        <p:txBody>
          <a:bodyPr>
            <a:normAutofit fontScale="92500" lnSpcReduction="20000"/>
          </a:bodyPr>
          <a:lstStyle/>
          <a:p>
            <a:pPr>
              <a:buNone/>
            </a:pPr>
            <a:r>
              <a:rPr lang="en-US" b="1" dirty="0">
                <a:solidFill>
                  <a:srgbClr val="3333FF"/>
                </a:solidFill>
              </a:rPr>
              <a:t>“THINK” ASSETS</a:t>
            </a:r>
            <a:endParaRPr lang="en-US" dirty="0">
              <a:solidFill>
                <a:srgbClr val="3333FF"/>
              </a:solidFill>
            </a:endParaRPr>
          </a:p>
          <a:p>
            <a:r>
              <a:rPr lang="en-US" dirty="0"/>
              <a:t>Positive Mental Attitude (PMA)</a:t>
            </a:r>
          </a:p>
          <a:p>
            <a:r>
              <a:rPr lang="en-US" dirty="0"/>
              <a:t>Abundance Mentality</a:t>
            </a:r>
          </a:p>
          <a:p>
            <a:r>
              <a:rPr lang="en-US" dirty="0"/>
              <a:t>Positive Perspective = How You “See” the World</a:t>
            </a:r>
          </a:p>
          <a:p>
            <a:r>
              <a:rPr lang="en-US" dirty="0"/>
              <a:t>Recognize Opportunities</a:t>
            </a:r>
          </a:p>
        </p:txBody>
      </p:sp>
      <p:sp>
        <p:nvSpPr>
          <p:cNvPr id="4" name="Content Placeholder 2"/>
          <p:cNvSpPr txBox="1">
            <a:spLocks/>
          </p:cNvSpPr>
          <p:nvPr/>
        </p:nvSpPr>
        <p:spPr>
          <a:xfrm>
            <a:off x="4648200" y="1600200"/>
            <a:ext cx="3505200" cy="4525963"/>
          </a:xfrm>
          <a:prstGeom prst="rect">
            <a:avLst/>
          </a:prstGeom>
          <a:ln>
            <a:solidFill>
              <a:schemeClr val="tx1"/>
            </a:solidFill>
          </a:ln>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500" b="1" i="0" u="none" strike="noStrike" kern="1200" cap="none" spc="0" normalizeH="0" baseline="0" noProof="0" dirty="0">
                <a:ln>
                  <a:noFill/>
                </a:ln>
                <a:solidFill>
                  <a:srgbClr val="FF0000"/>
                </a:solidFill>
                <a:effectLst/>
                <a:uLnTx/>
                <a:uFillTx/>
                <a:latin typeface="+mn-lt"/>
                <a:ea typeface="+mn-ea"/>
                <a:cs typeface="+mn-cs"/>
              </a:rPr>
              <a:t>“</a:t>
            </a:r>
            <a:r>
              <a:rPr lang="en-US" sz="3500" b="1" dirty="0">
                <a:solidFill>
                  <a:srgbClr val="FF0000"/>
                </a:solidFill>
              </a:rPr>
              <a:t>THINK” </a:t>
            </a:r>
            <a:r>
              <a:rPr kumimoji="0" lang="en-US" sz="3500" b="1" i="0" u="none" strike="noStrike" kern="1200" cap="none" spc="0" normalizeH="0" baseline="0" noProof="0" dirty="0">
                <a:ln>
                  <a:noFill/>
                </a:ln>
                <a:solidFill>
                  <a:srgbClr val="FF0000"/>
                </a:solidFill>
                <a:effectLst/>
                <a:uLnTx/>
                <a:uFillTx/>
                <a:latin typeface="+mn-lt"/>
                <a:ea typeface="+mn-ea"/>
                <a:cs typeface="+mn-cs"/>
              </a:rPr>
              <a:t>LIABILITIES</a:t>
            </a:r>
            <a:endParaRPr kumimoji="0" lang="en-US" sz="3500" b="0" i="0" u="none" strike="noStrike" kern="1200" cap="none" spc="0" normalizeH="0" baseline="0" noProof="0" dirty="0">
              <a:ln>
                <a:noFill/>
              </a:ln>
              <a:solidFill>
                <a:srgbClr val="FF0000"/>
              </a:solidFill>
              <a:effectLst/>
              <a:uLnTx/>
              <a:uFillTx/>
              <a:latin typeface="+mn-lt"/>
              <a:ea typeface="+mn-ea"/>
              <a:cs typeface="+mn-cs"/>
            </a:endParaRPr>
          </a:p>
          <a:p>
            <a:pPr>
              <a:buFont typeface="Arial" pitchFamily="34" charset="0"/>
              <a:buChar char="•"/>
            </a:pPr>
            <a:r>
              <a:rPr lang="en-US" sz="3200" dirty="0"/>
              <a:t> </a:t>
            </a:r>
            <a:r>
              <a:rPr lang="en-US" sz="3800" dirty="0"/>
              <a:t>Negative Mental Attitude</a:t>
            </a:r>
          </a:p>
          <a:p>
            <a:pPr>
              <a:buFont typeface="Arial" pitchFamily="34" charset="0"/>
              <a:buChar char="•"/>
            </a:pPr>
            <a:r>
              <a:rPr kumimoji="0" lang="en-US" sz="3800" i="0" u="none" strike="noStrike" kern="1200" cap="none" spc="0" normalizeH="0" baseline="0" noProof="0" dirty="0">
                <a:ln>
                  <a:noFill/>
                </a:ln>
                <a:solidFill>
                  <a:schemeClr val="tx1"/>
                </a:solidFill>
                <a:effectLst/>
                <a:uLnTx/>
                <a:uFillTx/>
                <a:latin typeface="+mn-lt"/>
                <a:ea typeface="+mn-ea"/>
                <a:cs typeface="+mn-cs"/>
              </a:rPr>
              <a:t> Scarcity Mentality</a:t>
            </a:r>
          </a:p>
          <a:p>
            <a:pPr>
              <a:buFont typeface="Arial" pitchFamily="34" charset="0"/>
              <a:buChar char="•"/>
            </a:pPr>
            <a:r>
              <a:rPr lang="en-US" sz="3800" noProof="0" dirty="0"/>
              <a:t> Fear, Worry, Doubt, Insecurity</a:t>
            </a:r>
          </a:p>
          <a:p>
            <a:pPr>
              <a:buFont typeface="Arial" pitchFamily="34" charset="0"/>
              <a:buChar char="•"/>
            </a:pPr>
            <a:r>
              <a:rPr kumimoji="0" lang="en-US" sz="3800" i="0" u="none" strike="noStrike" kern="1200" cap="none" spc="0" normalizeH="0" noProof="0" dirty="0">
                <a:ln>
                  <a:noFill/>
                </a:ln>
                <a:solidFill>
                  <a:schemeClr val="tx1"/>
                </a:solidFill>
                <a:effectLst/>
                <a:uLnTx/>
                <a:uFillTx/>
                <a:latin typeface="+mn-lt"/>
                <a:ea typeface="+mn-ea"/>
                <a:cs typeface="+mn-cs"/>
              </a:rPr>
              <a:t> Greed, Jealousy</a:t>
            </a:r>
          </a:p>
          <a:p>
            <a:pPr>
              <a:buFont typeface="Arial" pitchFamily="34" charset="0"/>
              <a:buChar char="•"/>
            </a:pPr>
            <a:r>
              <a:rPr lang="en-US" sz="3800" baseline="0" dirty="0"/>
              <a:t>Can</a:t>
            </a:r>
            <a:r>
              <a:rPr lang="en-US" sz="3800" dirty="0"/>
              <a:t> Only “See” Limitations</a:t>
            </a:r>
            <a:r>
              <a:rPr kumimoji="0" lang="en-US" sz="3200" i="0" u="none" strike="noStrike" kern="1200" cap="none" spc="0" normalizeH="0" baseline="0" noProof="0" dirty="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B050"/>
                </a:solidFill>
                <a:effectLst/>
                <a:uLnTx/>
                <a:uFillTx/>
                <a:latin typeface="+mn-lt"/>
                <a:ea typeface="+mn-ea"/>
                <a:cs typeface="+mn-cs"/>
              </a:rPr>
              <a:t>EQUITY</a:t>
            </a:r>
            <a:endParaRPr kumimoji="0" lang="en-US" sz="3200" b="0" i="0" u="none" strike="noStrike" kern="1200" cap="none" spc="0" normalizeH="0" baseline="0" noProof="0" dirty="0">
              <a:ln>
                <a:noFill/>
              </a:ln>
              <a:solidFill>
                <a:srgbClr val="00B05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1" u="none" strike="noStrike" kern="1200" cap="none" spc="0" normalizeH="0" baseline="0" noProof="0" dirty="0">
                <a:ln>
                  <a:noFill/>
                </a:ln>
                <a:effectLst/>
                <a:uLnTx/>
                <a:uFillTx/>
                <a:latin typeface="+mn-lt"/>
                <a:ea typeface="+mn-ea"/>
                <a:cs typeface="+mn-cs"/>
              </a:rPr>
              <a:t>= ??</a:t>
            </a:r>
            <a:endParaRPr kumimoji="0" lang="en-US" sz="3200" b="1" i="0" u="none" strike="noStrike" kern="1200" cap="none" spc="0" normalizeH="0" baseline="0" noProof="0" dirty="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Financial Freedom Seminar logo.PNG"/>
          <p:cNvPicPr>
            <a:picLocks noChangeAspect="1"/>
          </p:cNvPicPr>
          <p:nvPr/>
        </p:nvPicPr>
        <p:blipFill>
          <a:blip r:embed="rId2" cstate="print"/>
          <a:stretch>
            <a:fillRect/>
          </a:stretch>
        </p:blipFill>
        <p:spPr>
          <a:xfrm>
            <a:off x="0" y="0"/>
            <a:ext cx="1295400" cy="673839"/>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Your Intangible Balance Sheet</a:t>
            </a:r>
          </a:p>
        </p:txBody>
      </p:sp>
      <p:sp>
        <p:nvSpPr>
          <p:cNvPr id="3" name="Content Placeholder 2"/>
          <p:cNvSpPr>
            <a:spLocks noGrp="1"/>
          </p:cNvSpPr>
          <p:nvPr>
            <p:ph idx="1"/>
          </p:nvPr>
        </p:nvSpPr>
        <p:spPr>
          <a:xfrm>
            <a:off x="1524000" y="1600200"/>
            <a:ext cx="3124200" cy="4525963"/>
          </a:xfrm>
          <a:ln>
            <a:solidFill>
              <a:schemeClr val="tx1"/>
            </a:solidFill>
          </a:ln>
        </p:spPr>
        <p:txBody>
          <a:bodyPr>
            <a:normAutofit/>
          </a:bodyPr>
          <a:lstStyle/>
          <a:p>
            <a:pPr>
              <a:buNone/>
            </a:pPr>
            <a:r>
              <a:rPr lang="en-US" b="1" dirty="0">
                <a:solidFill>
                  <a:srgbClr val="3333FF"/>
                </a:solidFill>
              </a:rPr>
              <a:t>“KNOW” ASSETS</a:t>
            </a:r>
            <a:endParaRPr lang="en-US" dirty="0">
              <a:solidFill>
                <a:srgbClr val="3333FF"/>
              </a:solidFill>
            </a:endParaRPr>
          </a:p>
          <a:p>
            <a:r>
              <a:rPr lang="en-US" dirty="0"/>
              <a:t>Education</a:t>
            </a:r>
          </a:p>
          <a:p>
            <a:r>
              <a:rPr lang="en-US" dirty="0"/>
              <a:t>Knowledge</a:t>
            </a:r>
          </a:p>
          <a:p>
            <a:r>
              <a:rPr lang="en-US" dirty="0"/>
              <a:t>Information</a:t>
            </a:r>
          </a:p>
          <a:p>
            <a:r>
              <a:rPr lang="en-US" dirty="0"/>
              <a:t>Skills</a:t>
            </a:r>
          </a:p>
          <a:p>
            <a:r>
              <a:rPr lang="en-US" dirty="0"/>
              <a:t>Experience</a:t>
            </a:r>
          </a:p>
        </p:txBody>
      </p:sp>
      <p:sp>
        <p:nvSpPr>
          <p:cNvPr id="4" name="Content Placeholder 2"/>
          <p:cNvSpPr txBox="1">
            <a:spLocks/>
          </p:cNvSpPr>
          <p:nvPr/>
        </p:nvSpPr>
        <p:spPr>
          <a:xfrm>
            <a:off x="4648200" y="1600200"/>
            <a:ext cx="3505200" cy="4525963"/>
          </a:xfrm>
          <a:prstGeom prst="rect">
            <a:avLst/>
          </a:prstGeom>
          <a:ln>
            <a:solidFill>
              <a:schemeClr val="tx1"/>
            </a:solidFill>
          </a:ln>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500" b="1" i="0" u="none" strike="noStrike" kern="1200" cap="none" spc="0" normalizeH="0" baseline="0" noProof="0" dirty="0">
                <a:ln>
                  <a:noFill/>
                </a:ln>
                <a:solidFill>
                  <a:srgbClr val="FF0000"/>
                </a:solidFill>
                <a:effectLst/>
                <a:uLnTx/>
                <a:uFillTx/>
                <a:latin typeface="+mn-lt"/>
                <a:ea typeface="+mn-ea"/>
                <a:cs typeface="+mn-cs"/>
              </a:rPr>
              <a:t>“</a:t>
            </a:r>
            <a:r>
              <a:rPr lang="en-US" sz="3500" b="1" dirty="0">
                <a:solidFill>
                  <a:srgbClr val="FF0000"/>
                </a:solidFill>
              </a:rPr>
              <a:t>KNOW” </a:t>
            </a:r>
            <a:r>
              <a:rPr kumimoji="0" lang="en-US" sz="3500" b="1" i="0" u="none" strike="noStrike" kern="1200" cap="none" spc="0" normalizeH="0" baseline="0" noProof="0" dirty="0">
                <a:ln>
                  <a:noFill/>
                </a:ln>
                <a:solidFill>
                  <a:srgbClr val="FF0000"/>
                </a:solidFill>
                <a:effectLst/>
                <a:uLnTx/>
                <a:uFillTx/>
                <a:latin typeface="+mn-lt"/>
                <a:ea typeface="+mn-ea"/>
                <a:cs typeface="+mn-cs"/>
              </a:rPr>
              <a:t>LIABILITIES</a:t>
            </a:r>
            <a:endParaRPr kumimoji="0" lang="en-US" sz="3500" b="0" i="0" u="none" strike="noStrike" kern="1200" cap="none" spc="0" normalizeH="0" baseline="0" noProof="0" dirty="0">
              <a:ln>
                <a:noFill/>
              </a:ln>
              <a:solidFill>
                <a:srgbClr val="FF0000"/>
              </a:solidFill>
              <a:effectLst/>
              <a:uLnTx/>
              <a:uFillTx/>
              <a:latin typeface="+mn-lt"/>
              <a:ea typeface="+mn-ea"/>
              <a:cs typeface="+mn-cs"/>
            </a:endParaRPr>
          </a:p>
          <a:p>
            <a:pPr>
              <a:buFont typeface="Arial" pitchFamily="34" charset="0"/>
              <a:buChar char="•"/>
            </a:pPr>
            <a:r>
              <a:rPr lang="en-US" sz="3300" dirty="0"/>
              <a:t> Ignorance</a:t>
            </a:r>
          </a:p>
          <a:p>
            <a:pPr>
              <a:buFont typeface="Arial" pitchFamily="34" charset="0"/>
              <a:buChar char="•"/>
            </a:pPr>
            <a:r>
              <a:rPr kumimoji="0" lang="en-US" sz="3300" i="0" u="none" strike="noStrike" kern="1200" cap="none" spc="0" normalizeH="0" baseline="0" noProof="0" dirty="0">
                <a:ln>
                  <a:noFill/>
                </a:ln>
                <a:solidFill>
                  <a:schemeClr val="tx1"/>
                </a:solidFill>
                <a:effectLst/>
                <a:uLnTx/>
                <a:uFillTx/>
                <a:latin typeface="+mn-lt"/>
                <a:ea typeface="+mn-ea"/>
                <a:cs typeface="+mn-cs"/>
              </a:rPr>
              <a:t> Lack of Education</a:t>
            </a:r>
          </a:p>
          <a:p>
            <a:pPr>
              <a:buFont typeface="Arial" pitchFamily="34" charset="0"/>
              <a:buChar char="•"/>
            </a:pPr>
            <a:r>
              <a:rPr lang="en-US" sz="3300" dirty="0"/>
              <a:t> Lack of Know How</a:t>
            </a:r>
          </a:p>
          <a:p>
            <a:pPr>
              <a:buFont typeface="Arial" pitchFamily="34" charset="0"/>
              <a:buChar char="•"/>
            </a:pPr>
            <a:r>
              <a:rPr kumimoji="0" lang="en-US" sz="3300" i="0" u="none" strike="noStrike" kern="1200" cap="none" spc="0" normalizeH="0" baseline="0" noProof="0" dirty="0">
                <a:ln>
                  <a:noFill/>
                </a:ln>
                <a:solidFill>
                  <a:schemeClr val="tx1"/>
                </a:solidFill>
                <a:effectLst/>
                <a:uLnTx/>
                <a:uFillTx/>
                <a:latin typeface="+mn-lt"/>
                <a:ea typeface="+mn-ea"/>
                <a:cs typeface="+mn-cs"/>
              </a:rPr>
              <a:t>Lack of Desire to Learn </a:t>
            </a:r>
          </a:p>
          <a:p>
            <a:pPr>
              <a:buFont typeface="Arial" pitchFamily="34" charset="0"/>
              <a:buChar char="•"/>
            </a:pPr>
            <a:r>
              <a:rPr lang="en-US" sz="3300" dirty="0"/>
              <a:t>Lack of Experience</a:t>
            </a:r>
            <a:endParaRPr kumimoji="0" lang="en-US" sz="330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B050"/>
                </a:solidFill>
                <a:effectLst/>
                <a:uLnTx/>
                <a:uFillTx/>
                <a:latin typeface="+mn-lt"/>
                <a:ea typeface="+mn-ea"/>
                <a:cs typeface="+mn-cs"/>
              </a:rPr>
              <a:t>EQUITY</a:t>
            </a:r>
            <a:endParaRPr kumimoji="0" lang="en-US" sz="3200" b="0" i="0" u="none" strike="noStrike" kern="1200" cap="none" spc="0" normalizeH="0" baseline="0" noProof="0" dirty="0">
              <a:ln>
                <a:noFill/>
              </a:ln>
              <a:solidFill>
                <a:srgbClr val="00B05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1" u="none" strike="noStrike" kern="1200" cap="none" spc="0" normalizeH="0" baseline="0" noProof="0" dirty="0">
                <a:ln>
                  <a:noFill/>
                </a:ln>
                <a:effectLst/>
                <a:uLnTx/>
                <a:uFillTx/>
                <a:latin typeface="+mn-lt"/>
                <a:ea typeface="+mn-ea"/>
                <a:cs typeface="+mn-cs"/>
              </a:rPr>
              <a:t>= ??</a:t>
            </a:r>
            <a:endParaRPr kumimoji="0" lang="en-US" sz="3200" b="1" i="0" u="none" strike="noStrike" kern="1200" cap="none" spc="0" normalizeH="0" baseline="0" noProof="0" dirty="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Financial Freedom Seminar logo.PNG"/>
          <p:cNvPicPr>
            <a:picLocks noChangeAspect="1"/>
          </p:cNvPicPr>
          <p:nvPr/>
        </p:nvPicPr>
        <p:blipFill>
          <a:blip r:embed="rId2" cstate="print"/>
          <a:stretch>
            <a:fillRect/>
          </a:stretch>
        </p:blipFill>
        <p:spPr>
          <a:xfrm>
            <a:off x="0" y="0"/>
            <a:ext cx="1295400" cy="673839"/>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Your Intangible Balance Sheet</a:t>
            </a:r>
          </a:p>
        </p:txBody>
      </p:sp>
      <p:sp>
        <p:nvSpPr>
          <p:cNvPr id="3" name="Content Placeholder 2"/>
          <p:cNvSpPr>
            <a:spLocks noGrp="1"/>
          </p:cNvSpPr>
          <p:nvPr>
            <p:ph idx="1"/>
          </p:nvPr>
        </p:nvSpPr>
        <p:spPr>
          <a:xfrm>
            <a:off x="1524000" y="1600200"/>
            <a:ext cx="3124200" cy="4525963"/>
          </a:xfrm>
          <a:ln>
            <a:solidFill>
              <a:schemeClr val="tx1"/>
            </a:solidFill>
          </a:ln>
        </p:spPr>
        <p:txBody>
          <a:bodyPr>
            <a:normAutofit/>
          </a:bodyPr>
          <a:lstStyle/>
          <a:p>
            <a:pPr>
              <a:buNone/>
            </a:pPr>
            <a:r>
              <a:rPr lang="en-US" sz="3600" b="1" dirty="0">
                <a:solidFill>
                  <a:srgbClr val="3333FF"/>
                </a:solidFill>
              </a:rPr>
              <a:t>“DO” ASSETS</a:t>
            </a:r>
            <a:endParaRPr lang="en-US" sz="3600" dirty="0">
              <a:solidFill>
                <a:srgbClr val="3333FF"/>
              </a:solidFill>
            </a:endParaRPr>
          </a:p>
          <a:p>
            <a:r>
              <a:rPr lang="en-US" sz="3600" dirty="0"/>
              <a:t>Opportunity</a:t>
            </a:r>
          </a:p>
          <a:p>
            <a:r>
              <a:rPr lang="en-US" sz="3600" dirty="0"/>
              <a:t>Decision Making</a:t>
            </a:r>
          </a:p>
          <a:p>
            <a:r>
              <a:rPr lang="en-US" sz="3600" dirty="0"/>
              <a:t>Action!</a:t>
            </a:r>
          </a:p>
        </p:txBody>
      </p:sp>
      <p:sp>
        <p:nvSpPr>
          <p:cNvPr id="4" name="Content Placeholder 2"/>
          <p:cNvSpPr txBox="1">
            <a:spLocks/>
          </p:cNvSpPr>
          <p:nvPr/>
        </p:nvSpPr>
        <p:spPr>
          <a:xfrm>
            <a:off x="4648200" y="1600200"/>
            <a:ext cx="3657600" cy="4525963"/>
          </a:xfrm>
          <a:prstGeom prst="rect">
            <a:avLst/>
          </a:prstGeom>
          <a:ln>
            <a:solidFill>
              <a:schemeClr val="tx1"/>
            </a:solidFill>
          </a:ln>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600" b="1" i="0" u="none" strike="noStrike" kern="1200" cap="none" spc="0" normalizeH="0" baseline="0" noProof="0" dirty="0">
                <a:ln>
                  <a:noFill/>
                </a:ln>
                <a:solidFill>
                  <a:srgbClr val="FF0000"/>
                </a:solidFill>
                <a:effectLst/>
                <a:uLnTx/>
                <a:uFillTx/>
                <a:latin typeface="+mn-lt"/>
                <a:ea typeface="+mn-ea"/>
                <a:cs typeface="+mn-cs"/>
              </a:rPr>
              <a:t>“</a:t>
            </a:r>
            <a:r>
              <a:rPr lang="en-US" sz="3600" b="1" dirty="0">
                <a:solidFill>
                  <a:srgbClr val="FF0000"/>
                </a:solidFill>
              </a:rPr>
              <a:t>DO” </a:t>
            </a:r>
            <a:r>
              <a:rPr kumimoji="0" lang="en-US" sz="3600" b="1" i="0" u="none" strike="noStrike" kern="1200" cap="none" spc="0" normalizeH="0" baseline="0" noProof="0" dirty="0">
                <a:ln>
                  <a:noFill/>
                </a:ln>
                <a:solidFill>
                  <a:srgbClr val="FF0000"/>
                </a:solidFill>
                <a:effectLst/>
                <a:uLnTx/>
                <a:uFillTx/>
                <a:latin typeface="+mn-lt"/>
                <a:ea typeface="+mn-ea"/>
                <a:cs typeface="+mn-cs"/>
              </a:rPr>
              <a:t>LIABILITIES</a:t>
            </a:r>
            <a:endParaRPr kumimoji="0" lang="en-US" sz="3600" b="0" i="0" u="none" strike="noStrike" kern="1200" cap="none" spc="0" normalizeH="0" baseline="0" noProof="0" dirty="0">
              <a:ln>
                <a:noFill/>
              </a:ln>
              <a:solidFill>
                <a:srgbClr val="FF0000"/>
              </a:solidFill>
              <a:effectLst/>
              <a:uLnTx/>
              <a:uFillTx/>
              <a:latin typeface="+mn-lt"/>
              <a:ea typeface="+mn-ea"/>
              <a:cs typeface="+mn-cs"/>
            </a:endParaRPr>
          </a:p>
          <a:p>
            <a:pPr>
              <a:buFont typeface="Arial" pitchFamily="34" charset="0"/>
              <a:buChar char="•"/>
            </a:pPr>
            <a:r>
              <a:rPr lang="en-US" sz="3300" dirty="0"/>
              <a:t> </a:t>
            </a:r>
            <a:r>
              <a:rPr lang="en-US" sz="3600" dirty="0"/>
              <a:t>Procrastination</a:t>
            </a:r>
          </a:p>
          <a:p>
            <a:pPr>
              <a:buFont typeface="Arial" pitchFamily="34" charset="0"/>
              <a:buChar char="•"/>
            </a:pPr>
            <a:r>
              <a:rPr lang="en-US" sz="3600" dirty="0"/>
              <a:t> Indecision</a:t>
            </a:r>
          </a:p>
          <a:p>
            <a:pPr>
              <a:buFont typeface="Arial" pitchFamily="34" charset="0"/>
              <a:buChar char="•"/>
            </a:pPr>
            <a:r>
              <a:rPr lang="en-US" sz="3600" dirty="0"/>
              <a:t> Inaction</a:t>
            </a:r>
          </a:p>
          <a:p>
            <a:pPr>
              <a:buFont typeface="Arial" pitchFamily="34" charset="0"/>
              <a:buChar char="•"/>
            </a:pPr>
            <a:r>
              <a:rPr lang="en-US" sz="3600" dirty="0"/>
              <a:t> Analysis Paralysis</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B050"/>
                </a:solidFill>
                <a:effectLst/>
                <a:uLnTx/>
                <a:uFillTx/>
                <a:latin typeface="+mn-lt"/>
                <a:ea typeface="+mn-ea"/>
                <a:cs typeface="+mn-cs"/>
              </a:rPr>
              <a:t>EQUITY</a:t>
            </a:r>
            <a:endParaRPr kumimoji="0" lang="en-US" sz="3200" b="0" i="0" u="none" strike="noStrike" kern="1200" cap="none" spc="0" normalizeH="0" baseline="0" noProof="0" dirty="0">
              <a:ln>
                <a:noFill/>
              </a:ln>
              <a:solidFill>
                <a:srgbClr val="00B05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1" u="none" strike="noStrike" kern="1200" cap="none" spc="0" normalizeH="0" baseline="0" noProof="0" dirty="0">
                <a:ln>
                  <a:noFill/>
                </a:ln>
                <a:effectLst/>
                <a:uLnTx/>
                <a:uFillTx/>
                <a:latin typeface="+mn-lt"/>
                <a:ea typeface="+mn-ea"/>
                <a:cs typeface="+mn-cs"/>
              </a:rPr>
              <a:t>= ??</a:t>
            </a:r>
            <a:endParaRPr kumimoji="0" lang="en-US" sz="3200" b="1" i="0" u="none" strike="noStrike" kern="1200" cap="none" spc="0" normalizeH="0" baseline="0" noProof="0" dirty="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Financial Freedom Seminar logo.PNG"/>
          <p:cNvPicPr>
            <a:picLocks noChangeAspect="1"/>
          </p:cNvPicPr>
          <p:nvPr/>
        </p:nvPicPr>
        <p:blipFill>
          <a:blip r:embed="rId2" cstate="print"/>
          <a:stretch>
            <a:fillRect/>
          </a:stretch>
        </p:blipFill>
        <p:spPr>
          <a:xfrm>
            <a:off x="0" y="0"/>
            <a:ext cx="1295400" cy="673839"/>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Your Intangible Balance Sheet</a:t>
            </a:r>
          </a:p>
        </p:txBody>
      </p:sp>
      <p:sp>
        <p:nvSpPr>
          <p:cNvPr id="3" name="Content Placeholder 2"/>
          <p:cNvSpPr>
            <a:spLocks noGrp="1"/>
          </p:cNvSpPr>
          <p:nvPr>
            <p:ph idx="1"/>
          </p:nvPr>
        </p:nvSpPr>
        <p:spPr>
          <a:xfrm>
            <a:off x="1524000" y="1600200"/>
            <a:ext cx="3124200" cy="4525963"/>
          </a:xfrm>
          <a:ln>
            <a:solidFill>
              <a:schemeClr val="tx1"/>
            </a:solidFill>
          </a:ln>
        </p:spPr>
        <p:txBody>
          <a:bodyPr>
            <a:normAutofit/>
          </a:bodyPr>
          <a:lstStyle/>
          <a:p>
            <a:pPr>
              <a:buNone/>
            </a:pPr>
            <a:r>
              <a:rPr lang="en-US" b="1" dirty="0">
                <a:solidFill>
                  <a:srgbClr val="3333FF"/>
                </a:solidFill>
              </a:rPr>
              <a:t>“PEOPLE” ASSETS</a:t>
            </a:r>
            <a:endParaRPr lang="en-US" dirty="0">
              <a:solidFill>
                <a:srgbClr val="3333FF"/>
              </a:solidFill>
            </a:endParaRPr>
          </a:p>
          <a:p>
            <a:r>
              <a:rPr lang="en-US" dirty="0"/>
              <a:t>Family</a:t>
            </a:r>
          </a:p>
          <a:p>
            <a:r>
              <a:rPr lang="en-US" dirty="0"/>
              <a:t>Mentors</a:t>
            </a:r>
          </a:p>
          <a:p>
            <a:r>
              <a:rPr lang="en-US" dirty="0"/>
              <a:t>Clients</a:t>
            </a:r>
          </a:p>
          <a:p>
            <a:r>
              <a:rPr lang="en-US" dirty="0"/>
              <a:t>Co-Workers</a:t>
            </a:r>
          </a:p>
          <a:p>
            <a:r>
              <a:rPr lang="en-US" dirty="0"/>
              <a:t>Employees</a:t>
            </a:r>
          </a:p>
          <a:p>
            <a:r>
              <a:rPr lang="en-US" dirty="0"/>
              <a:t>Suppliers</a:t>
            </a:r>
          </a:p>
        </p:txBody>
      </p:sp>
      <p:sp>
        <p:nvSpPr>
          <p:cNvPr id="4" name="Content Placeholder 2"/>
          <p:cNvSpPr txBox="1">
            <a:spLocks/>
          </p:cNvSpPr>
          <p:nvPr/>
        </p:nvSpPr>
        <p:spPr>
          <a:xfrm>
            <a:off x="4648200" y="1600200"/>
            <a:ext cx="3505200" cy="4525963"/>
          </a:xfrm>
          <a:prstGeom prst="rect">
            <a:avLst/>
          </a:prstGeom>
          <a:ln>
            <a:solidFill>
              <a:schemeClr val="tx1"/>
            </a:solidFill>
          </a:ln>
        </p:spPr>
        <p:txBody>
          <a:bodyPr vert="horz" lIns="91440" tIns="45720" rIns="91440" bIns="45720" rtlCol="0">
            <a:normAutofit fontScale="92500" lnSpcReduction="1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500" b="1" i="0" u="none" strike="noStrike" kern="1200" cap="none" spc="0" normalizeH="0" baseline="0" noProof="0" dirty="0">
                <a:ln>
                  <a:noFill/>
                </a:ln>
                <a:solidFill>
                  <a:srgbClr val="FF0000"/>
                </a:solidFill>
                <a:effectLst/>
                <a:uLnTx/>
                <a:uFillTx/>
                <a:latin typeface="+mn-lt"/>
                <a:ea typeface="+mn-ea"/>
                <a:cs typeface="+mn-cs"/>
              </a:rPr>
              <a:t>“</a:t>
            </a:r>
            <a:r>
              <a:rPr lang="en-US" sz="3500" b="1" dirty="0">
                <a:solidFill>
                  <a:srgbClr val="FF0000"/>
                </a:solidFill>
              </a:rPr>
              <a:t>PEOPLE” </a:t>
            </a:r>
            <a:r>
              <a:rPr kumimoji="0" lang="en-US" sz="3500" b="1" i="0" u="none" strike="noStrike" kern="1200" cap="none" spc="0" normalizeH="0" baseline="0" noProof="0" dirty="0">
                <a:ln>
                  <a:noFill/>
                </a:ln>
                <a:solidFill>
                  <a:srgbClr val="FF0000"/>
                </a:solidFill>
                <a:effectLst/>
                <a:uLnTx/>
                <a:uFillTx/>
                <a:latin typeface="+mn-lt"/>
                <a:ea typeface="+mn-ea"/>
                <a:cs typeface="+mn-cs"/>
              </a:rPr>
              <a:t>LIABILITIES</a:t>
            </a:r>
            <a:endParaRPr kumimoji="0" lang="en-US" sz="3500" b="0" i="0" u="none" strike="noStrike" kern="1200" cap="none" spc="0" normalizeH="0" baseline="0" noProof="0" dirty="0">
              <a:ln>
                <a:noFill/>
              </a:ln>
              <a:solidFill>
                <a:srgbClr val="FF0000"/>
              </a:solidFill>
              <a:effectLst/>
              <a:uLnTx/>
              <a:uFillTx/>
              <a:latin typeface="+mn-lt"/>
              <a:ea typeface="+mn-ea"/>
              <a:cs typeface="+mn-cs"/>
            </a:endParaRPr>
          </a:p>
          <a:p>
            <a:pPr>
              <a:buFont typeface="Arial" pitchFamily="34" charset="0"/>
              <a:buChar char="•"/>
            </a:pPr>
            <a:r>
              <a:rPr lang="en-US" sz="3300" dirty="0"/>
              <a:t> </a:t>
            </a:r>
            <a:r>
              <a:rPr lang="en-US" sz="3600" dirty="0"/>
              <a:t>“Small Minded” People</a:t>
            </a:r>
          </a:p>
          <a:p>
            <a:pPr>
              <a:buFont typeface="Arial" pitchFamily="34" charset="0"/>
              <a:buChar char="•"/>
            </a:pPr>
            <a:r>
              <a:rPr lang="en-US" sz="3600" dirty="0"/>
              <a:t> Negative People</a:t>
            </a:r>
          </a:p>
          <a:p>
            <a:pPr>
              <a:buFont typeface="Arial" pitchFamily="34" charset="0"/>
              <a:buChar char="•"/>
            </a:pPr>
            <a:r>
              <a:rPr lang="en-US" sz="3600" dirty="0"/>
              <a:t> Negative Influences</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a:ln>
                  <a:noFill/>
                </a:ln>
                <a:solidFill>
                  <a:srgbClr val="00B050"/>
                </a:solidFill>
                <a:effectLst/>
                <a:uLnTx/>
                <a:uFillTx/>
                <a:latin typeface="+mn-lt"/>
                <a:ea typeface="+mn-ea"/>
                <a:cs typeface="+mn-cs"/>
              </a:rPr>
              <a:t>EQUITY</a:t>
            </a:r>
            <a:endParaRPr kumimoji="0" lang="en-US" sz="3200" b="0" i="0" u="none" strike="noStrike" kern="1200" cap="none" spc="0" normalizeH="0" baseline="0" noProof="0" dirty="0">
              <a:ln>
                <a:noFill/>
              </a:ln>
              <a:solidFill>
                <a:srgbClr val="00B05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1" u="none" strike="noStrike" kern="1200" cap="none" spc="0" normalizeH="0" baseline="0" noProof="0" dirty="0">
                <a:ln>
                  <a:noFill/>
                </a:ln>
                <a:effectLst/>
                <a:uLnTx/>
                <a:uFillTx/>
                <a:latin typeface="+mn-lt"/>
                <a:ea typeface="+mn-ea"/>
                <a:cs typeface="+mn-cs"/>
              </a:rPr>
              <a:t>= ??</a:t>
            </a:r>
            <a:endParaRPr kumimoji="0" lang="en-US" sz="3200" b="1" i="0" u="none" strike="noStrike" kern="1200" cap="none" spc="0" normalizeH="0" baseline="0" noProof="0" dirty="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Financial Freedom Seminar logo.PNG"/>
          <p:cNvPicPr>
            <a:picLocks noChangeAspect="1"/>
          </p:cNvPicPr>
          <p:nvPr/>
        </p:nvPicPr>
        <p:blipFill>
          <a:blip r:embed="rId2" cstate="print"/>
          <a:stretch>
            <a:fillRect/>
          </a:stretch>
        </p:blipFill>
        <p:spPr>
          <a:xfrm>
            <a:off x="0" y="0"/>
            <a:ext cx="1295400" cy="673839"/>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Your Intangible Balance Sheet</a:t>
            </a:r>
          </a:p>
        </p:txBody>
      </p:sp>
      <p:sp>
        <p:nvSpPr>
          <p:cNvPr id="3" name="Content Placeholder 2"/>
          <p:cNvSpPr>
            <a:spLocks noGrp="1"/>
          </p:cNvSpPr>
          <p:nvPr>
            <p:ph idx="1"/>
          </p:nvPr>
        </p:nvSpPr>
        <p:spPr>
          <a:xfrm>
            <a:off x="1524000" y="1600200"/>
            <a:ext cx="3124200" cy="4525963"/>
          </a:xfrm>
          <a:ln>
            <a:solidFill>
              <a:schemeClr val="tx1"/>
            </a:solidFill>
          </a:ln>
        </p:spPr>
        <p:txBody>
          <a:bodyPr>
            <a:normAutofit/>
          </a:bodyPr>
          <a:lstStyle/>
          <a:p>
            <a:pPr>
              <a:buNone/>
            </a:pPr>
            <a:r>
              <a:rPr lang="en-US" b="1" dirty="0">
                <a:solidFill>
                  <a:srgbClr val="3333FF"/>
                </a:solidFill>
              </a:rPr>
              <a:t>“HAVE” ASSETS</a:t>
            </a:r>
            <a:endParaRPr lang="en-US" dirty="0">
              <a:solidFill>
                <a:srgbClr val="3333FF"/>
              </a:solidFill>
            </a:endParaRPr>
          </a:p>
          <a:p>
            <a:r>
              <a:rPr lang="en-US" dirty="0"/>
              <a:t>Job or Work</a:t>
            </a:r>
          </a:p>
          <a:p>
            <a:r>
              <a:rPr lang="en-US" dirty="0"/>
              <a:t>Business</a:t>
            </a:r>
          </a:p>
          <a:p>
            <a:r>
              <a:rPr lang="en-US" dirty="0"/>
              <a:t>Real Estate</a:t>
            </a:r>
          </a:p>
          <a:p>
            <a:r>
              <a:rPr lang="en-US" dirty="0"/>
              <a:t>Home</a:t>
            </a:r>
          </a:p>
          <a:p>
            <a:r>
              <a:rPr lang="en-US" dirty="0"/>
              <a:t>Cars</a:t>
            </a:r>
          </a:p>
          <a:p>
            <a:r>
              <a:rPr lang="en-US" dirty="0"/>
              <a:t>Insurance</a:t>
            </a:r>
          </a:p>
        </p:txBody>
      </p:sp>
      <p:sp>
        <p:nvSpPr>
          <p:cNvPr id="4" name="Content Placeholder 2"/>
          <p:cNvSpPr txBox="1">
            <a:spLocks/>
          </p:cNvSpPr>
          <p:nvPr/>
        </p:nvSpPr>
        <p:spPr>
          <a:xfrm>
            <a:off x="4648200" y="1600200"/>
            <a:ext cx="3505200" cy="4525963"/>
          </a:xfrm>
          <a:prstGeom prst="rect">
            <a:avLst/>
          </a:prstGeom>
          <a:ln>
            <a:solidFill>
              <a:schemeClr val="tx1"/>
            </a:solidFill>
          </a:ln>
        </p:spPr>
        <p:txBody>
          <a:bodyPr vert="horz" lIns="91440" tIns="45720" rIns="91440" bIns="45720" rtlCol="0">
            <a:normAutofit fontScale="925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500" b="1" i="0" u="none" strike="noStrike" kern="1200" cap="none" spc="0" normalizeH="0" baseline="0" noProof="0" dirty="0">
                <a:ln>
                  <a:noFill/>
                </a:ln>
                <a:solidFill>
                  <a:srgbClr val="FF0000"/>
                </a:solidFill>
                <a:effectLst/>
                <a:uLnTx/>
                <a:uFillTx/>
                <a:latin typeface="+mn-lt"/>
                <a:ea typeface="+mn-ea"/>
                <a:cs typeface="+mn-cs"/>
              </a:rPr>
              <a:t>“</a:t>
            </a:r>
            <a:r>
              <a:rPr lang="en-US" sz="3500" b="1" dirty="0">
                <a:solidFill>
                  <a:srgbClr val="FF0000"/>
                </a:solidFill>
              </a:rPr>
              <a:t>HAVE” </a:t>
            </a:r>
            <a:r>
              <a:rPr kumimoji="0" lang="en-US" sz="3500" b="1" i="0" u="none" strike="noStrike" kern="1200" cap="none" spc="0" normalizeH="0" baseline="0" noProof="0" dirty="0">
                <a:ln>
                  <a:noFill/>
                </a:ln>
                <a:solidFill>
                  <a:srgbClr val="FF0000"/>
                </a:solidFill>
                <a:effectLst/>
                <a:uLnTx/>
                <a:uFillTx/>
                <a:latin typeface="+mn-lt"/>
                <a:ea typeface="+mn-ea"/>
                <a:cs typeface="+mn-cs"/>
              </a:rPr>
              <a:t>LIABILITIES</a:t>
            </a:r>
            <a:endParaRPr kumimoji="0" lang="en-US" sz="3500" b="0" i="0" u="none" strike="noStrike" kern="1200" cap="none" spc="0" normalizeH="0" baseline="0" noProof="0" dirty="0">
              <a:ln>
                <a:noFill/>
              </a:ln>
              <a:solidFill>
                <a:srgbClr val="FF0000"/>
              </a:solidFill>
              <a:effectLst/>
              <a:uLnTx/>
              <a:uFillTx/>
              <a:latin typeface="+mn-lt"/>
              <a:ea typeface="+mn-ea"/>
              <a:cs typeface="+mn-cs"/>
            </a:endParaRPr>
          </a:p>
          <a:p>
            <a:pPr>
              <a:buFont typeface="Arial" pitchFamily="34" charset="0"/>
              <a:buChar char="•"/>
            </a:pPr>
            <a:r>
              <a:rPr lang="en-US" sz="3300" dirty="0"/>
              <a:t> </a:t>
            </a:r>
            <a:r>
              <a:rPr lang="en-US" sz="3500" dirty="0"/>
              <a:t>Loans</a:t>
            </a:r>
          </a:p>
          <a:p>
            <a:pPr>
              <a:buFont typeface="Arial" pitchFamily="34" charset="0"/>
              <a:buChar char="•"/>
            </a:pPr>
            <a:r>
              <a:rPr lang="en-US" sz="3500" dirty="0"/>
              <a:t> Debt</a:t>
            </a:r>
          </a:p>
          <a:p>
            <a:pPr>
              <a:buFont typeface="Arial" pitchFamily="34" charset="0"/>
              <a:buChar char="•"/>
            </a:pPr>
            <a:r>
              <a:rPr lang="en-US" sz="3500" dirty="0"/>
              <a:t> Mortgage</a:t>
            </a:r>
          </a:p>
          <a:p>
            <a:pPr>
              <a:buFont typeface="Arial" pitchFamily="34" charset="0"/>
              <a:buChar char="•"/>
            </a:pPr>
            <a:r>
              <a:rPr lang="en-US" sz="3500" dirty="0"/>
              <a:t> Credit Cards</a:t>
            </a:r>
          </a:p>
          <a:p>
            <a:pPr>
              <a:buFont typeface="Arial" pitchFamily="34" charset="0"/>
              <a:buChar char="•"/>
            </a:pPr>
            <a:r>
              <a:rPr lang="en-US" sz="3500" dirty="0"/>
              <a:t> Leases</a:t>
            </a:r>
          </a:p>
          <a:p>
            <a:pPr>
              <a:buFont typeface="Arial" pitchFamily="34" charset="0"/>
              <a:buChar char="•"/>
            </a:pPr>
            <a:r>
              <a:rPr lang="en-US" sz="3500" dirty="0"/>
              <a:t> Taxes</a:t>
            </a:r>
          </a:p>
          <a:p>
            <a:r>
              <a:rPr kumimoji="0" lang="en-US" sz="3200" b="1" i="0" u="none" strike="noStrike" kern="1200" cap="none" spc="0" normalizeH="0" baseline="0" noProof="0" dirty="0">
                <a:ln>
                  <a:noFill/>
                </a:ln>
                <a:solidFill>
                  <a:srgbClr val="00B050"/>
                </a:solidFill>
                <a:effectLst/>
                <a:uLnTx/>
                <a:uFillTx/>
                <a:latin typeface="+mn-lt"/>
                <a:ea typeface="+mn-ea"/>
                <a:cs typeface="+mn-cs"/>
              </a:rPr>
              <a:t>EQUITY</a:t>
            </a:r>
            <a:endParaRPr kumimoji="0" lang="en-US" sz="3200" b="0" i="0" u="none" strike="noStrike" kern="1200" cap="none" spc="0" normalizeH="0" baseline="0" noProof="0" dirty="0">
              <a:ln>
                <a:noFill/>
              </a:ln>
              <a:solidFill>
                <a:srgbClr val="00B05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1" u="none" strike="noStrike" kern="1200" cap="none" spc="0" normalizeH="0" baseline="0" noProof="0" dirty="0">
                <a:ln>
                  <a:noFill/>
                </a:ln>
                <a:effectLst/>
                <a:uLnTx/>
                <a:uFillTx/>
                <a:latin typeface="+mn-lt"/>
                <a:ea typeface="+mn-ea"/>
                <a:cs typeface="+mn-cs"/>
              </a:rPr>
              <a:t>= ??</a:t>
            </a:r>
            <a:endParaRPr kumimoji="0" lang="en-US" sz="3200" b="1" i="0" u="none" strike="noStrike" kern="1200" cap="none" spc="0" normalizeH="0" baseline="0" noProof="0" dirty="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Financial Freedom Seminar logo.PNG"/>
          <p:cNvPicPr>
            <a:picLocks noChangeAspect="1"/>
          </p:cNvPicPr>
          <p:nvPr/>
        </p:nvPicPr>
        <p:blipFill>
          <a:blip r:embed="rId2" cstate="print"/>
          <a:stretch>
            <a:fillRect/>
          </a:stretch>
        </p:blipFill>
        <p:spPr>
          <a:xfrm>
            <a:off x="0" y="0"/>
            <a:ext cx="1295400" cy="673839"/>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rich dad.jpg"/>
          <p:cNvPicPr>
            <a:picLocks noChangeAspect="1"/>
          </p:cNvPicPr>
          <p:nvPr/>
        </p:nvPicPr>
        <p:blipFill>
          <a:blip r:embed="rId2" cstate="print"/>
          <a:stretch>
            <a:fillRect/>
          </a:stretch>
        </p:blipFill>
        <p:spPr>
          <a:xfrm>
            <a:off x="5867400" y="1676400"/>
            <a:ext cx="2971800" cy="2971800"/>
          </a:xfrm>
          <a:prstGeom prst="rect">
            <a:avLst/>
          </a:prstGeom>
        </p:spPr>
      </p:pic>
      <p:sp>
        <p:nvSpPr>
          <p:cNvPr id="9218" name="Title 1"/>
          <p:cNvSpPr>
            <a:spLocks noGrp="1"/>
          </p:cNvSpPr>
          <p:nvPr>
            <p:ph type="title"/>
          </p:nvPr>
        </p:nvSpPr>
        <p:spPr>
          <a:xfrm>
            <a:off x="0" y="533400"/>
            <a:ext cx="9144000" cy="1143000"/>
          </a:xfrm>
        </p:spPr>
        <p:txBody>
          <a:bodyPr>
            <a:normAutofit/>
          </a:bodyPr>
          <a:lstStyle/>
          <a:p>
            <a:pPr eaLnBrk="1" hangingPunct="1"/>
            <a:r>
              <a:rPr lang="en-US" sz="4800" b="1" dirty="0"/>
              <a:t>Read: Why Teach Financial Literacy</a:t>
            </a:r>
            <a:endParaRPr lang="en-US" sz="4800" dirty="0"/>
          </a:p>
        </p:txBody>
      </p:sp>
      <p:sp>
        <p:nvSpPr>
          <p:cNvPr id="9219" name="Content Placeholder 2"/>
          <p:cNvSpPr>
            <a:spLocks noGrp="1"/>
          </p:cNvSpPr>
          <p:nvPr>
            <p:ph idx="1"/>
          </p:nvPr>
        </p:nvSpPr>
        <p:spPr>
          <a:xfrm>
            <a:off x="457200" y="1600200"/>
            <a:ext cx="6553200" cy="3048000"/>
          </a:xfrm>
        </p:spPr>
        <p:txBody>
          <a:bodyPr>
            <a:normAutofit/>
          </a:bodyPr>
          <a:lstStyle/>
          <a:p>
            <a:pPr eaLnBrk="1" hangingPunct="1"/>
            <a:r>
              <a:rPr lang="en-US" dirty="0"/>
              <a:t>“Money without financial intelligence is money soon gone.”</a:t>
            </a:r>
          </a:p>
          <a:p>
            <a:pPr eaLnBrk="1" hangingPunct="1"/>
            <a:r>
              <a:rPr lang="en-US" dirty="0"/>
              <a:t>“It’s now how much money you make, it’s how much money you keep.”</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DFAB841E-AC8B-45D8-AD4E-60F2E8EC0FDE}" type="slidenum">
              <a:rPr lang="en-US"/>
              <a:pPr>
                <a:defRPr/>
              </a:pPr>
              <a:t>3</a:t>
            </a:fld>
            <a:endParaRPr lang="en-US"/>
          </a:p>
        </p:txBody>
      </p:sp>
      <p:sp>
        <p:nvSpPr>
          <p:cNvPr id="9223" name="Content Placeholder 2"/>
          <p:cNvSpPr txBox="1">
            <a:spLocks/>
          </p:cNvSpPr>
          <p:nvPr/>
        </p:nvSpPr>
        <p:spPr bwMode="auto">
          <a:xfrm>
            <a:off x="457200" y="4267200"/>
            <a:ext cx="8001000" cy="2133600"/>
          </a:xfrm>
          <a:prstGeom prst="rect">
            <a:avLst/>
          </a:prstGeom>
          <a:noFill/>
          <a:ln w="9525">
            <a:noFill/>
            <a:miter lim="800000"/>
            <a:headEnd/>
            <a:tailEnd/>
          </a:ln>
        </p:spPr>
        <p:txBody>
          <a:bodyPr/>
          <a:lstStyle/>
          <a:p>
            <a:pPr marL="342900" indent="-342900">
              <a:spcBef>
                <a:spcPct val="20000"/>
              </a:spcBef>
              <a:buFont typeface="Arial" charset="0"/>
              <a:buChar char="•"/>
            </a:pPr>
            <a:r>
              <a:rPr lang="en-US" sz="3200" dirty="0">
                <a:latin typeface="Calibri" pitchFamily="34" charset="0"/>
              </a:rPr>
              <a:t>“Rich people acquire Assets.”</a:t>
            </a:r>
          </a:p>
          <a:p>
            <a:pPr marL="342900" indent="-342900">
              <a:spcBef>
                <a:spcPct val="20000"/>
              </a:spcBef>
              <a:buFont typeface="Arial" charset="0"/>
              <a:buChar char="•"/>
            </a:pPr>
            <a:r>
              <a:rPr lang="en-US" sz="3200" dirty="0">
                <a:latin typeface="Calibri" pitchFamily="34" charset="0"/>
              </a:rPr>
              <a:t>“The poor and middle class acquire liabilities, but they think they are assets.”</a:t>
            </a:r>
          </a:p>
          <a:p>
            <a:pPr marL="342900" lvl="1" indent="-342900" algn="r">
              <a:spcBef>
                <a:spcPct val="20000"/>
              </a:spcBef>
            </a:pPr>
            <a:r>
              <a:rPr lang="en-US" sz="3200" dirty="0"/>
              <a:t>- Robert </a:t>
            </a:r>
            <a:r>
              <a:rPr lang="en-US" sz="3200" dirty="0" err="1"/>
              <a:t>Kiyosaki</a:t>
            </a:r>
            <a:endParaRPr lang="en-US" sz="3200" dirty="0"/>
          </a:p>
          <a:p>
            <a:pPr marL="342900" indent="-342900">
              <a:spcBef>
                <a:spcPct val="20000"/>
              </a:spcBef>
              <a:buFont typeface="Arial" charset="0"/>
              <a:buChar char="•"/>
            </a:pPr>
            <a:r>
              <a:rPr lang="en-US" sz="3200" dirty="0">
                <a:latin typeface="Calibri" pitchFamily="34" charset="0"/>
              </a:rPr>
              <a:t> </a:t>
            </a:r>
          </a:p>
        </p:txBody>
      </p:sp>
      <p:pic>
        <p:nvPicPr>
          <p:cNvPr id="10" name="Picture 9"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Your Intangible Net Worth</a:t>
            </a:r>
          </a:p>
        </p:txBody>
      </p:sp>
      <p:sp>
        <p:nvSpPr>
          <p:cNvPr id="3" name="Content Placeholder 2"/>
          <p:cNvSpPr>
            <a:spLocks noGrp="1"/>
          </p:cNvSpPr>
          <p:nvPr>
            <p:ph idx="1"/>
          </p:nvPr>
        </p:nvSpPr>
        <p:spPr>
          <a:xfrm>
            <a:off x="1524000" y="1600200"/>
            <a:ext cx="3124200" cy="4525963"/>
          </a:xfrm>
          <a:ln>
            <a:solidFill>
              <a:schemeClr val="tx1"/>
            </a:solidFill>
          </a:ln>
        </p:spPr>
        <p:txBody>
          <a:bodyPr>
            <a:normAutofit/>
          </a:bodyPr>
          <a:lstStyle/>
          <a:p>
            <a:pPr>
              <a:buNone/>
            </a:pPr>
            <a:r>
              <a:rPr lang="en-US" b="1" dirty="0">
                <a:solidFill>
                  <a:srgbClr val="3333FF"/>
                </a:solidFill>
              </a:rPr>
              <a:t>“EARN” ASSETS</a:t>
            </a:r>
            <a:endParaRPr lang="en-US" dirty="0">
              <a:solidFill>
                <a:srgbClr val="3333FF"/>
              </a:solidFill>
            </a:endParaRPr>
          </a:p>
          <a:p>
            <a:r>
              <a:rPr lang="en-US" dirty="0"/>
              <a:t>Name</a:t>
            </a:r>
          </a:p>
          <a:p>
            <a:r>
              <a:rPr lang="en-US" dirty="0"/>
              <a:t>Reputation</a:t>
            </a:r>
          </a:p>
          <a:p>
            <a:r>
              <a:rPr lang="en-US" dirty="0"/>
              <a:t>Track Record</a:t>
            </a:r>
          </a:p>
          <a:p>
            <a:r>
              <a:rPr lang="en-US" dirty="0"/>
              <a:t>Experience</a:t>
            </a:r>
          </a:p>
          <a:p>
            <a:r>
              <a:rPr lang="en-US" dirty="0"/>
              <a:t>Credit History</a:t>
            </a:r>
          </a:p>
        </p:txBody>
      </p:sp>
      <p:sp>
        <p:nvSpPr>
          <p:cNvPr id="4" name="Content Placeholder 2"/>
          <p:cNvSpPr txBox="1">
            <a:spLocks/>
          </p:cNvSpPr>
          <p:nvPr/>
        </p:nvSpPr>
        <p:spPr>
          <a:xfrm>
            <a:off x="4648200" y="1600200"/>
            <a:ext cx="3505200" cy="4525963"/>
          </a:xfrm>
          <a:prstGeom prst="rect">
            <a:avLst/>
          </a:prstGeom>
          <a:ln>
            <a:solidFill>
              <a:schemeClr val="tx1"/>
            </a:solidFill>
          </a:ln>
        </p:spPr>
        <p:txBody>
          <a:bodyPr vert="horz" lIns="91440" tIns="45720" rIns="91440" bIns="45720" rtlCol="0">
            <a:normAutofit fontScale="92500" lnSpcReduction="20000"/>
          </a:bodyPr>
          <a:lstStyle/>
          <a:p>
            <a:r>
              <a:rPr kumimoji="0" lang="en-US" sz="3200" b="1" i="0" u="none" strike="noStrike" kern="1200" cap="none" spc="0" normalizeH="0" baseline="0" noProof="0" dirty="0">
                <a:ln>
                  <a:noFill/>
                </a:ln>
                <a:solidFill>
                  <a:srgbClr val="00B050"/>
                </a:solidFill>
                <a:effectLst/>
                <a:uLnTx/>
                <a:uFillTx/>
                <a:latin typeface="+mn-lt"/>
                <a:ea typeface="+mn-ea"/>
                <a:cs typeface="+mn-cs"/>
              </a:rPr>
              <a:t>INTANGIBLE EQUITY</a:t>
            </a:r>
            <a:endParaRPr kumimoji="0" lang="en-US" sz="3200" b="0" i="0" u="none" strike="noStrike" kern="1200" cap="none" spc="0" normalizeH="0" baseline="0" noProof="0" dirty="0">
              <a:ln>
                <a:noFill/>
              </a:ln>
              <a:solidFill>
                <a:srgbClr val="00B050"/>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i="1" u="none" strike="noStrike" kern="1200" cap="none" spc="0" normalizeH="0" baseline="0" noProof="0" dirty="0">
                <a:ln>
                  <a:noFill/>
                </a:ln>
                <a:effectLst/>
                <a:uLnTx/>
                <a:uFillTx/>
                <a:latin typeface="+mn-lt"/>
                <a:ea typeface="+mn-ea"/>
                <a:cs typeface="+mn-cs"/>
              </a:rPr>
              <a:t>= People Benefitted</a:t>
            </a:r>
          </a:p>
          <a:p>
            <a:pPr marL="342900" marR="0" lvl="0" indent="-342900" algn="l" defTabSz="914400" rtl="0" eaLnBrk="1" fontAlgn="auto" latinLnBrk="0" hangingPunct="1">
              <a:lnSpc>
                <a:spcPct val="100000"/>
              </a:lnSpc>
              <a:spcBef>
                <a:spcPct val="20000"/>
              </a:spcBef>
              <a:spcAft>
                <a:spcPts val="0"/>
              </a:spcAft>
              <a:buClrTx/>
              <a:buSzTx/>
              <a:tabLst/>
              <a:defRPr/>
            </a:pPr>
            <a:r>
              <a:rPr lang="en-US" sz="3200" i="1" dirty="0"/>
              <a:t>= Riches, Net Worth, Money</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i="1" u="none" strike="noStrike" kern="1200" cap="none" spc="0" normalizeH="0" baseline="0" noProof="0" dirty="0">
                <a:ln>
                  <a:noFill/>
                </a:ln>
                <a:effectLst/>
                <a:uLnTx/>
                <a:uFillTx/>
                <a:latin typeface="+mn-lt"/>
                <a:ea typeface="+mn-ea"/>
                <a:cs typeface="+mn-cs"/>
              </a:rPr>
              <a:t>=</a:t>
            </a:r>
            <a:r>
              <a:rPr kumimoji="0" lang="en-US" sz="3200" i="1" u="none" strike="noStrike" kern="1200" cap="none" spc="0" normalizeH="0" noProof="0" dirty="0">
                <a:ln>
                  <a:noFill/>
                </a:ln>
                <a:effectLst/>
                <a:uLnTx/>
                <a:uFillTx/>
                <a:latin typeface="+mn-lt"/>
                <a:ea typeface="+mn-ea"/>
                <a:cs typeface="+mn-cs"/>
              </a:rPr>
              <a:t> Abundance, Blessings, Prosperity, Success, Freedom, Peace of Mind</a:t>
            </a:r>
          </a:p>
          <a:p>
            <a:pPr marL="342900" marR="0" lvl="0" indent="-342900" algn="l" defTabSz="914400" rtl="0" eaLnBrk="1" fontAlgn="auto" latinLnBrk="0" hangingPunct="1">
              <a:lnSpc>
                <a:spcPct val="100000"/>
              </a:lnSpc>
              <a:spcBef>
                <a:spcPct val="20000"/>
              </a:spcBef>
              <a:spcAft>
                <a:spcPts val="0"/>
              </a:spcAft>
              <a:buClrTx/>
              <a:buSzTx/>
              <a:tabLst/>
              <a:defRPr/>
            </a:pPr>
            <a:r>
              <a:rPr lang="en-US" sz="3200" i="1" baseline="0" dirty="0"/>
              <a:t>=</a:t>
            </a:r>
            <a:r>
              <a:rPr lang="en-US" sz="3200" i="1" dirty="0"/>
              <a:t> Estate, Inheritance, Legacy, Destiny</a:t>
            </a:r>
            <a:endParaRPr kumimoji="0" lang="en-US" sz="3200" i="0" u="none" strike="noStrike" kern="1200" cap="none" spc="0" normalizeH="0" baseline="0" noProof="0" dirty="0">
              <a:ln>
                <a:noFill/>
              </a:ln>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Financial Freedom Seminar logo.PNG"/>
          <p:cNvPicPr>
            <a:picLocks noChangeAspect="1"/>
          </p:cNvPicPr>
          <p:nvPr/>
        </p:nvPicPr>
        <p:blipFill>
          <a:blip r:embed="rId2" cstate="print"/>
          <a:stretch>
            <a:fillRect/>
          </a:stretch>
        </p:blipFill>
        <p:spPr>
          <a:xfrm>
            <a:off x="0" y="0"/>
            <a:ext cx="1295400" cy="673839"/>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“Real” Balance Sheet - Bad</a:t>
            </a:r>
            <a:endParaRPr lang="en-US" dirty="0"/>
          </a:p>
        </p:txBody>
      </p:sp>
      <p:sp>
        <p:nvSpPr>
          <p:cNvPr id="3" name="Text Placeholder 2"/>
          <p:cNvSpPr>
            <a:spLocks noGrp="1"/>
          </p:cNvSpPr>
          <p:nvPr>
            <p:ph type="body" idx="1"/>
          </p:nvPr>
        </p:nvSpPr>
        <p:spPr>
          <a:xfrm>
            <a:off x="457200" y="1219200"/>
            <a:ext cx="4040188" cy="639762"/>
          </a:xfrm>
        </p:spPr>
        <p:txBody>
          <a:bodyPr/>
          <a:lstStyle/>
          <a:p>
            <a:r>
              <a:rPr lang="en-US" dirty="0"/>
              <a:t>ASSETS</a:t>
            </a:r>
          </a:p>
        </p:txBody>
      </p:sp>
      <p:sp>
        <p:nvSpPr>
          <p:cNvPr id="4" name="Content Placeholder 3"/>
          <p:cNvSpPr>
            <a:spLocks noGrp="1"/>
          </p:cNvSpPr>
          <p:nvPr>
            <p:ph sz="half" idx="2"/>
          </p:nvPr>
        </p:nvSpPr>
        <p:spPr>
          <a:xfrm>
            <a:off x="457200" y="1828800"/>
            <a:ext cx="4040188" cy="4876800"/>
          </a:xfrm>
        </p:spPr>
        <p:txBody>
          <a:bodyPr>
            <a:normAutofit fontScale="70000" lnSpcReduction="20000"/>
          </a:bodyPr>
          <a:lstStyle/>
          <a:p>
            <a:pPr marL="0" indent="0">
              <a:buNone/>
            </a:pPr>
            <a:r>
              <a:rPr lang="en-US" b="1" u="sng" dirty="0">
                <a:solidFill>
                  <a:srgbClr val="3333FF"/>
                </a:solidFill>
              </a:rPr>
              <a:t>“INTANGIBLE” ASSETS</a:t>
            </a:r>
          </a:p>
          <a:p>
            <a:r>
              <a:rPr lang="en-US" dirty="0"/>
              <a:t>Hard Work Ethic</a:t>
            </a:r>
          </a:p>
          <a:p>
            <a:r>
              <a:rPr lang="en-US" dirty="0"/>
              <a:t>Honesty</a:t>
            </a:r>
          </a:p>
          <a:p>
            <a:r>
              <a:rPr lang="en-US" dirty="0"/>
              <a:t>Family</a:t>
            </a:r>
          </a:p>
          <a:p>
            <a:r>
              <a:rPr lang="en-US" dirty="0"/>
              <a:t>Health</a:t>
            </a:r>
          </a:p>
          <a:p>
            <a:r>
              <a:rPr lang="en-US" dirty="0"/>
              <a:t>Traditional Education</a:t>
            </a:r>
          </a:p>
          <a:p>
            <a:pPr marL="0" indent="0">
              <a:buNone/>
            </a:pPr>
            <a:endParaRPr lang="en-US" b="1" u="sng" dirty="0">
              <a:solidFill>
                <a:srgbClr val="0070C0"/>
              </a:solidFill>
            </a:endParaRPr>
          </a:p>
          <a:p>
            <a:pPr marL="0" indent="0">
              <a:buNone/>
            </a:pPr>
            <a:r>
              <a:rPr lang="en-US" b="1" u="sng" dirty="0">
                <a:solidFill>
                  <a:srgbClr val="0070C0"/>
                </a:solidFill>
              </a:rPr>
              <a:t>FINANCIAL ASSETS</a:t>
            </a:r>
          </a:p>
          <a:p>
            <a:r>
              <a:rPr lang="en-US" dirty="0"/>
              <a:t>Job</a:t>
            </a:r>
          </a:p>
          <a:p>
            <a:r>
              <a:rPr lang="en-US" dirty="0"/>
              <a:t>Checking Account  	    $1,000</a:t>
            </a:r>
          </a:p>
          <a:p>
            <a:endParaRPr lang="en-US" dirty="0"/>
          </a:p>
          <a:p>
            <a:pPr marL="0" indent="0">
              <a:buNone/>
            </a:pPr>
            <a:r>
              <a:rPr lang="en-US" b="1" u="sng" dirty="0">
                <a:solidFill>
                  <a:srgbClr val="00B050"/>
                </a:solidFill>
              </a:rPr>
              <a:t>PURCHASES</a:t>
            </a:r>
          </a:p>
          <a:p>
            <a:r>
              <a:rPr lang="en-US" dirty="0"/>
              <a:t>Car  	 	            	  $30,000</a:t>
            </a:r>
          </a:p>
          <a:p>
            <a:r>
              <a:rPr lang="en-US" dirty="0"/>
              <a:t>Home                        	$200,000</a:t>
            </a:r>
          </a:p>
          <a:p>
            <a:pPr marL="0" indent="0">
              <a:buNone/>
            </a:pPr>
            <a:r>
              <a:rPr lang="en-US" dirty="0"/>
              <a:t>===================================</a:t>
            </a:r>
          </a:p>
          <a:p>
            <a:pPr marL="0" indent="0">
              <a:buNone/>
            </a:pPr>
            <a:r>
              <a:rPr lang="en-US" b="1" dirty="0">
                <a:solidFill>
                  <a:srgbClr val="3333FF"/>
                </a:solidFill>
              </a:rPr>
              <a:t>TOTAL ASSETS 	          	$231,000</a:t>
            </a:r>
          </a:p>
        </p:txBody>
      </p:sp>
      <p:sp>
        <p:nvSpPr>
          <p:cNvPr id="5" name="Text Placeholder 4"/>
          <p:cNvSpPr>
            <a:spLocks noGrp="1"/>
          </p:cNvSpPr>
          <p:nvPr>
            <p:ph type="body" sz="quarter" idx="3"/>
          </p:nvPr>
        </p:nvSpPr>
        <p:spPr>
          <a:xfrm>
            <a:off x="4648200" y="1219200"/>
            <a:ext cx="4041775" cy="639762"/>
          </a:xfrm>
        </p:spPr>
        <p:txBody>
          <a:bodyPr/>
          <a:lstStyle/>
          <a:p>
            <a:r>
              <a:rPr lang="en-US" dirty="0"/>
              <a:t>LIABILITIES</a:t>
            </a:r>
          </a:p>
        </p:txBody>
      </p:sp>
      <p:sp>
        <p:nvSpPr>
          <p:cNvPr id="6" name="Content Placeholder 5"/>
          <p:cNvSpPr>
            <a:spLocks noGrp="1"/>
          </p:cNvSpPr>
          <p:nvPr>
            <p:ph sz="quarter" idx="4"/>
          </p:nvPr>
        </p:nvSpPr>
        <p:spPr>
          <a:xfrm>
            <a:off x="4645025" y="1828800"/>
            <a:ext cx="4270375" cy="5029199"/>
          </a:xfrm>
        </p:spPr>
        <p:txBody>
          <a:bodyPr>
            <a:normAutofit fontScale="70000" lnSpcReduction="20000"/>
          </a:bodyPr>
          <a:lstStyle/>
          <a:p>
            <a:pPr marL="0" indent="0">
              <a:buNone/>
            </a:pPr>
            <a:r>
              <a:rPr lang="en-US" b="1" u="sng" dirty="0">
                <a:solidFill>
                  <a:schemeClr val="accent6">
                    <a:lumMod val="75000"/>
                  </a:schemeClr>
                </a:solidFill>
              </a:rPr>
              <a:t>“INTANGIBLE” LIABILITIES</a:t>
            </a:r>
          </a:p>
          <a:p>
            <a:r>
              <a:rPr lang="en-US" dirty="0"/>
              <a:t>Victim Mentality, Comfort Zone</a:t>
            </a:r>
          </a:p>
          <a:p>
            <a:r>
              <a:rPr lang="en-US" dirty="0"/>
              <a:t>Bad Habits, Addictions, Wrong Friends</a:t>
            </a:r>
          </a:p>
          <a:p>
            <a:r>
              <a:rPr lang="en-US" dirty="0"/>
              <a:t>Fears, Doubts, Insecurity</a:t>
            </a:r>
          </a:p>
          <a:p>
            <a:r>
              <a:rPr lang="en-US" dirty="0"/>
              <a:t>Bad Attitudes, Character Flaws</a:t>
            </a:r>
          </a:p>
          <a:p>
            <a:pPr marL="0" indent="0">
              <a:buNone/>
            </a:pPr>
            <a:endParaRPr lang="en-US" b="1" u="sng" dirty="0">
              <a:solidFill>
                <a:srgbClr val="7030A0"/>
              </a:solidFill>
            </a:endParaRPr>
          </a:p>
          <a:p>
            <a:pPr marL="0" indent="0">
              <a:buNone/>
            </a:pPr>
            <a:endParaRPr lang="en-US" b="1" u="sng" dirty="0">
              <a:solidFill>
                <a:srgbClr val="7030A0"/>
              </a:solidFill>
            </a:endParaRPr>
          </a:p>
          <a:p>
            <a:pPr marL="0" indent="0">
              <a:buNone/>
            </a:pPr>
            <a:r>
              <a:rPr lang="en-US" b="1" u="sng" dirty="0">
                <a:solidFill>
                  <a:srgbClr val="7030A0"/>
                </a:solidFill>
              </a:rPr>
              <a:t>“GOOD” LIABILITIES</a:t>
            </a:r>
          </a:p>
          <a:p>
            <a:r>
              <a:rPr lang="en-US" dirty="0"/>
              <a:t>Student Loans   		  $80,000</a:t>
            </a:r>
          </a:p>
          <a:p>
            <a:endParaRPr lang="en-US" dirty="0"/>
          </a:p>
          <a:p>
            <a:pPr marL="0" indent="0">
              <a:buNone/>
            </a:pPr>
            <a:r>
              <a:rPr lang="en-US" b="1" u="sng" dirty="0">
                <a:solidFill>
                  <a:srgbClr val="FF0000"/>
                </a:solidFill>
              </a:rPr>
              <a:t>“BAD” LIABILITIES</a:t>
            </a:r>
          </a:p>
          <a:p>
            <a:r>
              <a:rPr lang="en-US" dirty="0"/>
              <a:t>Credit Cards	   	   $20,000</a:t>
            </a:r>
          </a:p>
          <a:p>
            <a:r>
              <a:rPr lang="en-US" dirty="0"/>
              <a:t>Car Loan     		   $40,000</a:t>
            </a:r>
          </a:p>
          <a:p>
            <a:r>
              <a:rPr lang="en-US" dirty="0"/>
              <a:t>Home Mortgage      	 $195,000</a:t>
            </a:r>
          </a:p>
          <a:p>
            <a:pPr marL="0" indent="0">
              <a:buNone/>
            </a:pPr>
            <a:r>
              <a:rPr lang="en-US" dirty="0"/>
              <a:t>====================================</a:t>
            </a:r>
          </a:p>
          <a:p>
            <a:pPr marL="0" indent="0">
              <a:buNone/>
            </a:pPr>
            <a:r>
              <a:rPr lang="en-US" b="1" dirty="0">
                <a:solidFill>
                  <a:srgbClr val="FF0000"/>
                </a:solidFill>
              </a:rPr>
              <a:t>TOTAL LIABILITIES            	 $335,000</a:t>
            </a:r>
          </a:p>
          <a:p>
            <a:endParaRPr lang="en-US" dirty="0"/>
          </a:p>
          <a:p>
            <a:pPr marL="0" indent="0">
              <a:buNone/>
            </a:pPr>
            <a:r>
              <a:rPr lang="en-US" b="1" dirty="0"/>
              <a:t>NET WORTH =            	</a:t>
            </a:r>
            <a:r>
              <a:rPr lang="en-US" b="1" dirty="0">
                <a:solidFill>
                  <a:srgbClr val="FF0000"/>
                </a:solidFill>
              </a:rPr>
              <a:t>($104,000)</a:t>
            </a:r>
          </a:p>
          <a:p>
            <a:pPr marL="0" indent="0">
              <a:buNone/>
            </a:pPr>
            <a:endParaRPr lang="en-US" dirty="0"/>
          </a:p>
        </p:txBody>
      </p:sp>
      <p:pic>
        <p:nvPicPr>
          <p:cNvPr id="7" name="Picture 6" descr="Seminario Libertad Financiera logo.png"/>
          <p:cNvPicPr>
            <a:picLocks noChangeAspect="1"/>
          </p:cNvPicPr>
          <p:nvPr/>
        </p:nvPicPr>
        <p:blipFill>
          <a:blip r:embed="rId2" cstate="print"/>
          <a:stretch>
            <a:fillRect/>
          </a:stretch>
        </p:blipFill>
        <p:spPr>
          <a:xfrm>
            <a:off x="-27008" y="5788"/>
            <a:ext cx="1840831" cy="609600"/>
          </a:xfrm>
          <a:prstGeom prst="rect">
            <a:avLst/>
          </a:prstGeom>
        </p:spPr>
      </p:pic>
    </p:spTree>
    <p:extLst>
      <p:ext uri="{BB962C8B-B14F-4D97-AF65-F5344CB8AC3E}">
        <p14:creationId xmlns:p14="http://schemas.microsoft.com/office/powerpoint/2010/main" val="182573183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65238"/>
          </a:xfrm>
        </p:spPr>
        <p:txBody>
          <a:bodyPr>
            <a:normAutofit/>
          </a:bodyPr>
          <a:lstStyle/>
          <a:p>
            <a:r>
              <a:rPr lang="en-US" b="1" dirty="0"/>
              <a:t>“Ideal” Balance Sheet - Good</a:t>
            </a:r>
            <a:endParaRPr lang="en-US" dirty="0"/>
          </a:p>
        </p:txBody>
      </p:sp>
      <p:sp>
        <p:nvSpPr>
          <p:cNvPr id="3" name="Text Placeholder 2"/>
          <p:cNvSpPr>
            <a:spLocks noGrp="1"/>
          </p:cNvSpPr>
          <p:nvPr>
            <p:ph type="body" idx="1"/>
          </p:nvPr>
        </p:nvSpPr>
        <p:spPr>
          <a:xfrm>
            <a:off x="457200" y="1066800"/>
            <a:ext cx="4040188" cy="457200"/>
          </a:xfrm>
        </p:spPr>
        <p:txBody>
          <a:bodyPr/>
          <a:lstStyle/>
          <a:p>
            <a:r>
              <a:rPr lang="en-US" dirty="0"/>
              <a:t>ASSETS</a:t>
            </a:r>
          </a:p>
        </p:txBody>
      </p:sp>
      <p:sp>
        <p:nvSpPr>
          <p:cNvPr id="4" name="Content Placeholder 3"/>
          <p:cNvSpPr>
            <a:spLocks noGrp="1"/>
          </p:cNvSpPr>
          <p:nvPr>
            <p:ph sz="half" idx="2"/>
          </p:nvPr>
        </p:nvSpPr>
        <p:spPr>
          <a:xfrm>
            <a:off x="228600" y="1600200"/>
            <a:ext cx="4268788" cy="5257800"/>
          </a:xfrm>
        </p:spPr>
        <p:txBody>
          <a:bodyPr>
            <a:normAutofit fontScale="62500" lnSpcReduction="20000"/>
          </a:bodyPr>
          <a:lstStyle/>
          <a:p>
            <a:pPr marL="0" indent="0">
              <a:buNone/>
            </a:pPr>
            <a:r>
              <a:rPr lang="en-US" b="1" u="sng" dirty="0">
                <a:solidFill>
                  <a:srgbClr val="3333FF"/>
                </a:solidFill>
              </a:rPr>
              <a:t>“INTANGIBLE” ASSETS</a:t>
            </a:r>
          </a:p>
          <a:p>
            <a:r>
              <a:rPr lang="en-US" dirty="0"/>
              <a:t>YOU ARE YOUR BEST INVESTMENT!</a:t>
            </a:r>
          </a:p>
          <a:p>
            <a:r>
              <a:rPr lang="en-US" dirty="0"/>
              <a:t>Prosperity and Abundance Mindset</a:t>
            </a:r>
          </a:p>
          <a:p>
            <a:r>
              <a:rPr lang="en-US" dirty="0"/>
              <a:t>Positive Mental Attitude</a:t>
            </a:r>
          </a:p>
          <a:p>
            <a:r>
              <a:rPr lang="en-US" dirty="0"/>
              <a:t>Dreams, Vision, Purpose, Goals, Destiny, Direction in Life, Sense of Destiny</a:t>
            </a:r>
          </a:p>
          <a:p>
            <a:r>
              <a:rPr lang="en-US" dirty="0"/>
              <a:t>Work on Your Business</a:t>
            </a:r>
          </a:p>
          <a:p>
            <a:pPr marL="0" indent="0">
              <a:buNone/>
            </a:pPr>
            <a:endParaRPr lang="en-US" b="1" u="sng" dirty="0">
              <a:solidFill>
                <a:srgbClr val="0070C0"/>
              </a:solidFill>
            </a:endParaRPr>
          </a:p>
          <a:p>
            <a:pPr marL="0" indent="0">
              <a:buNone/>
            </a:pPr>
            <a:r>
              <a:rPr lang="en-US" b="1" u="sng" dirty="0">
                <a:solidFill>
                  <a:srgbClr val="0070C0"/>
                </a:solidFill>
              </a:rPr>
              <a:t>FINANCIAL ASSETS</a:t>
            </a:r>
          </a:p>
          <a:p>
            <a:r>
              <a:rPr lang="en-US" dirty="0"/>
              <a:t>Checking Account 	                           $100,000</a:t>
            </a:r>
          </a:p>
          <a:p>
            <a:r>
              <a:rPr lang="en-US" dirty="0"/>
              <a:t>Savings Account	                           $100,000</a:t>
            </a:r>
          </a:p>
          <a:p>
            <a:r>
              <a:rPr lang="en-US" dirty="0"/>
              <a:t>“Your Own Bank” Policy                $1,000,000</a:t>
            </a:r>
          </a:p>
          <a:p>
            <a:r>
              <a:rPr lang="en-US" dirty="0"/>
              <a:t>Your Own Business  	  $1,000,000</a:t>
            </a:r>
          </a:p>
          <a:p>
            <a:r>
              <a:rPr lang="en-US" dirty="0"/>
              <a:t>Investments  		  $1,000,000</a:t>
            </a:r>
          </a:p>
          <a:p>
            <a:r>
              <a:rPr lang="en-US" dirty="0"/>
              <a:t>Real Estate Investments	      $700,000</a:t>
            </a:r>
          </a:p>
          <a:p>
            <a:endParaRPr lang="en-US" dirty="0"/>
          </a:p>
          <a:p>
            <a:pPr marL="0" indent="0">
              <a:buNone/>
            </a:pPr>
            <a:r>
              <a:rPr lang="en-US" b="1" u="sng" dirty="0">
                <a:solidFill>
                  <a:srgbClr val="00B050"/>
                </a:solidFill>
              </a:rPr>
              <a:t>PURCHASES</a:t>
            </a:r>
          </a:p>
          <a:p>
            <a:r>
              <a:rPr lang="en-US" dirty="0"/>
              <a:t>Car  	                  		     $100,000</a:t>
            </a:r>
          </a:p>
          <a:p>
            <a:r>
              <a:rPr lang="en-US" dirty="0"/>
              <a:t>Home                       		  $1,000,000</a:t>
            </a:r>
          </a:p>
          <a:p>
            <a:pPr marL="0" indent="0">
              <a:buNone/>
            </a:pPr>
            <a:r>
              <a:rPr lang="en-US" dirty="0"/>
              <a:t>=======================================</a:t>
            </a:r>
          </a:p>
          <a:p>
            <a:pPr marL="0" indent="0">
              <a:buNone/>
            </a:pPr>
            <a:endParaRPr lang="en-US" sz="2900" b="1" dirty="0"/>
          </a:p>
          <a:p>
            <a:pPr marL="0" indent="0">
              <a:buNone/>
            </a:pPr>
            <a:r>
              <a:rPr lang="en-US" sz="2900" b="1" dirty="0"/>
              <a:t>TOTAL ASSETS                          $5,000,000</a:t>
            </a:r>
          </a:p>
        </p:txBody>
      </p:sp>
      <p:sp>
        <p:nvSpPr>
          <p:cNvPr id="5" name="Text Placeholder 4"/>
          <p:cNvSpPr>
            <a:spLocks noGrp="1"/>
          </p:cNvSpPr>
          <p:nvPr>
            <p:ph type="body" sz="quarter" idx="3"/>
          </p:nvPr>
        </p:nvSpPr>
        <p:spPr>
          <a:xfrm>
            <a:off x="4648200" y="1143000"/>
            <a:ext cx="4041775" cy="457200"/>
          </a:xfrm>
        </p:spPr>
        <p:txBody>
          <a:bodyPr/>
          <a:lstStyle/>
          <a:p>
            <a:r>
              <a:rPr lang="en-US" dirty="0"/>
              <a:t>LIABILITIES</a:t>
            </a:r>
          </a:p>
        </p:txBody>
      </p:sp>
      <p:sp>
        <p:nvSpPr>
          <p:cNvPr id="6" name="Content Placeholder 5"/>
          <p:cNvSpPr>
            <a:spLocks noGrp="1"/>
          </p:cNvSpPr>
          <p:nvPr>
            <p:ph sz="quarter" idx="4"/>
          </p:nvPr>
        </p:nvSpPr>
        <p:spPr>
          <a:xfrm>
            <a:off x="4648200" y="1658566"/>
            <a:ext cx="4270375" cy="5334000"/>
          </a:xfrm>
        </p:spPr>
        <p:txBody>
          <a:bodyPr>
            <a:normAutofit fontScale="62500" lnSpcReduction="20000"/>
          </a:bodyPr>
          <a:lstStyle/>
          <a:p>
            <a:pPr marL="0" indent="0">
              <a:buNone/>
            </a:pPr>
            <a:r>
              <a:rPr lang="en-US" b="1" u="sng" dirty="0">
                <a:solidFill>
                  <a:schemeClr val="accent6">
                    <a:lumMod val="75000"/>
                  </a:schemeClr>
                </a:solidFill>
              </a:rPr>
              <a:t>“INTANGIBLE” LIABILITIES</a:t>
            </a:r>
          </a:p>
          <a:p>
            <a:pPr marL="0" indent="0">
              <a:buNone/>
            </a:pPr>
            <a:endParaRPr lang="en-US" b="1" u="sng" dirty="0">
              <a:solidFill>
                <a:srgbClr val="7030A0"/>
              </a:solidFill>
            </a:endParaRPr>
          </a:p>
          <a:p>
            <a:pPr marL="0" indent="0">
              <a:buNone/>
            </a:pPr>
            <a:endParaRPr lang="en-US" b="1" u="sng" dirty="0">
              <a:solidFill>
                <a:srgbClr val="7030A0"/>
              </a:solidFill>
            </a:endParaRPr>
          </a:p>
          <a:p>
            <a:pPr marL="0" indent="0">
              <a:buNone/>
            </a:pPr>
            <a:endParaRPr lang="en-US" b="1" u="sng" dirty="0">
              <a:solidFill>
                <a:srgbClr val="7030A0"/>
              </a:solidFill>
            </a:endParaRPr>
          </a:p>
          <a:p>
            <a:pPr marL="0" indent="0">
              <a:buNone/>
            </a:pPr>
            <a:endParaRPr lang="en-US" b="1" u="sng" dirty="0">
              <a:solidFill>
                <a:srgbClr val="7030A0"/>
              </a:solidFill>
            </a:endParaRPr>
          </a:p>
          <a:p>
            <a:pPr marL="0" indent="0">
              <a:buNone/>
            </a:pPr>
            <a:endParaRPr lang="en-US" b="1" u="sng" dirty="0">
              <a:solidFill>
                <a:srgbClr val="7030A0"/>
              </a:solidFill>
            </a:endParaRPr>
          </a:p>
          <a:p>
            <a:pPr marL="0" indent="0">
              <a:buNone/>
            </a:pPr>
            <a:endParaRPr lang="en-US" b="1" u="sng" dirty="0">
              <a:solidFill>
                <a:srgbClr val="7030A0"/>
              </a:solidFill>
            </a:endParaRPr>
          </a:p>
          <a:p>
            <a:pPr marL="0" indent="0">
              <a:buNone/>
            </a:pPr>
            <a:endParaRPr lang="en-US" b="1" u="sng" dirty="0">
              <a:solidFill>
                <a:srgbClr val="7030A0"/>
              </a:solidFill>
            </a:endParaRPr>
          </a:p>
          <a:p>
            <a:pPr marL="0" indent="0">
              <a:buNone/>
            </a:pPr>
            <a:r>
              <a:rPr lang="en-US" b="1" u="sng" dirty="0">
                <a:solidFill>
                  <a:srgbClr val="7030A0"/>
                </a:solidFill>
              </a:rPr>
              <a:t>“GOOD” LIABILITIES</a:t>
            </a:r>
          </a:p>
          <a:p>
            <a:r>
              <a:rPr lang="en-US" dirty="0"/>
              <a:t>Student Loans          		$0</a:t>
            </a:r>
          </a:p>
          <a:p>
            <a:r>
              <a:rPr lang="en-US" dirty="0"/>
              <a:t>Investment Loans			$0</a:t>
            </a:r>
          </a:p>
          <a:p>
            <a:endParaRPr lang="en-US" dirty="0"/>
          </a:p>
          <a:p>
            <a:endParaRPr lang="en-US" dirty="0"/>
          </a:p>
          <a:p>
            <a:endParaRPr lang="en-US" dirty="0"/>
          </a:p>
          <a:p>
            <a:pPr marL="0" indent="0">
              <a:buNone/>
            </a:pPr>
            <a:r>
              <a:rPr lang="en-US" b="1" u="sng" dirty="0">
                <a:solidFill>
                  <a:srgbClr val="FF0000"/>
                </a:solidFill>
              </a:rPr>
              <a:t>“BAD” LIABILITIES</a:t>
            </a:r>
          </a:p>
          <a:p>
            <a:r>
              <a:rPr lang="en-US" dirty="0"/>
              <a:t>Credit Cards	      	 	$0</a:t>
            </a:r>
          </a:p>
          <a:p>
            <a:r>
              <a:rPr lang="en-US" dirty="0"/>
              <a:t>Car Loans      	 	   	$0</a:t>
            </a:r>
          </a:p>
          <a:p>
            <a:r>
              <a:rPr lang="en-US" dirty="0"/>
              <a:t>Home Mortgage                 		$0</a:t>
            </a:r>
          </a:p>
          <a:p>
            <a:pPr marL="0" indent="0">
              <a:buNone/>
            </a:pPr>
            <a:r>
              <a:rPr lang="en-US" dirty="0"/>
              <a:t>=========================================</a:t>
            </a:r>
          </a:p>
          <a:p>
            <a:pPr marL="0" indent="0">
              <a:buNone/>
            </a:pPr>
            <a:r>
              <a:rPr lang="en-US" b="1" dirty="0">
                <a:solidFill>
                  <a:srgbClr val="FF0000"/>
                </a:solidFill>
              </a:rPr>
              <a:t>TOTAL LIABILITIES            		$0</a:t>
            </a:r>
          </a:p>
          <a:p>
            <a:endParaRPr lang="en-US" dirty="0"/>
          </a:p>
          <a:p>
            <a:pPr marL="0" indent="0">
              <a:buNone/>
            </a:pPr>
            <a:r>
              <a:rPr lang="en-US" sz="2900" b="1" dirty="0"/>
              <a:t>NET WORTH =             	   </a:t>
            </a:r>
            <a:r>
              <a:rPr lang="en-US" sz="2900" b="1" dirty="0">
                <a:solidFill>
                  <a:srgbClr val="00B050"/>
                </a:solidFill>
              </a:rPr>
              <a:t>$5,000,000</a:t>
            </a:r>
            <a:endParaRPr lang="en-US" sz="2900" dirty="0"/>
          </a:p>
        </p:txBody>
      </p:sp>
      <p:pic>
        <p:nvPicPr>
          <p:cNvPr id="7" name="Picture 6" descr="Seminario Libertad Financiera logo.png"/>
          <p:cNvPicPr>
            <a:picLocks noChangeAspect="1"/>
          </p:cNvPicPr>
          <p:nvPr/>
        </p:nvPicPr>
        <p:blipFill>
          <a:blip r:embed="rId2" cstate="print"/>
          <a:stretch>
            <a:fillRect/>
          </a:stretch>
        </p:blipFill>
        <p:spPr>
          <a:xfrm>
            <a:off x="-27008" y="5788"/>
            <a:ext cx="1840831" cy="609600"/>
          </a:xfrm>
          <a:prstGeom prst="rect">
            <a:avLst/>
          </a:prstGeom>
        </p:spPr>
      </p:pic>
    </p:spTree>
    <p:extLst>
      <p:ext uri="{BB962C8B-B14F-4D97-AF65-F5344CB8AC3E}">
        <p14:creationId xmlns:p14="http://schemas.microsoft.com/office/powerpoint/2010/main" val="426960914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t>CONCLUSION: How Is Your Balance Sheet?</a:t>
            </a:r>
            <a:br>
              <a:rPr lang="en-US" b="1" dirty="0"/>
            </a:br>
            <a:r>
              <a:rPr lang="en-US" b="1" dirty="0"/>
              <a:t>What is Your Net Worth?</a:t>
            </a:r>
          </a:p>
        </p:txBody>
      </p:sp>
      <p:pic>
        <p:nvPicPr>
          <p:cNvPr id="6" name="Content Placeholder 5" descr="PTW-125~Justification-for-Higher-Education-Posters.jpg"/>
          <p:cNvPicPr>
            <a:picLocks noGrp="1" noChangeAspect="1"/>
          </p:cNvPicPr>
          <p:nvPr>
            <p:ph idx="1"/>
          </p:nvPr>
        </p:nvPicPr>
        <p:blipFill>
          <a:blip r:embed="rId2" cstate="print"/>
          <a:stretch>
            <a:fillRect/>
          </a:stretch>
        </p:blipFill>
        <p:spPr>
          <a:xfrm>
            <a:off x="4648200" y="3962400"/>
            <a:ext cx="3842820" cy="2565082"/>
          </a:xfrm>
        </p:spPr>
      </p:pic>
      <p:pic>
        <p:nvPicPr>
          <p:cNvPr id="4" name="Picture 3" descr="imagesCAZ8FPIA.jpg"/>
          <p:cNvPicPr>
            <a:picLocks noChangeAspect="1"/>
          </p:cNvPicPr>
          <p:nvPr/>
        </p:nvPicPr>
        <p:blipFill>
          <a:blip r:embed="rId3" cstate="print"/>
          <a:stretch>
            <a:fillRect/>
          </a:stretch>
        </p:blipFill>
        <p:spPr>
          <a:xfrm>
            <a:off x="685800" y="1752600"/>
            <a:ext cx="3124200" cy="2340134"/>
          </a:xfrm>
          <a:prstGeom prst="rect">
            <a:avLst/>
          </a:prstGeom>
        </p:spPr>
      </p:pic>
      <p:pic>
        <p:nvPicPr>
          <p:cNvPr id="5" name="Picture 4" descr="seed of success.jpg"/>
          <p:cNvPicPr>
            <a:picLocks noChangeAspect="1"/>
          </p:cNvPicPr>
          <p:nvPr/>
        </p:nvPicPr>
        <p:blipFill>
          <a:blip r:embed="rId4" cstate="print"/>
          <a:stretch>
            <a:fillRect/>
          </a:stretch>
        </p:blipFill>
        <p:spPr>
          <a:xfrm>
            <a:off x="990600" y="4267200"/>
            <a:ext cx="2667000" cy="2365680"/>
          </a:xfrm>
          <a:prstGeom prst="rect">
            <a:avLst/>
          </a:prstGeom>
        </p:spPr>
      </p:pic>
      <p:pic>
        <p:nvPicPr>
          <p:cNvPr id="7" name="Picture 6" descr="imagesCAMTR3E1.jpg"/>
          <p:cNvPicPr>
            <a:picLocks noChangeAspect="1"/>
          </p:cNvPicPr>
          <p:nvPr/>
        </p:nvPicPr>
        <p:blipFill>
          <a:blip r:embed="rId5" cstate="print"/>
          <a:stretch>
            <a:fillRect/>
          </a:stretch>
        </p:blipFill>
        <p:spPr>
          <a:xfrm>
            <a:off x="5486401" y="1676401"/>
            <a:ext cx="1447800" cy="2175656"/>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Questions? Thoughts?</a:t>
            </a:r>
          </a:p>
        </p:txBody>
      </p:sp>
      <p:pic>
        <p:nvPicPr>
          <p:cNvPr id="4" name="Content Placeholder 3" descr="SAP-HANA-Questions.jpg"/>
          <p:cNvPicPr>
            <a:picLocks noGrp="1" noChangeAspect="1"/>
          </p:cNvPicPr>
          <p:nvPr>
            <p:ph idx="1"/>
          </p:nvPr>
        </p:nvPicPr>
        <p:blipFill>
          <a:blip r:embed="rId2" cstate="print"/>
          <a:stretch>
            <a:fillRect/>
          </a:stretch>
        </p:blipFill>
        <p:spPr>
          <a:xfrm>
            <a:off x="1447800" y="1752600"/>
            <a:ext cx="6201382" cy="4114800"/>
          </a:xfrm>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0"/>
            <a:ext cx="9144000" cy="1143000"/>
          </a:xfrm>
        </p:spPr>
        <p:txBody>
          <a:bodyPr/>
          <a:lstStyle/>
          <a:p>
            <a:pPr eaLnBrk="1" hangingPunct="1"/>
            <a:r>
              <a:rPr lang="en-US" b="1" dirty="0"/>
              <a:t>Review of Key Concept: Net Income</a:t>
            </a:r>
          </a:p>
        </p:txBody>
      </p:sp>
      <p:sp>
        <p:nvSpPr>
          <p:cNvPr id="5123" name="Content Placeholder 2"/>
          <p:cNvSpPr>
            <a:spLocks noGrp="1"/>
          </p:cNvSpPr>
          <p:nvPr>
            <p:ph idx="1"/>
          </p:nvPr>
        </p:nvSpPr>
        <p:spPr>
          <a:xfrm>
            <a:off x="304800" y="1295400"/>
            <a:ext cx="8839200" cy="5257800"/>
          </a:xfrm>
        </p:spPr>
        <p:txBody>
          <a:bodyPr/>
          <a:lstStyle/>
          <a:p>
            <a:pPr marL="457200" indent="-457200" eaLnBrk="1" hangingPunct="1">
              <a:buFont typeface="Wingdings" pitchFamily="2" charset="2"/>
              <a:buChar char="ü"/>
            </a:pPr>
            <a:r>
              <a:rPr lang="en-US" sz="2800" dirty="0"/>
              <a:t>  Earnings</a:t>
            </a:r>
          </a:p>
          <a:p>
            <a:pPr marL="457200" indent="-457200" eaLnBrk="1" hangingPunct="1">
              <a:buFont typeface="Wingdings" pitchFamily="2" charset="2"/>
              <a:buChar char="ü"/>
            </a:pPr>
            <a:r>
              <a:rPr lang="en-US" sz="2800" dirty="0"/>
              <a:t>- Expenses</a:t>
            </a:r>
          </a:p>
          <a:p>
            <a:pPr marL="457200" indent="-457200" eaLnBrk="1" hangingPunct="1">
              <a:buNone/>
            </a:pPr>
            <a:r>
              <a:rPr lang="en-US" sz="2800" dirty="0"/>
              <a:t>     ==============</a:t>
            </a:r>
          </a:p>
          <a:p>
            <a:pPr marL="457200" indent="-457200" eaLnBrk="1" hangingPunct="1">
              <a:buFont typeface="Wingdings" pitchFamily="2" charset="2"/>
              <a:buChar char="ü"/>
            </a:pPr>
            <a:r>
              <a:rPr lang="en-US" sz="2800" dirty="0"/>
              <a:t>= Net Income</a:t>
            </a:r>
          </a:p>
          <a:p>
            <a:pPr marL="457200" indent="-457200" eaLnBrk="1" hangingPunct="1"/>
            <a:endParaRPr lang="en-US" sz="2800" dirty="0"/>
          </a:p>
          <a:p>
            <a:pPr marL="457200" indent="-457200" eaLnBrk="1" hangingPunct="1">
              <a:buFont typeface="Wingdings" pitchFamily="2" charset="2"/>
              <a:buChar char="Ø"/>
            </a:pPr>
            <a:r>
              <a:rPr lang="en-US" sz="3600" b="1" dirty="0"/>
              <a:t>Net Income </a:t>
            </a:r>
            <a:r>
              <a:rPr lang="en-US" sz="3600" dirty="0"/>
              <a:t>is the difference between what you </a:t>
            </a:r>
            <a:r>
              <a:rPr lang="en-US" sz="3600" dirty="0">
                <a:solidFill>
                  <a:srgbClr val="00B050"/>
                </a:solidFill>
              </a:rPr>
              <a:t>Earn</a:t>
            </a:r>
            <a:r>
              <a:rPr lang="en-US" sz="3600" dirty="0"/>
              <a:t> and what you </a:t>
            </a:r>
            <a:r>
              <a:rPr lang="en-US" sz="3600" dirty="0">
                <a:solidFill>
                  <a:srgbClr val="FF0000"/>
                </a:solidFill>
              </a:rPr>
              <a:t>Spend</a:t>
            </a:r>
            <a:r>
              <a:rPr lang="en-US" sz="3600" dirty="0"/>
              <a:t>.</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2E31103E-B967-42D4-8D89-E1BE76DE91FB}" type="slidenum">
              <a:rPr lang="en-US"/>
              <a:pPr>
                <a:defRPr/>
              </a:pPr>
              <a:t>4</a:t>
            </a:fld>
            <a:endParaRPr lang="en-US"/>
          </a:p>
        </p:txBody>
      </p:sp>
      <p:pic>
        <p:nvPicPr>
          <p:cNvPr id="6" name="Picture 5" descr="Financial Freedom Seminar logo.PNG"/>
          <p:cNvPicPr>
            <a:picLocks noChangeAspect="1"/>
          </p:cNvPicPr>
          <p:nvPr/>
        </p:nvPicPr>
        <p:blipFill>
          <a:blip r:embed="rId2" cstate="print"/>
          <a:stretch>
            <a:fillRect/>
          </a:stretch>
        </p:blipFill>
        <p:spPr>
          <a:xfrm>
            <a:off x="7467598" y="5562600"/>
            <a:ext cx="1676402" cy="87202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rtlCol="0">
            <a:normAutofit fontScale="90000"/>
          </a:bodyPr>
          <a:lstStyle/>
          <a:p>
            <a:pPr eaLnBrk="1" fontAlgn="auto" hangingPunct="1">
              <a:spcAft>
                <a:spcPts val="0"/>
              </a:spcAft>
              <a:defRPr/>
            </a:pPr>
            <a:r>
              <a:rPr lang="en-US" b="1" dirty="0"/>
              <a:t>What Makes the Difference Between</a:t>
            </a:r>
            <a:br>
              <a:rPr lang="en-US" b="1" dirty="0"/>
            </a:br>
            <a:r>
              <a:rPr lang="en-US" b="1" dirty="0"/>
              <a:t>The Rich vs. Middle Class vs. Poor</a:t>
            </a:r>
          </a:p>
        </p:txBody>
      </p:sp>
      <p:sp>
        <p:nvSpPr>
          <p:cNvPr id="6147" name="Content Placeholder 2"/>
          <p:cNvSpPr>
            <a:spLocks noGrp="1"/>
          </p:cNvSpPr>
          <p:nvPr>
            <p:ph idx="1"/>
          </p:nvPr>
        </p:nvSpPr>
        <p:spPr>
          <a:xfrm>
            <a:off x="304800" y="1219200"/>
            <a:ext cx="8839200" cy="5410200"/>
          </a:xfrm>
        </p:spPr>
        <p:txBody>
          <a:bodyPr>
            <a:normAutofit lnSpcReduction="10000"/>
          </a:bodyPr>
          <a:lstStyle/>
          <a:p>
            <a:pPr marL="457200" indent="-457200" eaLnBrk="1" hangingPunct="1"/>
            <a:r>
              <a:rPr lang="en-US" sz="2800" b="1">
                <a:solidFill>
                  <a:srgbClr val="FF0000"/>
                </a:solidFill>
              </a:rPr>
              <a:t>Poor</a:t>
            </a:r>
            <a:r>
              <a:rPr lang="en-US" sz="2800"/>
              <a:t> = Net Income of (-). </a:t>
            </a:r>
          </a:p>
          <a:p>
            <a:pPr marL="857250" lvl="1" indent="-457200" eaLnBrk="1" hangingPunct="1"/>
            <a:r>
              <a:rPr lang="en-US" sz="2400"/>
              <a:t>They spend more than they earn. </a:t>
            </a:r>
          </a:p>
          <a:p>
            <a:pPr marL="857250" lvl="1" indent="-457200" eaLnBrk="1" hangingPunct="1"/>
            <a:r>
              <a:rPr lang="en-US" sz="2400"/>
              <a:t>They borrow to buy the things they want.</a:t>
            </a:r>
          </a:p>
          <a:p>
            <a:pPr marL="457200" indent="-457200" eaLnBrk="1" hangingPunct="1"/>
            <a:r>
              <a:rPr lang="en-US" sz="2800" b="1">
                <a:solidFill>
                  <a:srgbClr val="0070C0"/>
                </a:solidFill>
              </a:rPr>
              <a:t>Middle Class </a:t>
            </a:r>
            <a:r>
              <a:rPr lang="en-US" sz="2800"/>
              <a:t>= Net Income of (0). </a:t>
            </a:r>
          </a:p>
          <a:p>
            <a:pPr marL="857250" lvl="1" indent="-457200" eaLnBrk="1" hangingPunct="1"/>
            <a:r>
              <a:rPr lang="en-US" sz="2400"/>
              <a:t>They live paycheck to paycheck.</a:t>
            </a:r>
          </a:p>
          <a:p>
            <a:pPr marL="857250" lvl="1" indent="-457200" eaLnBrk="1" hangingPunct="1"/>
            <a:r>
              <a:rPr lang="en-US" sz="2400"/>
              <a:t>They do not borrow, but do not save.</a:t>
            </a:r>
          </a:p>
          <a:p>
            <a:pPr marL="857250" lvl="1" indent="-457200" eaLnBrk="1" hangingPunct="1"/>
            <a:r>
              <a:rPr lang="en-US" sz="2400"/>
              <a:t>They spend every dollar they earn.</a:t>
            </a:r>
          </a:p>
          <a:p>
            <a:pPr marL="457200" indent="-457200" eaLnBrk="1" hangingPunct="1"/>
            <a:r>
              <a:rPr lang="en-US" sz="2800" b="1">
                <a:solidFill>
                  <a:srgbClr val="00B050"/>
                </a:solidFill>
              </a:rPr>
              <a:t>Rich</a:t>
            </a:r>
            <a:r>
              <a:rPr lang="en-US" sz="2800"/>
              <a:t> = Net Income of (+).</a:t>
            </a:r>
          </a:p>
          <a:p>
            <a:pPr marL="857250" lvl="1" indent="-457200" eaLnBrk="1" hangingPunct="1"/>
            <a:r>
              <a:rPr lang="en-US" sz="2400"/>
              <a:t>They save a part of all they earn.</a:t>
            </a:r>
          </a:p>
          <a:p>
            <a:pPr marL="857250" lvl="1" indent="-457200" eaLnBrk="1" hangingPunct="1"/>
            <a:r>
              <a:rPr lang="en-US" sz="2400"/>
              <a:t>They live under their means.</a:t>
            </a:r>
          </a:p>
          <a:p>
            <a:pPr marL="857250" lvl="1" indent="-457200" eaLnBrk="1" hangingPunct="1"/>
            <a:r>
              <a:rPr lang="en-US" sz="2400"/>
              <a:t>They are smart and patient and know the key to wealth is savings and investment. </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F3A8FEF1-32F3-45BB-A653-ADA77FDA3773}" type="slidenum">
              <a:rPr lang="en-US"/>
              <a:pPr>
                <a:defRPr/>
              </a:pPr>
              <a:t>5</a:t>
            </a:fld>
            <a:endParaRPr lang="en-US"/>
          </a:p>
        </p:txBody>
      </p:sp>
      <p:pic>
        <p:nvPicPr>
          <p:cNvPr id="6" name="Picture 5" descr="Financial Freedom Seminar logo.PNG"/>
          <p:cNvPicPr>
            <a:picLocks noChangeAspect="1"/>
          </p:cNvPicPr>
          <p:nvPr/>
        </p:nvPicPr>
        <p:blipFill>
          <a:blip r:embed="rId2" cstate="print"/>
          <a:stretch>
            <a:fillRect/>
          </a:stretch>
        </p:blipFill>
        <p:spPr>
          <a:xfrm>
            <a:off x="6934200" y="5791200"/>
            <a:ext cx="1676402" cy="87202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0" y="0"/>
            <a:ext cx="9144000" cy="1143000"/>
          </a:xfrm>
        </p:spPr>
        <p:txBody>
          <a:bodyPr/>
          <a:lstStyle/>
          <a:p>
            <a:pPr eaLnBrk="1" hangingPunct="1"/>
            <a:r>
              <a:rPr lang="en-US" b="1" dirty="0"/>
              <a:t>Rich vs. Middle Class vs. Poor</a:t>
            </a:r>
          </a:p>
        </p:txBody>
      </p:sp>
      <p:sp>
        <p:nvSpPr>
          <p:cNvPr id="7171" name="Content Placeholder 2"/>
          <p:cNvSpPr>
            <a:spLocks noGrp="1"/>
          </p:cNvSpPr>
          <p:nvPr>
            <p:ph idx="1"/>
          </p:nvPr>
        </p:nvSpPr>
        <p:spPr>
          <a:xfrm>
            <a:off x="304800" y="1295400"/>
            <a:ext cx="2819400" cy="5410200"/>
          </a:xfrm>
        </p:spPr>
        <p:txBody>
          <a:bodyPr/>
          <a:lstStyle/>
          <a:p>
            <a:pPr marL="457200" indent="-457200" eaLnBrk="1" hangingPunct="1">
              <a:buFont typeface="Arial" charset="0"/>
              <a:buNone/>
            </a:pPr>
            <a:r>
              <a:rPr lang="en-US" sz="3600" b="1">
                <a:solidFill>
                  <a:srgbClr val="FF0000"/>
                </a:solidFill>
              </a:rPr>
              <a:t>Poor</a:t>
            </a:r>
            <a:r>
              <a:rPr lang="en-US" sz="3600"/>
              <a:t> </a:t>
            </a:r>
          </a:p>
          <a:p>
            <a:pPr marL="457200" indent="-457200" eaLnBrk="1" hangingPunct="1">
              <a:buFont typeface="Arial" charset="0"/>
              <a:buNone/>
            </a:pPr>
            <a:r>
              <a:rPr lang="en-US" sz="2800"/>
              <a:t>  Earn     $100 </a:t>
            </a:r>
          </a:p>
          <a:p>
            <a:pPr marL="457200" indent="-457200" eaLnBrk="1" hangingPunct="1">
              <a:buFont typeface="Arial" charset="0"/>
              <a:buNone/>
            </a:pPr>
            <a:r>
              <a:rPr lang="en-US" sz="2800"/>
              <a:t>- Spend $101</a:t>
            </a:r>
          </a:p>
          <a:p>
            <a:pPr marL="457200" indent="-457200" eaLnBrk="1" hangingPunct="1">
              <a:buFont typeface="Arial" charset="0"/>
              <a:buNone/>
            </a:pPr>
            <a:r>
              <a:rPr lang="en-US" sz="2800" baseline="-25000"/>
              <a:t>======================</a:t>
            </a:r>
          </a:p>
          <a:p>
            <a:pPr marL="457200" indent="-457200" eaLnBrk="1" hangingPunct="1">
              <a:buFont typeface="Arial" charset="0"/>
              <a:buNone/>
            </a:pPr>
            <a:r>
              <a:rPr lang="en-US" sz="2800" b="1" baseline="-25000"/>
              <a:t>=</a:t>
            </a:r>
            <a:r>
              <a:rPr lang="en-US" sz="2800" b="1"/>
              <a:t> </a:t>
            </a:r>
            <a:r>
              <a:rPr lang="en-US" sz="2800" b="1">
                <a:solidFill>
                  <a:srgbClr val="FF0000"/>
                </a:solidFill>
              </a:rPr>
              <a:t>Borrow ($1)</a:t>
            </a:r>
          </a:p>
          <a:p>
            <a:pPr marL="457200" indent="-457200" eaLnBrk="1" hangingPunct="1"/>
            <a:endParaRPr lang="en-US" sz="280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50452AB5-54EB-4D92-A709-5E51E020CCA7}" type="slidenum">
              <a:rPr lang="en-US"/>
              <a:pPr>
                <a:defRPr/>
              </a:pPr>
              <a:t>6</a:t>
            </a:fld>
            <a:endParaRPr lang="en-US"/>
          </a:p>
        </p:txBody>
      </p:sp>
      <p:sp>
        <p:nvSpPr>
          <p:cNvPr id="7174" name="Content Placeholder 2"/>
          <p:cNvSpPr txBox="1">
            <a:spLocks/>
          </p:cNvSpPr>
          <p:nvPr/>
        </p:nvSpPr>
        <p:spPr bwMode="auto">
          <a:xfrm>
            <a:off x="3200400" y="1219200"/>
            <a:ext cx="2819400" cy="5410200"/>
          </a:xfrm>
          <a:prstGeom prst="rect">
            <a:avLst/>
          </a:prstGeom>
          <a:noFill/>
          <a:ln w="9525">
            <a:noFill/>
            <a:miter lim="800000"/>
            <a:headEnd/>
            <a:tailEnd/>
          </a:ln>
        </p:spPr>
        <p:txBody>
          <a:bodyPr/>
          <a:lstStyle/>
          <a:p>
            <a:pPr marL="457200" indent="-457200">
              <a:spcBef>
                <a:spcPct val="20000"/>
              </a:spcBef>
              <a:buFont typeface="Arial" charset="0"/>
              <a:buNone/>
            </a:pPr>
            <a:r>
              <a:rPr lang="en-US" sz="3600" b="1">
                <a:solidFill>
                  <a:srgbClr val="3333FF"/>
                </a:solidFill>
                <a:latin typeface="Calibri" pitchFamily="34" charset="0"/>
              </a:rPr>
              <a:t>Middle Class</a:t>
            </a:r>
            <a:endParaRPr lang="en-US" sz="3600">
              <a:solidFill>
                <a:srgbClr val="3333FF"/>
              </a:solidFill>
              <a:latin typeface="Calibri" pitchFamily="34" charset="0"/>
            </a:endParaRPr>
          </a:p>
          <a:p>
            <a:pPr marL="457200" indent="-457200">
              <a:spcBef>
                <a:spcPct val="20000"/>
              </a:spcBef>
            </a:pPr>
            <a:r>
              <a:rPr lang="en-US" sz="2800">
                <a:latin typeface="Calibri" pitchFamily="34" charset="0"/>
              </a:rPr>
              <a:t>   Earn         $100 </a:t>
            </a:r>
          </a:p>
          <a:p>
            <a:pPr marL="457200" indent="-457200">
              <a:spcBef>
                <a:spcPct val="20000"/>
              </a:spcBef>
            </a:pPr>
            <a:r>
              <a:rPr lang="en-US" sz="2800">
                <a:latin typeface="Calibri" pitchFamily="34" charset="0"/>
              </a:rPr>
              <a:t>-  Spend     $100</a:t>
            </a:r>
          </a:p>
          <a:p>
            <a:pPr marL="457200" indent="-457200"/>
            <a:r>
              <a:rPr lang="en-US" sz="2800" baseline="-25000">
                <a:latin typeface="Calibri" pitchFamily="34" charset="0"/>
              </a:rPr>
              <a:t>======================</a:t>
            </a:r>
            <a:endParaRPr lang="en-US" sz="2800">
              <a:latin typeface="Calibri" pitchFamily="34" charset="0"/>
            </a:endParaRPr>
          </a:p>
          <a:p>
            <a:pPr marL="457200" indent="-457200"/>
            <a:r>
              <a:rPr lang="en-US" sz="2800" b="1">
                <a:latin typeface="Calibri" pitchFamily="34" charset="0"/>
              </a:rPr>
              <a:t>Net Income = $0</a:t>
            </a:r>
          </a:p>
        </p:txBody>
      </p:sp>
      <p:sp>
        <p:nvSpPr>
          <p:cNvPr id="7175" name="Content Placeholder 2"/>
          <p:cNvSpPr txBox="1">
            <a:spLocks/>
          </p:cNvSpPr>
          <p:nvPr/>
        </p:nvSpPr>
        <p:spPr bwMode="auto">
          <a:xfrm>
            <a:off x="6172200" y="1219200"/>
            <a:ext cx="2971800" cy="5410200"/>
          </a:xfrm>
          <a:prstGeom prst="rect">
            <a:avLst/>
          </a:prstGeom>
          <a:noFill/>
          <a:ln w="9525">
            <a:noFill/>
            <a:miter lim="800000"/>
            <a:headEnd/>
            <a:tailEnd/>
          </a:ln>
        </p:spPr>
        <p:txBody>
          <a:bodyPr/>
          <a:lstStyle/>
          <a:p>
            <a:pPr marL="457200" indent="-457200">
              <a:spcBef>
                <a:spcPct val="20000"/>
              </a:spcBef>
            </a:pPr>
            <a:r>
              <a:rPr lang="en-US" sz="3600" b="1" dirty="0">
                <a:solidFill>
                  <a:srgbClr val="00B050"/>
                </a:solidFill>
                <a:latin typeface="Calibri" pitchFamily="34" charset="0"/>
              </a:rPr>
              <a:t>Rich</a:t>
            </a:r>
            <a:endParaRPr lang="en-US" sz="3600" dirty="0">
              <a:solidFill>
                <a:srgbClr val="00B050"/>
              </a:solidFill>
              <a:latin typeface="Calibri" pitchFamily="34" charset="0"/>
            </a:endParaRPr>
          </a:p>
          <a:p>
            <a:pPr marL="457200" indent="-457200">
              <a:spcBef>
                <a:spcPct val="20000"/>
              </a:spcBef>
            </a:pPr>
            <a:r>
              <a:rPr lang="en-US" sz="2800" dirty="0">
                <a:latin typeface="Calibri" pitchFamily="34" charset="0"/>
              </a:rPr>
              <a:t>   Earn   $100 </a:t>
            </a:r>
          </a:p>
          <a:p>
            <a:pPr marL="457200" indent="-457200">
              <a:spcBef>
                <a:spcPct val="20000"/>
              </a:spcBef>
            </a:pPr>
            <a:r>
              <a:rPr lang="en-US" sz="2800" b="1" dirty="0">
                <a:solidFill>
                  <a:srgbClr val="00B050"/>
                </a:solidFill>
                <a:latin typeface="Calibri" pitchFamily="34" charset="0"/>
              </a:rPr>
              <a:t>-</a:t>
            </a:r>
            <a:r>
              <a:rPr lang="en-US" sz="2800" dirty="0">
                <a:latin typeface="Calibri" pitchFamily="34" charset="0"/>
              </a:rPr>
              <a:t> </a:t>
            </a:r>
            <a:r>
              <a:rPr lang="en-US" sz="2800" b="1" dirty="0">
                <a:solidFill>
                  <a:srgbClr val="00B050"/>
                </a:solidFill>
                <a:latin typeface="Calibri" pitchFamily="34" charset="0"/>
              </a:rPr>
              <a:t>Save =  $10</a:t>
            </a:r>
            <a:endParaRPr lang="en-US" sz="2800" dirty="0">
              <a:latin typeface="Calibri" pitchFamily="34" charset="0"/>
            </a:endParaRPr>
          </a:p>
          <a:p>
            <a:pPr marL="457200" indent="-457200"/>
            <a:r>
              <a:rPr lang="en-US" sz="2800" baseline="-25000" dirty="0">
                <a:latin typeface="Calibri" pitchFamily="34" charset="0"/>
              </a:rPr>
              <a:t>======================</a:t>
            </a:r>
            <a:endParaRPr lang="en-US" sz="2800" dirty="0">
              <a:latin typeface="Calibri" pitchFamily="34" charset="0"/>
            </a:endParaRPr>
          </a:p>
          <a:p>
            <a:pPr marL="457200" indent="-457200"/>
            <a:r>
              <a:rPr lang="en-US" sz="2800" b="1" dirty="0">
                <a:solidFill>
                  <a:srgbClr val="00B050"/>
                </a:solidFill>
                <a:latin typeface="Calibri" pitchFamily="34" charset="0"/>
              </a:rPr>
              <a:t> </a:t>
            </a:r>
            <a:r>
              <a:rPr lang="en-US" sz="2800" dirty="0">
                <a:latin typeface="Calibri" pitchFamily="34" charset="0"/>
              </a:rPr>
              <a:t>Spend  $90</a:t>
            </a:r>
            <a:endParaRPr lang="en-US" sz="2800" b="1" dirty="0">
              <a:solidFill>
                <a:srgbClr val="00B050"/>
              </a:solidFill>
              <a:latin typeface="Calibri" pitchFamily="34" charset="0"/>
            </a:endParaRPr>
          </a:p>
        </p:txBody>
      </p:sp>
      <p:pic>
        <p:nvPicPr>
          <p:cNvPr id="7176" name="Picture 9" descr="poor.jpeg"/>
          <p:cNvPicPr>
            <a:picLocks noChangeAspect="1"/>
          </p:cNvPicPr>
          <p:nvPr/>
        </p:nvPicPr>
        <p:blipFill>
          <a:blip r:embed="rId2" cstate="print"/>
          <a:srcRect/>
          <a:stretch>
            <a:fillRect/>
          </a:stretch>
        </p:blipFill>
        <p:spPr bwMode="auto">
          <a:xfrm>
            <a:off x="3657600" y="3886200"/>
            <a:ext cx="1828800" cy="2286000"/>
          </a:xfrm>
          <a:prstGeom prst="rect">
            <a:avLst/>
          </a:prstGeom>
          <a:noFill/>
          <a:ln w="9525">
            <a:noFill/>
            <a:miter lim="800000"/>
            <a:headEnd/>
            <a:tailEnd/>
          </a:ln>
        </p:spPr>
      </p:pic>
      <p:pic>
        <p:nvPicPr>
          <p:cNvPr id="7177" name="Picture 10" descr="richie rich.jpeg"/>
          <p:cNvPicPr>
            <a:picLocks noChangeAspect="1"/>
          </p:cNvPicPr>
          <p:nvPr/>
        </p:nvPicPr>
        <p:blipFill>
          <a:blip r:embed="rId3" cstate="print"/>
          <a:srcRect/>
          <a:stretch>
            <a:fillRect/>
          </a:stretch>
        </p:blipFill>
        <p:spPr bwMode="auto">
          <a:xfrm>
            <a:off x="6248400" y="4114800"/>
            <a:ext cx="2143125" cy="2133600"/>
          </a:xfrm>
          <a:prstGeom prst="rect">
            <a:avLst/>
          </a:prstGeom>
          <a:noFill/>
          <a:ln w="9525">
            <a:noFill/>
            <a:miter lim="800000"/>
            <a:headEnd/>
            <a:tailEnd/>
          </a:ln>
        </p:spPr>
      </p:pic>
      <p:pic>
        <p:nvPicPr>
          <p:cNvPr id="7178" name="Picture 11" descr="homeless.jpeg"/>
          <p:cNvPicPr>
            <a:picLocks noChangeAspect="1"/>
          </p:cNvPicPr>
          <p:nvPr/>
        </p:nvPicPr>
        <p:blipFill>
          <a:blip r:embed="rId4" cstate="print"/>
          <a:srcRect/>
          <a:stretch>
            <a:fillRect/>
          </a:stretch>
        </p:blipFill>
        <p:spPr bwMode="auto">
          <a:xfrm>
            <a:off x="533400" y="4114800"/>
            <a:ext cx="2105025" cy="2171700"/>
          </a:xfrm>
          <a:prstGeom prst="rect">
            <a:avLst/>
          </a:prstGeom>
          <a:noFill/>
          <a:ln w="9525">
            <a:noFill/>
            <a:miter lim="800000"/>
            <a:headEnd/>
            <a:tailEnd/>
          </a:ln>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0" y="0"/>
            <a:ext cx="9144000" cy="1143000"/>
          </a:xfrm>
        </p:spPr>
        <p:txBody>
          <a:bodyPr>
            <a:normAutofit fontScale="90000"/>
          </a:bodyPr>
          <a:lstStyle/>
          <a:p>
            <a:pPr eaLnBrk="1" hangingPunct="1"/>
            <a:r>
              <a:rPr lang="en-US" b="1" dirty="0"/>
              <a:t>Money is Like a Seed</a:t>
            </a:r>
            <a:br>
              <a:rPr lang="en-US" b="1" dirty="0"/>
            </a:br>
            <a:r>
              <a:rPr lang="en-US" b="1" dirty="0"/>
              <a:t>Where Will You Be When You Turn 80?</a:t>
            </a:r>
          </a:p>
        </p:txBody>
      </p:sp>
      <p:sp>
        <p:nvSpPr>
          <p:cNvPr id="7171" name="Content Placeholder 2"/>
          <p:cNvSpPr>
            <a:spLocks noGrp="1"/>
          </p:cNvSpPr>
          <p:nvPr>
            <p:ph idx="1"/>
          </p:nvPr>
        </p:nvSpPr>
        <p:spPr>
          <a:xfrm>
            <a:off x="304800" y="1295400"/>
            <a:ext cx="3048000" cy="2819400"/>
          </a:xfrm>
        </p:spPr>
        <p:txBody>
          <a:bodyPr>
            <a:normAutofit/>
          </a:bodyPr>
          <a:lstStyle/>
          <a:p>
            <a:pPr marL="457200" indent="-457200" eaLnBrk="1" hangingPunct="1">
              <a:buFont typeface="Arial" charset="0"/>
              <a:buNone/>
            </a:pPr>
            <a:r>
              <a:rPr lang="en-US" sz="3600" b="1" dirty="0">
                <a:solidFill>
                  <a:srgbClr val="FF0000"/>
                </a:solidFill>
              </a:rPr>
              <a:t>Poor</a:t>
            </a:r>
            <a:r>
              <a:rPr lang="en-US" sz="3600" dirty="0"/>
              <a:t> </a:t>
            </a:r>
          </a:p>
          <a:p>
            <a:pPr marL="457200" indent="-457200" eaLnBrk="1" hangingPunct="1">
              <a:buFont typeface="Arial" charset="0"/>
              <a:buNone/>
            </a:pPr>
            <a:r>
              <a:rPr lang="en-US" sz="2800" dirty="0"/>
              <a:t>  Earn     $100 </a:t>
            </a:r>
          </a:p>
          <a:p>
            <a:pPr marL="457200" indent="-457200" eaLnBrk="1" hangingPunct="1">
              <a:buFont typeface="Arial" charset="0"/>
              <a:buNone/>
            </a:pPr>
            <a:r>
              <a:rPr lang="en-US" sz="2800" dirty="0"/>
              <a:t>- Spend $101</a:t>
            </a:r>
          </a:p>
          <a:p>
            <a:pPr marL="457200" indent="-457200" eaLnBrk="1" hangingPunct="1">
              <a:buFont typeface="Arial" charset="0"/>
              <a:buNone/>
            </a:pPr>
            <a:r>
              <a:rPr lang="en-US" sz="2800" baseline="-25000" dirty="0"/>
              <a:t>======================</a:t>
            </a:r>
          </a:p>
          <a:p>
            <a:pPr marL="457200" indent="-457200" eaLnBrk="1" hangingPunct="1">
              <a:buFont typeface="Arial" charset="0"/>
              <a:buNone/>
            </a:pPr>
            <a:r>
              <a:rPr lang="en-US" sz="2800" b="1" baseline="-25000" dirty="0"/>
              <a:t>=</a:t>
            </a:r>
            <a:r>
              <a:rPr lang="en-US" sz="2800" b="1" dirty="0"/>
              <a:t> </a:t>
            </a:r>
            <a:r>
              <a:rPr lang="en-US" sz="2800" b="1" dirty="0">
                <a:solidFill>
                  <a:srgbClr val="FF0000"/>
                </a:solidFill>
              </a:rPr>
              <a:t>In Debt ($100k’s)</a:t>
            </a:r>
          </a:p>
          <a:p>
            <a:pPr marL="457200" indent="-457200" eaLnBrk="1" hangingPunct="1"/>
            <a:endParaRPr lang="en-US" sz="2800"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50452AB5-54EB-4D92-A709-5E51E020CCA7}" type="slidenum">
              <a:rPr lang="en-US"/>
              <a:pPr>
                <a:defRPr/>
              </a:pPr>
              <a:t>7</a:t>
            </a:fld>
            <a:endParaRPr lang="en-US"/>
          </a:p>
        </p:txBody>
      </p:sp>
      <p:sp>
        <p:nvSpPr>
          <p:cNvPr id="7174" name="Content Placeholder 2"/>
          <p:cNvSpPr txBox="1">
            <a:spLocks/>
          </p:cNvSpPr>
          <p:nvPr/>
        </p:nvSpPr>
        <p:spPr bwMode="auto">
          <a:xfrm>
            <a:off x="3200400" y="1219200"/>
            <a:ext cx="2819400" cy="2971800"/>
          </a:xfrm>
          <a:prstGeom prst="rect">
            <a:avLst/>
          </a:prstGeom>
          <a:noFill/>
          <a:ln w="9525">
            <a:noFill/>
            <a:miter lim="800000"/>
            <a:headEnd/>
            <a:tailEnd/>
          </a:ln>
        </p:spPr>
        <p:txBody>
          <a:bodyPr/>
          <a:lstStyle/>
          <a:p>
            <a:pPr marL="457200" indent="-457200">
              <a:spcBef>
                <a:spcPct val="20000"/>
              </a:spcBef>
              <a:buFont typeface="Arial" charset="0"/>
              <a:buNone/>
            </a:pPr>
            <a:r>
              <a:rPr lang="en-US" sz="3600" b="1" dirty="0">
                <a:solidFill>
                  <a:srgbClr val="3333FF"/>
                </a:solidFill>
                <a:latin typeface="Calibri" pitchFamily="34" charset="0"/>
              </a:rPr>
              <a:t>Middle Class</a:t>
            </a:r>
            <a:endParaRPr lang="en-US" sz="3600" dirty="0">
              <a:solidFill>
                <a:srgbClr val="3333FF"/>
              </a:solidFill>
              <a:latin typeface="Calibri" pitchFamily="34" charset="0"/>
            </a:endParaRPr>
          </a:p>
          <a:p>
            <a:pPr marL="457200" indent="-457200">
              <a:spcBef>
                <a:spcPct val="20000"/>
              </a:spcBef>
            </a:pPr>
            <a:r>
              <a:rPr lang="en-US" sz="2800" dirty="0">
                <a:latin typeface="Calibri" pitchFamily="34" charset="0"/>
              </a:rPr>
              <a:t>   Earn         $100 </a:t>
            </a:r>
          </a:p>
          <a:p>
            <a:pPr marL="457200" indent="-457200">
              <a:spcBef>
                <a:spcPct val="20000"/>
              </a:spcBef>
            </a:pPr>
            <a:r>
              <a:rPr lang="en-US" sz="2800" dirty="0">
                <a:latin typeface="Calibri" pitchFamily="34" charset="0"/>
              </a:rPr>
              <a:t>-  Spend     $100</a:t>
            </a:r>
          </a:p>
          <a:p>
            <a:pPr marL="457200" indent="-457200"/>
            <a:r>
              <a:rPr lang="en-US" sz="2800" baseline="-25000" dirty="0">
                <a:latin typeface="Calibri" pitchFamily="34" charset="0"/>
              </a:rPr>
              <a:t>======================</a:t>
            </a:r>
            <a:endParaRPr lang="en-US" sz="2800" dirty="0">
              <a:latin typeface="Calibri" pitchFamily="34" charset="0"/>
            </a:endParaRPr>
          </a:p>
          <a:p>
            <a:pPr marL="457200" indent="-457200"/>
            <a:r>
              <a:rPr lang="en-US" sz="2800" b="1" dirty="0">
                <a:latin typeface="Calibri" pitchFamily="34" charset="0"/>
              </a:rPr>
              <a:t>Net Income = $0</a:t>
            </a:r>
          </a:p>
        </p:txBody>
      </p:sp>
      <p:sp>
        <p:nvSpPr>
          <p:cNvPr id="7175" name="Content Placeholder 2"/>
          <p:cNvSpPr txBox="1">
            <a:spLocks/>
          </p:cNvSpPr>
          <p:nvPr/>
        </p:nvSpPr>
        <p:spPr bwMode="auto">
          <a:xfrm>
            <a:off x="6172200" y="1219200"/>
            <a:ext cx="2971800" cy="2743200"/>
          </a:xfrm>
          <a:prstGeom prst="rect">
            <a:avLst/>
          </a:prstGeom>
          <a:noFill/>
          <a:ln w="9525">
            <a:noFill/>
            <a:miter lim="800000"/>
            <a:headEnd/>
            <a:tailEnd/>
          </a:ln>
        </p:spPr>
        <p:txBody>
          <a:bodyPr/>
          <a:lstStyle/>
          <a:p>
            <a:pPr marL="457200" indent="-457200">
              <a:spcBef>
                <a:spcPct val="20000"/>
              </a:spcBef>
            </a:pPr>
            <a:r>
              <a:rPr lang="en-US" sz="3600" b="1" dirty="0">
                <a:solidFill>
                  <a:srgbClr val="00B050"/>
                </a:solidFill>
                <a:latin typeface="Calibri" pitchFamily="34" charset="0"/>
              </a:rPr>
              <a:t>Rich</a:t>
            </a:r>
            <a:endParaRPr lang="en-US" sz="3600" dirty="0">
              <a:solidFill>
                <a:srgbClr val="00B050"/>
              </a:solidFill>
              <a:latin typeface="Calibri" pitchFamily="34" charset="0"/>
            </a:endParaRPr>
          </a:p>
          <a:p>
            <a:pPr marL="457200" indent="-457200">
              <a:spcBef>
                <a:spcPct val="20000"/>
              </a:spcBef>
            </a:pPr>
            <a:r>
              <a:rPr lang="en-US" sz="2800" dirty="0">
                <a:latin typeface="Calibri" pitchFamily="34" charset="0"/>
              </a:rPr>
              <a:t>   Earn   $10M </a:t>
            </a:r>
          </a:p>
          <a:p>
            <a:pPr marL="457200" indent="-457200">
              <a:spcBef>
                <a:spcPct val="20000"/>
              </a:spcBef>
            </a:pPr>
            <a:r>
              <a:rPr lang="en-US" sz="2800" dirty="0">
                <a:latin typeface="Calibri" pitchFamily="34" charset="0"/>
              </a:rPr>
              <a:t>-  </a:t>
            </a:r>
            <a:r>
              <a:rPr lang="en-US" sz="2800" b="1" dirty="0">
                <a:solidFill>
                  <a:srgbClr val="00B050"/>
                </a:solidFill>
                <a:latin typeface="Calibri" pitchFamily="34" charset="0"/>
              </a:rPr>
              <a:t>Invest $9M</a:t>
            </a:r>
          </a:p>
          <a:p>
            <a:pPr marL="457200" indent="-457200"/>
            <a:r>
              <a:rPr lang="en-US" sz="2800" baseline="-25000" dirty="0">
                <a:latin typeface="Calibri" pitchFamily="34" charset="0"/>
              </a:rPr>
              <a:t>======================</a:t>
            </a:r>
            <a:endParaRPr lang="en-US" sz="2800" dirty="0">
              <a:latin typeface="Calibri" pitchFamily="34" charset="0"/>
            </a:endParaRPr>
          </a:p>
          <a:p>
            <a:pPr marL="457200" indent="-457200"/>
            <a:r>
              <a:rPr lang="en-US" sz="2800" dirty="0">
                <a:latin typeface="Calibri" pitchFamily="34" charset="0"/>
              </a:rPr>
              <a:t>=  Spend $1M</a:t>
            </a:r>
          </a:p>
        </p:txBody>
      </p:sp>
      <p:pic>
        <p:nvPicPr>
          <p:cNvPr id="11" name="Picture 10" descr="work for food.bmp"/>
          <p:cNvPicPr>
            <a:picLocks noChangeAspect="1"/>
          </p:cNvPicPr>
          <p:nvPr/>
        </p:nvPicPr>
        <p:blipFill>
          <a:blip r:embed="rId2" cstate="print"/>
          <a:stretch>
            <a:fillRect/>
          </a:stretch>
        </p:blipFill>
        <p:spPr>
          <a:xfrm>
            <a:off x="381000" y="4267200"/>
            <a:ext cx="2466975" cy="1847850"/>
          </a:xfrm>
          <a:prstGeom prst="rect">
            <a:avLst/>
          </a:prstGeom>
        </p:spPr>
      </p:pic>
      <p:pic>
        <p:nvPicPr>
          <p:cNvPr id="12" name="Picture 11" descr="eating corn.jpg"/>
          <p:cNvPicPr>
            <a:picLocks noChangeAspect="1"/>
          </p:cNvPicPr>
          <p:nvPr/>
        </p:nvPicPr>
        <p:blipFill>
          <a:blip r:embed="rId3" cstate="print"/>
          <a:stretch>
            <a:fillRect/>
          </a:stretch>
        </p:blipFill>
        <p:spPr>
          <a:xfrm>
            <a:off x="3810000" y="4191000"/>
            <a:ext cx="1524000" cy="2283712"/>
          </a:xfrm>
          <a:prstGeom prst="rect">
            <a:avLst/>
          </a:prstGeom>
        </p:spPr>
      </p:pic>
      <p:pic>
        <p:nvPicPr>
          <p:cNvPr id="13" name="Picture 12" descr="corn_field.jpg"/>
          <p:cNvPicPr>
            <a:picLocks noChangeAspect="1"/>
          </p:cNvPicPr>
          <p:nvPr/>
        </p:nvPicPr>
        <p:blipFill>
          <a:blip r:embed="rId4" cstate="print"/>
          <a:stretch>
            <a:fillRect/>
          </a:stretch>
        </p:blipFill>
        <p:spPr>
          <a:xfrm>
            <a:off x="6248400" y="4030268"/>
            <a:ext cx="2153813" cy="2446731"/>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228600"/>
            <a:ext cx="9144000" cy="1143000"/>
          </a:xfrm>
        </p:spPr>
        <p:txBody>
          <a:bodyPr>
            <a:normAutofit fontScale="90000"/>
          </a:bodyPr>
          <a:lstStyle/>
          <a:p>
            <a:pPr eaLnBrk="1" hangingPunct="1">
              <a:buFont typeface="Wingdings" pitchFamily="2" charset="2"/>
              <a:buChar char="Ø"/>
            </a:pPr>
            <a:r>
              <a:rPr lang="en-US" b="1" dirty="0">
                <a:solidFill>
                  <a:srgbClr val="7030A0"/>
                </a:solidFill>
              </a:rPr>
              <a:t>Breakthrough Thought:</a:t>
            </a:r>
            <a:br>
              <a:rPr lang="en-US" b="1" dirty="0">
                <a:solidFill>
                  <a:srgbClr val="7030A0"/>
                </a:solidFill>
              </a:rPr>
            </a:br>
            <a:r>
              <a:rPr lang="en-US" b="1" dirty="0">
                <a:solidFill>
                  <a:srgbClr val="7030A0"/>
                </a:solidFill>
              </a:rPr>
              <a:t>Do Not Confuse Assets &amp; Liabilities!</a:t>
            </a:r>
            <a:endParaRPr lang="en-US" dirty="0">
              <a:solidFill>
                <a:srgbClr val="7030A0"/>
              </a:solidFill>
            </a:endParaRPr>
          </a:p>
        </p:txBody>
      </p:sp>
      <p:sp>
        <p:nvSpPr>
          <p:cNvPr id="3" name="Content Placeholder 2"/>
          <p:cNvSpPr>
            <a:spLocks noGrp="1"/>
          </p:cNvSpPr>
          <p:nvPr>
            <p:ph idx="1"/>
          </p:nvPr>
        </p:nvSpPr>
        <p:spPr>
          <a:xfrm>
            <a:off x="228600" y="1524000"/>
            <a:ext cx="8534400" cy="5334000"/>
          </a:xfrm>
        </p:spPr>
        <p:txBody>
          <a:bodyPr rtlCol="0">
            <a:normAutofit fontScale="77500" lnSpcReduction="20000"/>
          </a:bodyPr>
          <a:lstStyle/>
          <a:p>
            <a:pPr eaLnBrk="1" fontAlgn="auto" hangingPunct="1">
              <a:spcAft>
                <a:spcPts val="0"/>
              </a:spcAft>
              <a:buFont typeface="Arial" pitchFamily="34" charset="0"/>
              <a:buChar char="•"/>
              <a:defRPr/>
            </a:pPr>
            <a:r>
              <a:rPr lang="en-US" sz="4200" b="1" dirty="0">
                <a:solidFill>
                  <a:srgbClr val="3333FF"/>
                </a:solidFill>
              </a:rPr>
              <a:t>Assets</a:t>
            </a:r>
            <a:r>
              <a:rPr lang="en-US" sz="4200" dirty="0"/>
              <a:t>: An asset puts money in your pocket</a:t>
            </a:r>
          </a:p>
          <a:p>
            <a:pPr eaLnBrk="1" fontAlgn="auto" hangingPunct="1">
              <a:spcAft>
                <a:spcPts val="0"/>
              </a:spcAft>
              <a:buFont typeface="Arial" pitchFamily="34" charset="0"/>
              <a:buChar char="•"/>
              <a:defRPr/>
            </a:pPr>
            <a:endParaRPr lang="en-US" sz="4200" dirty="0"/>
          </a:p>
          <a:p>
            <a:pPr eaLnBrk="1" fontAlgn="auto" hangingPunct="1">
              <a:spcAft>
                <a:spcPts val="0"/>
              </a:spcAft>
              <a:buFont typeface="Arial" pitchFamily="34" charset="0"/>
              <a:buChar char="•"/>
              <a:defRPr/>
            </a:pPr>
            <a:r>
              <a:rPr lang="en-US" sz="4200" b="1" dirty="0">
                <a:solidFill>
                  <a:srgbClr val="3333FF"/>
                </a:solidFill>
              </a:rPr>
              <a:t>Liabilities</a:t>
            </a:r>
            <a:r>
              <a:rPr lang="en-US" sz="4200" dirty="0"/>
              <a:t>: A liability takes money out of your pocket</a:t>
            </a:r>
          </a:p>
          <a:p>
            <a:pPr eaLnBrk="1" fontAlgn="auto" hangingPunct="1">
              <a:spcAft>
                <a:spcPts val="0"/>
              </a:spcAft>
              <a:buFont typeface="Arial" pitchFamily="34" charset="0"/>
              <a:buChar char="•"/>
              <a:defRPr/>
            </a:pPr>
            <a:endParaRPr lang="en-US" sz="4200" dirty="0"/>
          </a:p>
          <a:p>
            <a:pPr eaLnBrk="1" fontAlgn="auto" hangingPunct="1">
              <a:spcAft>
                <a:spcPts val="0"/>
              </a:spcAft>
              <a:buFont typeface="Arial" pitchFamily="34" charset="0"/>
              <a:buChar char="•"/>
              <a:defRPr/>
            </a:pPr>
            <a:r>
              <a:rPr lang="en-US" sz="4200" b="1" dirty="0">
                <a:solidFill>
                  <a:srgbClr val="3333FF"/>
                </a:solidFill>
              </a:rPr>
              <a:t>Net Worth</a:t>
            </a:r>
            <a:r>
              <a:rPr lang="en-US" sz="4200" dirty="0"/>
              <a:t>: The difference between Assets and Liabilities</a:t>
            </a:r>
          </a:p>
          <a:p>
            <a:pPr eaLnBrk="1" fontAlgn="auto" hangingPunct="1">
              <a:spcAft>
                <a:spcPts val="0"/>
              </a:spcAft>
              <a:buFont typeface="Arial" pitchFamily="34" charset="0"/>
              <a:buChar char="•"/>
              <a:defRPr/>
            </a:pPr>
            <a:endParaRPr lang="en-US" dirty="0"/>
          </a:p>
          <a:p>
            <a:pPr eaLnBrk="1" fontAlgn="auto" hangingPunct="1">
              <a:spcAft>
                <a:spcPts val="0"/>
              </a:spcAft>
              <a:buNone/>
              <a:defRPr/>
            </a:pPr>
            <a:r>
              <a:rPr lang="en-US" i="1" dirty="0">
                <a:solidFill>
                  <a:srgbClr val="00B050"/>
                </a:solidFill>
              </a:rPr>
              <a:t>“If you want to be rich, accounting could be the most important subject you should learn.”</a:t>
            </a:r>
          </a:p>
          <a:p>
            <a:pPr algn="r" eaLnBrk="1" fontAlgn="auto" hangingPunct="1">
              <a:spcAft>
                <a:spcPts val="0"/>
              </a:spcAft>
              <a:buFont typeface="Arial" pitchFamily="34" charset="0"/>
              <a:buNone/>
              <a:defRPr/>
            </a:pPr>
            <a:r>
              <a:rPr lang="en-US" dirty="0"/>
              <a:t>–  Robert </a:t>
            </a:r>
            <a:r>
              <a:rPr lang="en-US" dirty="0" err="1"/>
              <a:t>Kiyosaki</a:t>
            </a:r>
            <a:endParaRPr lang="en-US"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8820EF5-E39C-45CC-9F45-36E116839956}" type="slidenum">
              <a:rPr lang="en-US"/>
              <a:pPr>
                <a:defRPr/>
              </a:pPr>
              <a:t>8</a:t>
            </a:fld>
            <a:endParaRPr lang="en-US"/>
          </a:p>
        </p:txBody>
      </p:sp>
      <p:pic>
        <p:nvPicPr>
          <p:cNvPr id="6" name="Picture 5" descr="Financial Freedom Seminar logo.PNG"/>
          <p:cNvPicPr>
            <a:picLocks noChangeAspect="1"/>
          </p:cNvPicPr>
          <p:nvPr/>
        </p:nvPicPr>
        <p:blipFill>
          <a:blip r:embed="rId2" cstate="print"/>
          <a:stretch>
            <a:fillRect/>
          </a:stretch>
        </p:blipFill>
        <p:spPr>
          <a:xfrm>
            <a:off x="0" y="0"/>
            <a:ext cx="1676402" cy="87202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balance.jpg"/>
          <p:cNvPicPr>
            <a:picLocks noChangeAspect="1"/>
          </p:cNvPicPr>
          <p:nvPr/>
        </p:nvPicPr>
        <p:blipFill>
          <a:blip r:embed="rId2" cstate="print"/>
          <a:stretch>
            <a:fillRect/>
          </a:stretch>
        </p:blipFill>
        <p:spPr>
          <a:xfrm>
            <a:off x="1828800" y="2057400"/>
            <a:ext cx="4972050" cy="2057400"/>
          </a:xfrm>
          <a:prstGeom prst="rect">
            <a:avLst/>
          </a:prstGeom>
        </p:spPr>
      </p:pic>
      <p:sp>
        <p:nvSpPr>
          <p:cNvPr id="11266" name="Title 1"/>
          <p:cNvSpPr>
            <a:spLocks noGrp="1"/>
          </p:cNvSpPr>
          <p:nvPr>
            <p:ph type="title"/>
          </p:nvPr>
        </p:nvSpPr>
        <p:spPr>
          <a:xfrm>
            <a:off x="76200" y="533400"/>
            <a:ext cx="9144000" cy="1143000"/>
          </a:xfrm>
        </p:spPr>
        <p:txBody>
          <a:bodyPr>
            <a:normAutofit/>
          </a:bodyPr>
          <a:lstStyle/>
          <a:p>
            <a:pPr eaLnBrk="1" hangingPunct="1"/>
            <a:r>
              <a:rPr lang="en-US" sz="4800" b="1" dirty="0"/>
              <a:t>What is a Balance Sheet?</a:t>
            </a:r>
            <a:endParaRPr lang="en-US" sz="4800" dirty="0"/>
          </a:p>
        </p:txBody>
      </p:sp>
      <p:sp>
        <p:nvSpPr>
          <p:cNvPr id="3" name="Content Placeholder 2"/>
          <p:cNvSpPr>
            <a:spLocks noGrp="1"/>
          </p:cNvSpPr>
          <p:nvPr>
            <p:ph idx="1"/>
          </p:nvPr>
        </p:nvSpPr>
        <p:spPr>
          <a:xfrm>
            <a:off x="152400" y="4191000"/>
            <a:ext cx="8534400" cy="2514600"/>
          </a:xfrm>
        </p:spPr>
        <p:txBody>
          <a:bodyPr rtlCol="0">
            <a:normAutofit fontScale="85000" lnSpcReduction="10000"/>
          </a:bodyPr>
          <a:lstStyle/>
          <a:p>
            <a:pPr eaLnBrk="1" fontAlgn="auto" hangingPunct="1">
              <a:spcAft>
                <a:spcPts val="0"/>
              </a:spcAft>
              <a:buFont typeface="Arial" pitchFamily="34" charset="0"/>
              <a:buChar char="•"/>
              <a:defRPr/>
            </a:pPr>
            <a:endParaRPr lang="en-US" dirty="0"/>
          </a:p>
          <a:p>
            <a:pPr eaLnBrk="1" fontAlgn="auto" hangingPunct="1">
              <a:spcAft>
                <a:spcPts val="0"/>
              </a:spcAft>
              <a:buNone/>
              <a:defRPr/>
            </a:pPr>
            <a:r>
              <a:rPr lang="en-US" i="1" dirty="0">
                <a:solidFill>
                  <a:srgbClr val="00B050"/>
                </a:solidFill>
              </a:rPr>
              <a:t>“If you want to be rich, simply spend your life buying assets. If you want to be poor or middle class, spend your life buying liabilities.  Its not knowing the difference that causes most of the financial struggle.”</a:t>
            </a:r>
          </a:p>
          <a:p>
            <a:pPr algn="r" eaLnBrk="1" fontAlgn="auto" hangingPunct="1">
              <a:spcAft>
                <a:spcPts val="0"/>
              </a:spcAft>
              <a:buFont typeface="Arial" pitchFamily="34" charset="0"/>
              <a:buNone/>
              <a:defRPr/>
            </a:pPr>
            <a:r>
              <a:rPr lang="en-US" dirty="0"/>
              <a:t>–  Robert </a:t>
            </a:r>
            <a:r>
              <a:rPr lang="en-US" dirty="0" err="1"/>
              <a:t>Kiyosaki</a:t>
            </a:r>
            <a:endParaRPr lang="en-US"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E8820EF5-E39C-45CC-9F45-36E116839956}" type="slidenum">
              <a:rPr lang="en-US"/>
              <a:pPr>
                <a:defRPr/>
              </a:pPr>
              <a:t>9</a:t>
            </a:fld>
            <a:endParaRPr lang="en-US"/>
          </a:p>
        </p:txBody>
      </p:sp>
      <p:sp>
        <p:nvSpPr>
          <p:cNvPr id="6" name="TextBox 5"/>
          <p:cNvSpPr txBox="1"/>
          <p:nvPr/>
        </p:nvSpPr>
        <p:spPr>
          <a:xfrm>
            <a:off x="1676400" y="1752600"/>
            <a:ext cx="2438400" cy="769441"/>
          </a:xfrm>
          <a:prstGeom prst="rect">
            <a:avLst/>
          </a:prstGeom>
          <a:noFill/>
          <a:ln>
            <a:noFill/>
          </a:ln>
        </p:spPr>
        <p:txBody>
          <a:bodyPr wrap="square" rtlCol="0">
            <a:spAutoFit/>
          </a:bodyPr>
          <a:lstStyle/>
          <a:p>
            <a:pPr algn="ctr"/>
            <a:r>
              <a:rPr lang="en-US" sz="4400" b="1" dirty="0"/>
              <a:t>Assets</a:t>
            </a:r>
          </a:p>
        </p:txBody>
      </p:sp>
      <p:sp>
        <p:nvSpPr>
          <p:cNvPr id="9" name="TextBox 8"/>
          <p:cNvSpPr txBox="1"/>
          <p:nvPr/>
        </p:nvSpPr>
        <p:spPr>
          <a:xfrm>
            <a:off x="4800600" y="1752600"/>
            <a:ext cx="2438400" cy="769441"/>
          </a:xfrm>
          <a:prstGeom prst="rect">
            <a:avLst/>
          </a:prstGeom>
          <a:noFill/>
          <a:ln>
            <a:noFill/>
          </a:ln>
        </p:spPr>
        <p:txBody>
          <a:bodyPr wrap="square" rtlCol="0">
            <a:spAutoFit/>
          </a:bodyPr>
          <a:lstStyle/>
          <a:p>
            <a:pPr algn="ctr"/>
            <a:r>
              <a:rPr lang="en-US" sz="4400" b="1" dirty="0"/>
              <a:t>Liabilities</a:t>
            </a:r>
          </a:p>
        </p:txBody>
      </p:sp>
      <p:sp>
        <p:nvSpPr>
          <p:cNvPr id="12" name="TextBox 11"/>
          <p:cNvSpPr txBox="1"/>
          <p:nvPr/>
        </p:nvSpPr>
        <p:spPr>
          <a:xfrm>
            <a:off x="3200400" y="3962400"/>
            <a:ext cx="2438400" cy="769441"/>
          </a:xfrm>
          <a:prstGeom prst="rect">
            <a:avLst/>
          </a:prstGeom>
          <a:noFill/>
          <a:ln>
            <a:noFill/>
          </a:ln>
        </p:spPr>
        <p:txBody>
          <a:bodyPr wrap="square" rtlCol="0">
            <a:spAutoFit/>
          </a:bodyPr>
          <a:lstStyle/>
          <a:p>
            <a:pPr algn="ctr"/>
            <a:r>
              <a:rPr lang="en-US" sz="4400" b="1" dirty="0"/>
              <a:t>Equity</a:t>
            </a:r>
          </a:p>
        </p:txBody>
      </p:sp>
      <p:pic>
        <p:nvPicPr>
          <p:cNvPr id="10" name="Picture 9" descr="Financial Freedom Seminar logo.PNG"/>
          <p:cNvPicPr>
            <a:picLocks noChangeAspect="1"/>
          </p:cNvPicPr>
          <p:nvPr/>
        </p:nvPicPr>
        <p:blipFill>
          <a:blip r:embed="rId3" cstate="print"/>
          <a:stretch>
            <a:fillRect/>
          </a:stretch>
        </p:blipFill>
        <p:spPr>
          <a:xfrm>
            <a:off x="0" y="0"/>
            <a:ext cx="1676402" cy="872028"/>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1413</Words>
  <Application>Microsoft Macintosh PowerPoint</Application>
  <PresentationFormat>On-screen Show (4:3)</PresentationFormat>
  <Paragraphs>409</Paragraphs>
  <Slides>34</Slides>
  <Notes>2</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by</vt:lpstr>
      <vt:lpstr>LESSON 7:  YOUR PERSONAL BALANCE SHEET &amp; NET WORTH</vt:lpstr>
      <vt:lpstr>Read: Why Teach Financial Literacy</vt:lpstr>
      <vt:lpstr>Review of Key Concept: Net Income</vt:lpstr>
      <vt:lpstr>What Makes the Difference Between The Rich vs. Middle Class vs. Poor</vt:lpstr>
      <vt:lpstr>Rich vs. Middle Class vs. Poor</vt:lpstr>
      <vt:lpstr>Money is Like a Seed Where Will You Be When You Turn 80?</vt:lpstr>
      <vt:lpstr>Breakthrough Thought: Do Not Confuse Assets &amp; Liabilities!</vt:lpstr>
      <vt:lpstr>What is a Balance Sheet?</vt:lpstr>
      <vt:lpstr>Money Makes the World Go Around</vt:lpstr>
      <vt:lpstr>Cash Flow Pattern of an Asset</vt:lpstr>
      <vt:lpstr>Cash Flow Pattern of a Liability</vt:lpstr>
      <vt:lpstr>Cash Flow Pattern of the Poor</vt:lpstr>
      <vt:lpstr>Cash Flow Pattern of Middle Class</vt:lpstr>
      <vt:lpstr>Cash Flow Pattern of the Rich</vt:lpstr>
      <vt:lpstr>The Cash Flow Tells the Story!</vt:lpstr>
      <vt:lpstr>Don’t Let the Power of Money Work Against You!</vt:lpstr>
      <vt:lpstr>TRANSFORMATIONAL THOUGHT: What is the Goal of Financial Freedom?</vt:lpstr>
      <vt:lpstr>What’s in a Balance Sheet?</vt:lpstr>
      <vt:lpstr>How to Determine Net Worth?</vt:lpstr>
      <vt:lpstr>Balance Sheet for Most People</vt:lpstr>
      <vt:lpstr>What’s in Your Intangible Balance Sheet?</vt:lpstr>
      <vt:lpstr>Your Intangible Balance Sheet</vt:lpstr>
      <vt:lpstr>Your Intangible Balance Sheet</vt:lpstr>
      <vt:lpstr>Your Intangible Balance Sheet</vt:lpstr>
      <vt:lpstr>Your Intangible Balance Sheet</vt:lpstr>
      <vt:lpstr>Your Intangible Balance Sheet</vt:lpstr>
      <vt:lpstr>Your Intangible Balance Sheet</vt:lpstr>
      <vt:lpstr>Your Intangible Balance Sheet</vt:lpstr>
      <vt:lpstr>Your Intangible Net Worth</vt:lpstr>
      <vt:lpstr>“Real” Balance Sheet - Bad</vt:lpstr>
      <vt:lpstr>“Ideal” Balance Sheet - Good</vt:lpstr>
      <vt:lpstr>CONCLUSION: How Is Your Balance Sheet? What is Your Net Worth?</vt:lpstr>
      <vt:lpstr>Questions? Thoughts?</vt:lpstr>
    </vt:vector>
  </TitlesOfParts>
  <Company>Multiple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Freedom 101 Seminar</dc:title>
  <dc:creator>abarron</dc:creator>
  <cp:lastModifiedBy>Wally</cp:lastModifiedBy>
  <cp:revision>45</cp:revision>
  <dcterms:created xsi:type="dcterms:W3CDTF">2012-03-10T05:38:32Z</dcterms:created>
  <dcterms:modified xsi:type="dcterms:W3CDTF">2018-06-02T19:50:43Z</dcterms:modified>
</cp:coreProperties>
</file>