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1" r:id="rId4"/>
    <p:sldId id="273" r:id="rId5"/>
    <p:sldId id="274" r:id="rId6"/>
    <p:sldId id="258" r:id="rId7"/>
    <p:sldId id="275" r:id="rId8"/>
    <p:sldId id="276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813C4-687C-441D-838C-C67EB6955397}" type="datetimeFigureOut">
              <a:rPr lang="ru-RU" smtClean="0"/>
              <a:t>04.06.2020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1E12D-2AFF-4FC3-A9F4-9938391F4B0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10299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813C4-687C-441D-838C-C67EB6955397}" type="datetimeFigureOut">
              <a:rPr lang="ru-RU" smtClean="0"/>
              <a:t>04.06.2020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1E12D-2AFF-4FC3-A9F4-9938391F4B0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0780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813C4-687C-441D-838C-C67EB6955397}" type="datetimeFigureOut">
              <a:rPr lang="ru-RU" smtClean="0"/>
              <a:t>04.06.2020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1E12D-2AFF-4FC3-A9F4-9938391F4B0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90058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813C4-687C-441D-838C-C67EB6955397}" type="datetimeFigureOut">
              <a:rPr lang="ru-RU" smtClean="0"/>
              <a:t>04.06.2020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1E12D-2AFF-4FC3-A9F4-9938391F4B0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2728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813C4-687C-441D-838C-C67EB6955397}" type="datetimeFigureOut">
              <a:rPr lang="ru-RU" smtClean="0"/>
              <a:t>04.06.2020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1E12D-2AFF-4FC3-A9F4-9938391F4B0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6938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813C4-687C-441D-838C-C67EB6955397}" type="datetimeFigureOut">
              <a:rPr lang="ru-RU" smtClean="0"/>
              <a:t>04.06.2020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1E12D-2AFF-4FC3-A9F4-9938391F4B0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86448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813C4-687C-441D-838C-C67EB6955397}" type="datetimeFigureOut">
              <a:rPr lang="ru-RU" smtClean="0"/>
              <a:t>04.06.2020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1E12D-2AFF-4FC3-A9F4-9938391F4B0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2110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813C4-687C-441D-838C-C67EB6955397}" type="datetimeFigureOut">
              <a:rPr lang="ru-RU" smtClean="0"/>
              <a:t>04.06.2020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1E12D-2AFF-4FC3-A9F4-9938391F4B0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2230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813C4-687C-441D-838C-C67EB6955397}" type="datetimeFigureOut">
              <a:rPr lang="ru-RU" smtClean="0"/>
              <a:t>04.06.2020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1E12D-2AFF-4FC3-A9F4-9938391F4B0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5575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813C4-687C-441D-838C-C67EB6955397}" type="datetimeFigureOut">
              <a:rPr lang="ru-RU" smtClean="0"/>
              <a:t>04.06.2020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1E12D-2AFF-4FC3-A9F4-9938391F4B0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97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813C4-687C-441D-838C-C67EB6955397}" type="datetimeFigureOut">
              <a:rPr lang="ru-RU" smtClean="0"/>
              <a:t>04.06.2020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1E12D-2AFF-4FC3-A9F4-9938391F4B0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51754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0813C4-687C-441D-838C-C67EB6955397}" type="datetimeFigureOut">
              <a:rPr lang="ru-RU" smtClean="0"/>
              <a:t>04.06.2020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51E12D-2AFF-4FC3-A9F4-9938391F4B0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85829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44624"/>
            <a:ext cx="9144000" cy="1470025"/>
          </a:xfrm>
        </p:spPr>
        <p:txBody>
          <a:bodyPr>
            <a:normAutofit fontScale="90000"/>
          </a:bodyPr>
          <a:lstStyle/>
          <a:p>
            <a:r>
              <a:rPr lang="ru-RU" dirty="0"/>
              <a:t>Мировоззрение человека и различные мировоззренческие системы.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2996952"/>
            <a:ext cx="8136904" cy="1752600"/>
          </a:xfrm>
        </p:spPr>
        <p:txBody>
          <a:bodyPr>
            <a:normAutofit/>
          </a:bodyPr>
          <a:lstStyle/>
          <a:p>
            <a:pPr algn="l"/>
            <a:r>
              <a:rPr lang="ru-RU" dirty="0">
                <a:solidFill>
                  <a:schemeClr val="tx1"/>
                </a:solidFill>
              </a:rPr>
              <a:t>Мировоззрение — это совокупность ответов на самые главные вопросы в жизни (Р. Неш).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4932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663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Мировоззрение человека и различные мировоззренческие системы.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2564904"/>
            <a:ext cx="8424936" cy="3816424"/>
          </a:xfrm>
        </p:spPr>
        <p:txBody>
          <a:bodyPr>
            <a:normAutofit lnSpcReduction="10000"/>
          </a:bodyPr>
          <a:lstStyle/>
          <a:p>
            <a:pPr algn="l"/>
            <a:r>
              <a:rPr lang="ru-RU" dirty="0" smtClean="0">
                <a:solidFill>
                  <a:schemeClr val="tx1"/>
                </a:solidFill>
              </a:rPr>
              <a:t>      </a:t>
            </a:r>
            <a:r>
              <a:rPr lang="ru-RU" b="1" dirty="0" smtClean="0">
                <a:solidFill>
                  <a:schemeClr val="tx1"/>
                </a:solidFill>
              </a:rPr>
              <a:t>Каждый </a:t>
            </a:r>
            <a:r>
              <a:rPr lang="ru-RU" b="1" dirty="0">
                <a:solidFill>
                  <a:schemeClr val="tx1"/>
                </a:solidFill>
              </a:rPr>
              <a:t>человек имеет мировоззрение.</a:t>
            </a:r>
            <a:br>
              <a:rPr lang="ru-RU" b="1" dirty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>В случае с детьми, то их мировоззрение в процессе формирования. Они имеют тенденцию копировать мировоззрение их родителей и других взрослых.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02522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663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Мировоззрение человека и различные мировоззренческие системы.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2204864"/>
            <a:ext cx="8568952" cy="4464496"/>
          </a:xfrm>
        </p:spPr>
        <p:txBody>
          <a:bodyPr>
            <a:normAutofit fontScale="40000" lnSpcReduction="20000"/>
          </a:bodyPr>
          <a:lstStyle/>
          <a:p>
            <a:pPr algn="l"/>
            <a:r>
              <a:rPr lang="ru-RU" sz="4200" b="1" dirty="0">
                <a:solidFill>
                  <a:schemeClr val="tx1"/>
                </a:solidFill>
              </a:rPr>
              <a:t/>
            </a:r>
            <a:br>
              <a:rPr lang="ru-RU" sz="4200" b="1" dirty="0">
                <a:solidFill>
                  <a:schemeClr val="tx1"/>
                </a:solidFill>
              </a:rPr>
            </a:br>
            <a:r>
              <a:rPr lang="ru-RU" sz="4200" dirty="0">
                <a:solidFill>
                  <a:schemeClr val="tx1"/>
                </a:solidFill>
              </a:rPr>
              <a:t/>
            </a:r>
            <a:br>
              <a:rPr lang="ru-RU" sz="4200" dirty="0">
                <a:solidFill>
                  <a:schemeClr val="tx1"/>
                </a:solidFill>
              </a:rPr>
            </a:br>
            <a:r>
              <a:rPr lang="ru-RU" sz="6000" b="1" dirty="0">
                <a:solidFill>
                  <a:schemeClr val="tx1"/>
                </a:solidFill>
              </a:rPr>
              <a:t>Немногие осознанно </a:t>
            </a:r>
            <a:r>
              <a:rPr lang="ru-RU" sz="6000" b="1" dirty="0" smtClean="0">
                <a:solidFill>
                  <a:schemeClr val="tx1"/>
                </a:solidFill>
              </a:rPr>
              <a:t>пересматривают </a:t>
            </a:r>
            <a:r>
              <a:rPr lang="ru-RU" sz="6000" b="1" dirty="0">
                <a:solidFill>
                  <a:schemeClr val="tx1"/>
                </a:solidFill>
              </a:rPr>
              <a:t>свое мировоззрение. </a:t>
            </a:r>
            <a:br>
              <a:rPr lang="ru-RU" sz="6000" b="1" dirty="0">
                <a:solidFill>
                  <a:schemeClr val="tx1"/>
                </a:solidFill>
              </a:rPr>
            </a:br>
            <a:r>
              <a:rPr lang="ru-RU" sz="6000" dirty="0">
                <a:solidFill>
                  <a:schemeClr val="tx1"/>
                </a:solidFill>
              </a:rPr>
              <a:t/>
            </a:r>
            <a:br>
              <a:rPr lang="ru-RU" sz="6000" dirty="0">
                <a:solidFill>
                  <a:schemeClr val="tx1"/>
                </a:solidFill>
              </a:rPr>
            </a:br>
            <a:r>
              <a:rPr lang="ru-RU" sz="6000" dirty="0">
                <a:solidFill>
                  <a:schemeClr val="tx1"/>
                </a:solidFill>
              </a:rPr>
              <a:t>Каждая политическая система индоктринирует в </a:t>
            </a:r>
            <a:r>
              <a:rPr lang="ru-RU" sz="6000" dirty="0" smtClean="0">
                <a:solidFill>
                  <a:schemeClr val="tx1"/>
                </a:solidFill>
              </a:rPr>
              <a:t>определенном </a:t>
            </a:r>
            <a:r>
              <a:rPr lang="ru-RU" sz="6000" dirty="0">
                <a:solidFill>
                  <a:schemeClr val="tx1"/>
                </a:solidFill>
              </a:rPr>
              <a:t>мировоззрении через средства массовой информации. </a:t>
            </a:r>
            <a:br>
              <a:rPr lang="ru-RU" sz="6000" dirty="0">
                <a:solidFill>
                  <a:schemeClr val="tx1"/>
                </a:solidFill>
              </a:rPr>
            </a:br>
            <a:r>
              <a:rPr lang="ru-RU" sz="6000" dirty="0">
                <a:solidFill>
                  <a:schemeClr val="tx1"/>
                </a:solidFill>
              </a:rPr>
              <a:t/>
            </a:r>
            <a:br>
              <a:rPr lang="ru-RU" sz="6000" dirty="0">
                <a:solidFill>
                  <a:schemeClr val="tx1"/>
                </a:solidFill>
              </a:rPr>
            </a:br>
            <a:r>
              <a:rPr lang="ru-RU" sz="6000" dirty="0">
                <a:solidFill>
                  <a:schemeClr val="tx1"/>
                </a:solidFill>
              </a:rPr>
              <a:t>Преподаватели светских вузов в основном индоктринируют студентов в атеистическом мировоззрении.</a:t>
            </a:r>
            <a:br>
              <a:rPr lang="ru-RU" sz="6000" dirty="0">
                <a:solidFill>
                  <a:schemeClr val="tx1"/>
                </a:solidFill>
              </a:rPr>
            </a:br>
            <a:r>
              <a:rPr lang="ru-RU" sz="6000" dirty="0">
                <a:solidFill>
                  <a:schemeClr val="tx1"/>
                </a:solidFill>
              </a:rPr>
              <a:t/>
            </a:r>
            <a:br>
              <a:rPr lang="ru-RU" sz="6000" dirty="0">
                <a:solidFill>
                  <a:schemeClr val="tx1"/>
                </a:solidFill>
              </a:rPr>
            </a:br>
            <a:r>
              <a:rPr lang="ru-RU" sz="6000" dirty="0">
                <a:solidFill>
                  <a:schemeClr val="tx1"/>
                </a:solidFill>
              </a:rPr>
              <a:t>Мировоззрения некоторых является набором взаимоисключающих и противоречивых утверждений. </a:t>
            </a:r>
            <a:r>
              <a:rPr lang="en-US" sz="4200" dirty="0">
                <a:solidFill>
                  <a:schemeClr val="tx1"/>
                </a:solidFill>
              </a:rPr>
              <a:t/>
            </a:r>
            <a:br>
              <a:rPr lang="en-US" sz="4200" dirty="0">
                <a:solidFill>
                  <a:schemeClr val="tx1"/>
                </a:solidFill>
              </a:rPr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9351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62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663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Мировоззрение человека и различные мировоззренческие системы.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7524" y="3068960"/>
            <a:ext cx="8568952" cy="3168352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ru-RU" sz="3000" b="1" dirty="0" smtClean="0">
                <a:solidFill>
                  <a:schemeClr val="tx1"/>
                </a:solidFill>
              </a:rPr>
              <a:t>1. </a:t>
            </a:r>
            <a:r>
              <a:rPr lang="ru-RU" sz="3300" b="1" dirty="0" smtClean="0">
                <a:solidFill>
                  <a:schemeClr val="tx1"/>
                </a:solidFill>
              </a:rPr>
              <a:t>Бог</a:t>
            </a:r>
          </a:p>
          <a:p>
            <a:pPr algn="l"/>
            <a:r>
              <a:rPr lang="ru-RU" sz="3500" dirty="0" smtClean="0">
                <a:solidFill>
                  <a:schemeClr val="tx1"/>
                </a:solidFill>
              </a:rPr>
              <a:t>    Существует </a:t>
            </a:r>
            <a:r>
              <a:rPr lang="ru-RU" sz="3500" dirty="0">
                <a:solidFill>
                  <a:schemeClr val="tx1"/>
                </a:solidFill>
              </a:rPr>
              <a:t>ли? И какой Он если существует</a:t>
            </a:r>
            <a:r>
              <a:rPr lang="ru-RU" sz="3500" dirty="0" smtClean="0">
                <a:solidFill>
                  <a:schemeClr val="tx1"/>
                </a:solidFill>
              </a:rPr>
              <a:t>? </a:t>
            </a:r>
          </a:p>
          <a:p>
            <a:pPr algn="l"/>
            <a:r>
              <a:rPr lang="ru-RU" sz="3500" dirty="0" smtClean="0">
                <a:solidFill>
                  <a:schemeClr val="tx1"/>
                </a:solidFill>
              </a:rPr>
              <a:t> </a:t>
            </a:r>
            <a:r>
              <a:rPr lang="ru-RU" sz="3500" dirty="0">
                <a:solidFill>
                  <a:schemeClr val="tx1"/>
                </a:solidFill>
              </a:rPr>
              <a:t/>
            </a:r>
            <a:br>
              <a:rPr lang="ru-RU" sz="3500" dirty="0">
                <a:solidFill>
                  <a:schemeClr val="tx1"/>
                </a:solidFill>
              </a:rPr>
            </a:br>
            <a:r>
              <a:rPr lang="ru-RU" sz="3500" dirty="0" smtClean="0">
                <a:solidFill>
                  <a:schemeClr val="tx1"/>
                </a:solidFill>
              </a:rPr>
              <a:t>    Основополагающий </a:t>
            </a:r>
            <a:r>
              <a:rPr lang="ru-RU" sz="3500" dirty="0">
                <a:solidFill>
                  <a:schemeClr val="tx1"/>
                </a:solidFill>
              </a:rPr>
              <a:t>вопрос. От него зависят </a:t>
            </a:r>
            <a:r>
              <a:rPr lang="ru-RU" sz="3500" dirty="0" smtClean="0">
                <a:solidFill>
                  <a:schemeClr val="tx1"/>
                </a:solidFill>
              </a:rPr>
              <a:t>      </a:t>
            </a:r>
          </a:p>
          <a:p>
            <a:pPr algn="l"/>
            <a:r>
              <a:rPr lang="ru-RU" sz="3500" dirty="0">
                <a:solidFill>
                  <a:schemeClr val="tx1"/>
                </a:solidFill>
              </a:rPr>
              <a:t> </a:t>
            </a:r>
            <a:r>
              <a:rPr lang="ru-RU" sz="3500" dirty="0" smtClean="0">
                <a:solidFill>
                  <a:schemeClr val="tx1"/>
                </a:solidFill>
              </a:rPr>
              <a:t>   ответы </a:t>
            </a:r>
            <a:r>
              <a:rPr lang="ru-RU" sz="3500" dirty="0">
                <a:solidFill>
                  <a:schemeClr val="tx1"/>
                </a:solidFill>
              </a:rPr>
              <a:t>на все другие вопросы. </a:t>
            </a:r>
            <a:br>
              <a:rPr lang="ru-RU" sz="3500" dirty="0">
                <a:solidFill>
                  <a:schemeClr val="tx1"/>
                </a:solidFill>
              </a:rPr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67544" y="2265398"/>
            <a:ext cx="82089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/>
              <a:t>5</a:t>
            </a:r>
            <a:r>
              <a:rPr lang="ru-RU" sz="3200" b="1" dirty="0" smtClean="0"/>
              <a:t> основных составляющий мировоззрения : 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2609533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167" y="15973"/>
            <a:ext cx="9144000" cy="6858000"/>
          </a:xfrm>
          <a:prstGeom prst="rect">
            <a:avLst/>
          </a:prstGeom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1896052"/>
              </p:ext>
            </p:extLst>
          </p:nvPr>
        </p:nvGraphicFramePr>
        <p:xfrm>
          <a:off x="107503" y="2204864"/>
          <a:ext cx="8928995" cy="2808313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785799"/>
                <a:gridCol w="1785799"/>
                <a:gridCol w="1785799"/>
                <a:gridCol w="1785799"/>
                <a:gridCol w="1785799"/>
              </a:tblGrid>
              <a:tr h="8023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ru-RU" sz="1600" dirty="0">
                          <a:effectLst/>
                        </a:rPr>
                        <a:t>Вопросы / Мировоззрения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 anchor="ctr"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ru-RU" sz="1800" b="1" dirty="0">
                          <a:effectLst/>
                        </a:rPr>
                        <a:t>Атеизм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 anchor="ctr"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ru-RU" sz="1800" b="1" dirty="0">
                          <a:effectLst/>
                        </a:rPr>
                        <a:t>Пантеизм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 anchor="ctr"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ru-RU" sz="1800" b="1" dirty="0">
                          <a:effectLst/>
                        </a:rPr>
                        <a:t>Политеизм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 anchor="ctr"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ru-RU" sz="1800" b="1" dirty="0">
                          <a:effectLst/>
                        </a:rPr>
                        <a:t>Теизм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 anchor="ctr"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</a:tr>
              <a:tr h="20059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ru-RU" sz="2000" b="1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ru-RU" sz="2000" b="1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ru-RU" sz="2000" b="1" dirty="0" smtClean="0">
                          <a:effectLst/>
                        </a:rPr>
                        <a:t>Бог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ru-RU" sz="16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ru-RU" sz="16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ru-RU" sz="1600" dirty="0" smtClean="0">
                          <a:effectLst/>
                        </a:rPr>
                        <a:t>Нет </a:t>
                      </a:r>
                      <a:r>
                        <a:rPr lang="ru-RU" sz="1600" dirty="0">
                          <a:effectLst/>
                        </a:rPr>
                        <a:t>Бога как Личности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ru-RU" sz="105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ru-RU" sz="1050" dirty="0" smtClean="0">
                        <a:effectLst/>
                      </a:endParaRPr>
                    </a:p>
                  </a:txBody>
                  <a:tcPr marL="41396" marR="41396" marT="0" marB="0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ru-RU" sz="1800" dirty="0" smtClean="0">
                        <a:effectLst/>
                      </a:endParaRPr>
                    </a:p>
                  </a:txBody>
                  <a:tcPr marL="41396" marR="41396" marT="0" marB="0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ru-RU" sz="1600" dirty="0" smtClean="0">
                        <a:effectLst/>
                      </a:endParaRPr>
                    </a:p>
                  </a:txBody>
                  <a:tcPr marL="41396" marR="41396" marT="0" marB="0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95536" y="868302"/>
            <a:ext cx="82809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i="1" dirty="0" smtClean="0"/>
              <a:t>Основные мировоззренческие системы</a:t>
            </a:r>
            <a:endParaRPr lang="ru-RU" sz="3200" i="1" dirty="0"/>
          </a:p>
        </p:txBody>
      </p:sp>
    </p:spTree>
    <p:extLst>
      <p:ext uri="{BB962C8B-B14F-4D97-AF65-F5344CB8AC3E}">
        <p14:creationId xmlns:p14="http://schemas.microsoft.com/office/powerpoint/2010/main" val="1735781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167" y="15973"/>
            <a:ext cx="9144000" cy="6858000"/>
          </a:xfrm>
          <a:prstGeom prst="rect">
            <a:avLst/>
          </a:prstGeom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4097289"/>
              </p:ext>
            </p:extLst>
          </p:nvPr>
        </p:nvGraphicFramePr>
        <p:xfrm>
          <a:off x="107503" y="2204864"/>
          <a:ext cx="8928995" cy="2808313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785799"/>
                <a:gridCol w="1785799"/>
                <a:gridCol w="1785799"/>
                <a:gridCol w="1785799"/>
                <a:gridCol w="1785799"/>
              </a:tblGrid>
              <a:tr h="8023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ru-RU" sz="1600" dirty="0">
                          <a:effectLst/>
                        </a:rPr>
                        <a:t>Вопросы / Мировоззрения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 anchor="ctr"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ru-RU" sz="1800" b="1" dirty="0">
                          <a:effectLst/>
                        </a:rPr>
                        <a:t>Атеизм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 anchor="ctr"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ru-RU" sz="1800" b="1" dirty="0">
                          <a:effectLst/>
                        </a:rPr>
                        <a:t>Пантеизм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 anchor="ctr"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ru-RU" sz="1800" b="1" dirty="0">
                          <a:effectLst/>
                        </a:rPr>
                        <a:t>Политеизм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 anchor="ctr"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ru-RU" sz="1800" b="1" dirty="0">
                          <a:effectLst/>
                        </a:rPr>
                        <a:t>Теизм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 anchor="ctr"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</a:tr>
              <a:tr h="20059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ru-RU" sz="2000" b="1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ru-RU" sz="2000" b="1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ru-RU" sz="2000" b="1" dirty="0" smtClean="0">
                          <a:effectLst/>
                        </a:rPr>
                        <a:t>Бог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ru-RU" sz="16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ru-RU" sz="16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ru-RU" sz="1600" dirty="0" smtClean="0">
                          <a:effectLst/>
                        </a:rPr>
                        <a:t>Нет </a:t>
                      </a:r>
                      <a:r>
                        <a:rPr lang="ru-RU" sz="1600" dirty="0">
                          <a:effectLst/>
                        </a:rPr>
                        <a:t>Бога как Личности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ru-RU" sz="105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ru-RU" sz="105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ru-RU" sz="1600" dirty="0" smtClean="0">
                          <a:effectLst/>
                        </a:rPr>
                        <a:t>Все </a:t>
                      </a:r>
                      <a:r>
                        <a:rPr lang="ru-RU" sz="1600" dirty="0">
                          <a:effectLst/>
                        </a:rPr>
                        <a:t>есть бог (люди, деревья, звезды - это все один бог)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41396" marR="41396" marT="0" marB="0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41396" marR="41396" marT="0" marB="0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95536" y="868302"/>
            <a:ext cx="82809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i="1" dirty="0" smtClean="0"/>
              <a:t>Основные мировоззренческие системы</a:t>
            </a:r>
            <a:endParaRPr lang="ru-RU" sz="3200" i="1" dirty="0"/>
          </a:p>
        </p:txBody>
      </p:sp>
    </p:spTree>
    <p:extLst>
      <p:ext uri="{BB962C8B-B14F-4D97-AF65-F5344CB8AC3E}">
        <p14:creationId xmlns:p14="http://schemas.microsoft.com/office/powerpoint/2010/main" val="1177208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167" y="15973"/>
            <a:ext cx="9144000" cy="6858000"/>
          </a:xfrm>
          <a:prstGeom prst="rect">
            <a:avLst/>
          </a:prstGeom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7729822"/>
              </p:ext>
            </p:extLst>
          </p:nvPr>
        </p:nvGraphicFramePr>
        <p:xfrm>
          <a:off x="107503" y="2204864"/>
          <a:ext cx="8928995" cy="2808313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785799"/>
                <a:gridCol w="1785799"/>
                <a:gridCol w="1785799"/>
                <a:gridCol w="1785799"/>
                <a:gridCol w="1785799"/>
              </a:tblGrid>
              <a:tr h="8023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ru-RU" sz="1600" dirty="0">
                          <a:effectLst/>
                        </a:rPr>
                        <a:t>Вопросы / Мировоззрения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 anchor="ctr"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ru-RU" sz="1800" b="1" dirty="0">
                          <a:effectLst/>
                        </a:rPr>
                        <a:t>Атеизм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 anchor="ctr"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ru-RU" sz="1800" b="1" dirty="0">
                          <a:effectLst/>
                        </a:rPr>
                        <a:t>Пантеизм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 anchor="ctr"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ru-RU" sz="1800" b="1" dirty="0">
                          <a:effectLst/>
                        </a:rPr>
                        <a:t>Политеизм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 anchor="ctr"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ru-RU" sz="1800" b="1" dirty="0">
                          <a:effectLst/>
                        </a:rPr>
                        <a:t>Теизм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 anchor="ctr"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</a:tr>
              <a:tr h="20059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ru-RU" sz="2000" b="1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ru-RU" sz="2000" b="1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ru-RU" sz="2000" b="1" dirty="0" smtClean="0">
                          <a:effectLst/>
                        </a:rPr>
                        <a:t>Бог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ru-RU" sz="16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ru-RU" sz="16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ru-RU" sz="1600" dirty="0" smtClean="0">
                          <a:effectLst/>
                        </a:rPr>
                        <a:t>Нет </a:t>
                      </a:r>
                      <a:r>
                        <a:rPr lang="ru-RU" sz="1600" dirty="0">
                          <a:effectLst/>
                        </a:rPr>
                        <a:t>Бога как Личности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ru-RU" sz="105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ru-RU" sz="105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ru-RU" sz="1600" dirty="0" smtClean="0">
                          <a:effectLst/>
                        </a:rPr>
                        <a:t>Все </a:t>
                      </a:r>
                      <a:r>
                        <a:rPr lang="ru-RU" sz="1600" dirty="0">
                          <a:effectLst/>
                        </a:rPr>
                        <a:t>есть бог (люди, деревья, звезды - это все один бог)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ru-RU" sz="18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ru-RU" sz="1600" dirty="0" smtClean="0">
                          <a:effectLst/>
                        </a:rPr>
                        <a:t>Богов </a:t>
                      </a:r>
                      <a:r>
                        <a:rPr lang="ru-RU" sz="1600" dirty="0">
                          <a:effectLst/>
                        </a:rPr>
                        <a:t>много, но все они ограничены каждый в чем-то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ru-RU" sz="1600" dirty="0" smtClean="0">
                        <a:effectLst/>
                      </a:endParaRPr>
                    </a:p>
                  </a:txBody>
                  <a:tcPr marL="41396" marR="41396" marT="0" marB="0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95536" y="868302"/>
            <a:ext cx="82809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i="1" dirty="0" smtClean="0"/>
              <a:t>Основные мировоззренческие системы</a:t>
            </a:r>
            <a:endParaRPr lang="ru-RU" sz="3200" i="1" dirty="0"/>
          </a:p>
        </p:txBody>
      </p:sp>
    </p:spTree>
    <p:extLst>
      <p:ext uri="{BB962C8B-B14F-4D97-AF65-F5344CB8AC3E}">
        <p14:creationId xmlns:p14="http://schemas.microsoft.com/office/powerpoint/2010/main" val="2479252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167" y="15973"/>
            <a:ext cx="9144000" cy="6858000"/>
          </a:xfrm>
          <a:prstGeom prst="rect">
            <a:avLst/>
          </a:prstGeom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8288624"/>
              </p:ext>
            </p:extLst>
          </p:nvPr>
        </p:nvGraphicFramePr>
        <p:xfrm>
          <a:off x="107503" y="2204864"/>
          <a:ext cx="8928995" cy="2808313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785799"/>
                <a:gridCol w="1785799"/>
                <a:gridCol w="1785799"/>
                <a:gridCol w="1771396"/>
                <a:gridCol w="1800202"/>
              </a:tblGrid>
              <a:tr h="8023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ru-RU" sz="1600" dirty="0">
                          <a:effectLst/>
                        </a:rPr>
                        <a:t>Вопросы / Мировоззрения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 anchor="ctr"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ru-RU" sz="1800" b="1" dirty="0">
                          <a:effectLst/>
                        </a:rPr>
                        <a:t>Атеизм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 anchor="ctr"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ru-RU" sz="1800" b="1" dirty="0">
                          <a:effectLst/>
                        </a:rPr>
                        <a:t>Пантеизм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 anchor="ctr"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ru-RU" sz="1800" b="1" dirty="0">
                          <a:effectLst/>
                        </a:rPr>
                        <a:t>Политеизм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 anchor="ctr"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ru-RU" sz="1800" b="1" dirty="0">
                          <a:effectLst/>
                        </a:rPr>
                        <a:t>Теизм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 anchor="ctr"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</a:tr>
              <a:tr h="20059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ru-RU" sz="2000" b="1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ru-RU" sz="2000" b="1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ru-RU" sz="2000" b="1" dirty="0" smtClean="0">
                          <a:effectLst/>
                        </a:rPr>
                        <a:t>Бог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ru-RU" sz="16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ru-RU" sz="16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ru-RU" sz="1600" dirty="0" smtClean="0">
                          <a:effectLst/>
                        </a:rPr>
                        <a:t>Нет </a:t>
                      </a:r>
                      <a:r>
                        <a:rPr lang="ru-RU" sz="1600" dirty="0">
                          <a:effectLst/>
                        </a:rPr>
                        <a:t>Бога как Личности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ru-RU" sz="105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ru-RU" sz="105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ru-RU" sz="1600" dirty="0" smtClean="0">
                          <a:effectLst/>
                        </a:rPr>
                        <a:t>Все </a:t>
                      </a:r>
                      <a:r>
                        <a:rPr lang="ru-RU" sz="1600" dirty="0">
                          <a:effectLst/>
                        </a:rPr>
                        <a:t>есть бог (люди, деревья, звезды - это все один бог)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ru-RU" sz="18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ru-RU" sz="1600" dirty="0" smtClean="0">
                          <a:effectLst/>
                        </a:rPr>
                        <a:t>Богов </a:t>
                      </a:r>
                      <a:r>
                        <a:rPr lang="ru-RU" sz="1600" dirty="0">
                          <a:effectLst/>
                        </a:rPr>
                        <a:t>много, но все они ограничены каждый в чем-то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endParaRPr lang="ru-RU" sz="16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ru-RU" sz="1600" dirty="0" smtClean="0">
                          <a:effectLst/>
                        </a:rPr>
                        <a:t>Есть </a:t>
                      </a:r>
                      <a:r>
                        <a:rPr lang="ru-RU" sz="1600" dirty="0">
                          <a:effectLst/>
                        </a:rPr>
                        <a:t>Личностный Бог как наивысшее не материальное Существо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396" marR="41396" marT="0" marB="0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95536" y="868302"/>
            <a:ext cx="82809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i="1" dirty="0" smtClean="0"/>
              <a:t>Основные мировоззренческие системы</a:t>
            </a:r>
            <a:endParaRPr lang="ru-RU" sz="3200" i="1" dirty="0"/>
          </a:p>
        </p:txBody>
      </p:sp>
    </p:spTree>
    <p:extLst>
      <p:ext uri="{BB962C8B-B14F-4D97-AF65-F5344CB8AC3E}">
        <p14:creationId xmlns:p14="http://schemas.microsoft.com/office/powerpoint/2010/main" val="1665498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202</Words>
  <Application>Microsoft Office PowerPoint</Application>
  <PresentationFormat>Экран (4:3)</PresentationFormat>
  <Paragraphs>75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Мировоззрение человека и различные мировоззренческие системы.</vt:lpstr>
      <vt:lpstr>Мировоззрение человека и различные мировоззренческие системы.</vt:lpstr>
      <vt:lpstr>Мировоззрение человека и различные мировоззренческие системы.</vt:lpstr>
      <vt:lpstr>Мировоззрение человека и различные мировоззренческие системы.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Мировоззрение человека и различные мировоззренческие системы.</dc:title>
  <dc:creator>Admin</dc:creator>
  <cp:lastModifiedBy>Admin</cp:lastModifiedBy>
  <cp:revision>8</cp:revision>
  <dcterms:created xsi:type="dcterms:W3CDTF">2020-06-04T12:13:04Z</dcterms:created>
  <dcterms:modified xsi:type="dcterms:W3CDTF">2020-06-04T13:45:59Z</dcterms:modified>
</cp:coreProperties>
</file>