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3" r:id="rId5"/>
    <p:sldId id="274" r:id="rId6"/>
    <p:sldId id="258" r:id="rId7"/>
    <p:sldId id="275" r:id="rId8"/>
    <p:sldId id="27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299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780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005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272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693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448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11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2230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57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175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813C4-687C-441D-838C-C67EB6955397}" type="datetimeFigureOut">
              <a:rPr lang="ru-RU" smtClean="0"/>
              <a:t>04.06.2020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582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4624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Мировоззрение человека и различные мировоззренческие системы.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996952"/>
            <a:ext cx="8136904" cy="1752600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Мировоззрение — это совокупность ответов на самые главные вопросы в жизни (Р. Неш).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93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Мировоззрение человека и различные мировоззренческие системы.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424936" cy="3816424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      </a:t>
            </a:r>
            <a:r>
              <a:rPr lang="ru-RU" b="1" dirty="0" smtClean="0">
                <a:solidFill>
                  <a:schemeClr val="tx1"/>
                </a:solidFill>
              </a:rPr>
              <a:t>Каждый </a:t>
            </a:r>
            <a:r>
              <a:rPr lang="ru-RU" b="1" dirty="0">
                <a:solidFill>
                  <a:schemeClr val="tx1"/>
                </a:solidFill>
              </a:rPr>
              <a:t>человек имеет мировоззрение.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В случае с детьми, то их мировоззрение в процессе формирования. Они имеют тенденцию копировать мировоззрение их родителей и других взрослых.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52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Мировоззрение человека и различные мировоззренческие системы.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204864"/>
            <a:ext cx="8568952" cy="4464496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ru-RU" sz="4200" b="1" dirty="0">
                <a:solidFill>
                  <a:schemeClr val="tx1"/>
                </a:solidFill>
              </a:rPr>
              <a:t/>
            </a:r>
            <a:br>
              <a:rPr lang="ru-RU" sz="4200" b="1" dirty="0">
                <a:solidFill>
                  <a:schemeClr val="tx1"/>
                </a:solidFill>
              </a:rPr>
            </a:br>
            <a:r>
              <a:rPr lang="ru-RU" sz="4200" dirty="0">
                <a:solidFill>
                  <a:schemeClr val="tx1"/>
                </a:solidFill>
              </a:rPr>
              <a:t/>
            </a:r>
            <a:br>
              <a:rPr lang="ru-RU" sz="4200" dirty="0">
                <a:solidFill>
                  <a:schemeClr val="tx1"/>
                </a:solidFill>
              </a:rPr>
            </a:br>
            <a:r>
              <a:rPr lang="ru-RU" sz="6000" b="1" dirty="0">
                <a:solidFill>
                  <a:schemeClr val="tx1"/>
                </a:solidFill>
              </a:rPr>
              <a:t>Немногие осознанно </a:t>
            </a:r>
            <a:r>
              <a:rPr lang="ru-RU" sz="6000" b="1" dirty="0" smtClean="0">
                <a:solidFill>
                  <a:schemeClr val="tx1"/>
                </a:solidFill>
              </a:rPr>
              <a:t>пересматривают </a:t>
            </a:r>
            <a:r>
              <a:rPr lang="ru-RU" sz="6000" b="1" dirty="0">
                <a:solidFill>
                  <a:schemeClr val="tx1"/>
                </a:solidFill>
              </a:rPr>
              <a:t>свое мировоззрение. </a:t>
            </a:r>
            <a:br>
              <a:rPr lang="ru-RU" sz="6000" b="1" dirty="0">
                <a:solidFill>
                  <a:schemeClr val="tx1"/>
                </a:solidFill>
              </a:rPr>
            </a:br>
            <a:r>
              <a:rPr lang="ru-RU" sz="6000" dirty="0">
                <a:solidFill>
                  <a:schemeClr val="tx1"/>
                </a:solidFill>
              </a:rPr>
              <a:t/>
            </a:r>
            <a:br>
              <a:rPr lang="ru-RU" sz="6000" dirty="0">
                <a:solidFill>
                  <a:schemeClr val="tx1"/>
                </a:solidFill>
              </a:rPr>
            </a:br>
            <a:r>
              <a:rPr lang="ru-RU" sz="6000" dirty="0">
                <a:solidFill>
                  <a:schemeClr val="tx1"/>
                </a:solidFill>
              </a:rPr>
              <a:t>Каждая политическая система индоктринирует в </a:t>
            </a:r>
            <a:r>
              <a:rPr lang="ru-RU" sz="6000" dirty="0" smtClean="0">
                <a:solidFill>
                  <a:schemeClr val="tx1"/>
                </a:solidFill>
              </a:rPr>
              <a:t>определенном </a:t>
            </a:r>
            <a:r>
              <a:rPr lang="ru-RU" sz="6000" dirty="0">
                <a:solidFill>
                  <a:schemeClr val="tx1"/>
                </a:solidFill>
              </a:rPr>
              <a:t>мировоззрении через средства массовой информации. </a:t>
            </a:r>
            <a:br>
              <a:rPr lang="ru-RU" sz="6000" dirty="0">
                <a:solidFill>
                  <a:schemeClr val="tx1"/>
                </a:solidFill>
              </a:rPr>
            </a:br>
            <a:r>
              <a:rPr lang="ru-RU" sz="6000" dirty="0">
                <a:solidFill>
                  <a:schemeClr val="tx1"/>
                </a:solidFill>
              </a:rPr>
              <a:t/>
            </a:r>
            <a:br>
              <a:rPr lang="ru-RU" sz="6000" dirty="0">
                <a:solidFill>
                  <a:schemeClr val="tx1"/>
                </a:solidFill>
              </a:rPr>
            </a:br>
            <a:r>
              <a:rPr lang="ru-RU" sz="6000" dirty="0">
                <a:solidFill>
                  <a:schemeClr val="tx1"/>
                </a:solidFill>
              </a:rPr>
              <a:t>Преподаватели светских вузов в основном индоктринируют студентов в атеистическом мировоззрении.</a:t>
            </a:r>
            <a:br>
              <a:rPr lang="ru-RU" sz="6000" dirty="0">
                <a:solidFill>
                  <a:schemeClr val="tx1"/>
                </a:solidFill>
              </a:rPr>
            </a:br>
            <a:r>
              <a:rPr lang="ru-RU" sz="6000" dirty="0">
                <a:solidFill>
                  <a:schemeClr val="tx1"/>
                </a:solidFill>
              </a:rPr>
              <a:t/>
            </a:r>
            <a:br>
              <a:rPr lang="ru-RU" sz="6000" dirty="0">
                <a:solidFill>
                  <a:schemeClr val="tx1"/>
                </a:solidFill>
              </a:rPr>
            </a:br>
            <a:r>
              <a:rPr lang="ru-RU" sz="6000" dirty="0">
                <a:solidFill>
                  <a:schemeClr val="tx1"/>
                </a:solidFill>
              </a:rPr>
              <a:t>Мировоззрения некоторых является набором взаимоисключающих и противоречивых утверждений. </a:t>
            </a:r>
            <a:r>
              <a:rPr lang="en-US" sz="4200" dirty="0">
                <a:solidFill>
                  <a:schemeClr val="tx1"/>
                </a:solidFill>
              </a:rPr>
              <a:t/>
            </a:r>
            <a:br>
              <a:rPr lang="en-US" sz="42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935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62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Мировоззрение человека и различные мировоззренческие системы.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7524" y="3068960"/>
            <a:ext cx="8568952" cy="316835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3000" b="1" dirty="0" smtClean="0">
                <a:solidFill>
                  <a:schemeClr val="tx1"/>
                </a:solidFill>
              </a:rPr>
              <a:t>1. </a:t>
            </a:r>
            <a:r>
              <a:rPr lang="ru-RU" sz="3300" b="1" dirty="0" smtClean="0">
                <a:solidFill>
                  <a:schemeClr val="tx1"/>
                </a:solidFill>
              </a:rPr>
              <a:t>Бог</a:t>
            </a:r>
          </a:p>
          <a:p>
            <a:pPr algn="l"/>
            <a:r>
              <a:rPr lang="ru-RU" sz="3500" dirty="0" smtClean="0">
                <a:solidFill>
                  <a:schemeClr val="tx1"/>
                </a:solidFill>
              </a:rPr>
              <a:t>    Существует </a:t>
            </a:r>
            <a:r>
              <a:rPr lang="ru-RU" sz="3500" dirty="0">
                <a:solidFill>
                  <a:schemeClr val="tx1"/>
                </a:solidFill>
              </a:rPr>
              <a:t>ли? И какой Он если существует</a:t>
            </a:r>
            <a:r>
              <a:rPr lang="ru-RU" sz="3500" dirty="0" smtClean="0">
                <a:solidFill>
                  <a:schemeClr val="tx1"/>
                </a:solidFill>
              </a:rPr>
              <a:t>? </a:t>
            </a:r>
          </a:p>
          <a:p>
            <a:pPr algn="l"/>
            <a:r>
              <a:rPr lang="ru-RU" sz="3500" dirty="0" smtClean="0">
                <a:solidFill>
                  <a:schemeClr val="tx1"/>
                </a:solidFill>
              </a:rPr>
              <a:t> </a:t>
            </a:r>
            <a:r>
              <a:rPr lang="ru-RU" sz="3500" dirty="0">
                <a:solidFill>
                  <a:schemeClr val="tx1"/>
                </a:solidFill>
              </a:rPr>
              <a:t/>
            </a:r>
            <a:br>
              <a:rPr lang="ru-RU" sz="3500" dirty="0">
                <a:solidFill>
                  <a:schemeClr val="tx1"/>
                </a:solidFill>
              </a:rPr>
            </a:br>
            <a:r>
              <a:rPr lang="ru-RU" sz="3500" dirty="0" smtClean="0">
                <a:solidFill>
                  <a:schemeClr val="tx1"/>
                </a:solidFill>
              </a:rPr>
              <a:t>    Основополагающий </a:t>
            </a:r>
            <a:r>
              <a:rPr lang="ru-RU" sz="3500" dirty="0">
                <a:solidFill>
                  <a:schemeClr val="tx1"/>
                </a:solidFill>
              </a:rPr>
              <a:t>вопрос. От него зависят </a:t>
            </a:r>
            <a:r>
              <a:rPr lang="ru-RU" sz="3500" dirty="0" smtClean="0">
                <a:solidFill>
                  <a:schemeClr val="tx1"/>
                </a:solidFill>
              </a:rPr>
              <a:t>      </a:t>
            </a:r>
          </a:p>
          <a:p>
            <a:pPr algn="l"/>
            <a:r>
              <a:rPr lang="ru-RU" sz="3500" dirty="0">
                <a:solidFill>
                  <a:schemeClr val="tx1"/>
                </a:solidFill>
              </a:rPr>
              <a:t> </a:t>
            </a:r>
            <a:r>
              <a:rPr lang="ru-RU" sz="3500" dirty="0" smtClean="0">
                <a:solidFill>
                  <a:schemeClr val="tx1"/>
                </a:solidFill>
              </a:rPr>
              <a:t>   ответы </a:t>
            </a:r>
            <a:r>
              <a:rPr lang="ru-RU" sz="3500" dirty="0">
                <a:solidFill>
                  <a:schemeClr val="tx1"/>
                </a:solidFill>
              </a:rPr>
              <a:t>на все другие вопросы. </a:t>
            </a:r>
            <a:br>
              <a:rPr lang="ru-RU" sz="35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265398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5</a:t>
            </a:r>
            <a:r>
              <a:rPr lang="ru-RU" sz="3200" b="1" dirty="0" smtClean="0"/>
              <a:t> основных составляющий мировоззрения :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60953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67" y="15973"/>
            <a:ext cx="9144000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896052"/>
              </p:ext>
            </p:extLst>
          </p:nvPr>
        </p:nvGraphicFramePr>
        <p:xfrm>
          <a:off x="107503" y="2204864"/>
          <a:ext cx="8928995" cy="28083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85799"/>
                <a:gridCol w="1785799"/>
                <a:gridCol w="1785799"/>
                <a:gridCol w="1785799"/>
                <a:gridCol w="1785799"/>
              </a:tblGrid>
              <a:tr h="802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effectLst/>
                        </a:rPr>
                        <a:t>Вопросы / Мировоззрения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Атеизм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Пантеизм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Политеизм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2005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Бог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Нет </a:t>
                      </a:r>
                      <a:r>
                        <a:rPr lang="ru-RU" sz="1600" dirty="0">
                          <a:effectLst/>
                        </a:rPr>
                        <a:t>Бога как Личности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 smtClean="0">
                        <a:effectLst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 smtClean="0">
                        <a:effectLst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effectLst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86830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/>
              <a:t>Основные мировоззренческие системы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173578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67" y="15973"/>
            <a:ext cx="9144000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097289"/>
              </p:ext>
            </p:extLst>
          </p:nvPr>
        </p:nvGraphicFramePr>
        <p:xfrm>
          <a:off x="107503" y="2204864"/>
          <a:ext cx="8928995" cy="28083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85799"/>
                <a:gridCol w="1785799"/>
                <a:gridCol w="1785799"/>
                <a:gridCol w="1785799"/>
                <a:gridCol w="1785799"/>
              </a:tblGrid>
              <a:tr h="802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effectLst/>
                        </a:rPr>
                        <a:t>Вопросы / Мировоззрения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Атеизм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Пантеизм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Политеизм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2005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Бог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Нет </a:t>
                      </a:r>
                      <a:r>
                        <a:rPr lang="ru-RU" sz="1600" dirty="0">
                          <a:effectLst/>
                        </a:rPr>
                        <a:t>Бога как Личности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Все </a:t>
                      </a:r>
                      <a:r>
                        <a:rPr lang="ru-RU" sz="1600" dirty="0">
                          <a:effectLst/>
                        </a:rPr>
                        <a:t>есть бог (люди, деревья, звезды - это все один бог)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86830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/>
              <a:t>Основные мировоззренческие системы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117720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67" y="15973"/>
            <a:ext cx="9144000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729822"/>
              </p:ext>
            </p:extLst>
          </p:nvPr>
        </p:nvGraphicFramePr>
        <p:xfrm>
          <a:off x="107503" y="2204864"/>
          <a:ext cx="8928995" cy="28083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85799"/>
                <a:gridCol w="1785799"/>
                <a:gridCol w="1785799"/>
                <a:gridCol w="1785799"/>
                <a:gridCol w="1785799"/>
              </a:tblGrid>
              <a:tr h="802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effectLst/>
                        </a:rPr>
                        <a:t>Вопросы / Мировоззрения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Атеизм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Пантеизм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Политеизм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2005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Бог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Нет </a:t>
                      </a:r>
                      <a:r>
                        <a:rPr lang="ru-RU" sz="1600" dirty="0">
                          <a:effectLst/>
                        </a:rPr>
                        <a:t>Бога как Личности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Все </a:t>
                      </a:r>
                      <a:r>
                        <a:rPr lang="ru-RU" sz="1600" dirty="0">
                          <a:effectLst/>
                        </a:rPr>
                        <a:t>есть бог (люди, деревья, звезды - это все один бог)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Богов </a:t>
                      </a:r>
                      <a:r>
                        <a:rPr lang="ru-RU" sz="1600" dirty="0">
                          <a:effectLst/>
                        </a:rPr>
                        <a:t>много, но все они ограничены каждый в чем-то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effectLst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86830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/>
              <a:t>Основные мировоззренческие системы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247925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67" y="15973"/>
            <a:ext cx="9144000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288624"/>
              </p:ext>
            </p:extLst>
          </p:nvPr>
        </p:nvGraphicFramePr>
        <p:xfrm>
          <a:off x="107503" y="2204864"/>
          <a:ext cx="8928995" cy="28083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85799"/>
                <a:gridCol w="1785799"/>
                <a:gridCol w="1785799"/>
                <a:gridCol w="1771396"/>
                <a:gridCol w="1800202"/>
              </a:tblGrid>
              <a:tr h="802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effectLst/>
                        </a:rPr>
                        <a:t>Вопросы / Мировоззрения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Атеизм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Пантеизм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Политеизм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Теизм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2005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Бог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Нет </a:t>
                      </a:r>
                      <a:r>
                        <a:rPr lang="ru-RU" sz="1600" dirty="0">
                          <a:effectLst/>
                        </a:rPr>
                        <a:t>Бога как Личности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Все </a:t>
                      </a:r>
                      <a:r>
                        <a:rPr lang="ru-RU" sz="1600" dirty="0">
                          <a:effectLst/>
                        </a:rPr>
                        <a:t>есть бог (люди, деревья, звезды - это все один бог)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Богов </a:t>
                      </a:r>
                      <a:r>
                        <a:rPr lang="ru-RU" sz="1600" dirty="0">
                          <a:effectLst/>
                        </a:rPr>
                        <a:t>много, но все они ограничены каждый в чем-то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Есть </a:t>
                      </a:r>
                      <a:r>
                        <a:rPr lang="ru-RU" sz="1600" dirty="0">
                          <a:effectLst/>
                        </a:rPr>
                        <a:t>Личностный Бог как наивысшее не материальное Существо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86830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/>
              <a:t>Основные мировоззренческие системы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166549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202</Words>
  <Application>Microsoft Office PowerPoint</Application>
  <PresentationFormat>Экран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Мировоззрение человека и различные мировоззренческие системы.</vt:lpstr>
      <vt:lpstr>Мировоззрение человека и различные мировоззренческие системы.</vt:lpstr>
      <vt:lpstr>Мировоззрение человека и различные мировоззренческие системы.</vt:lpstr>
      <vt:lpstr>Мировоззрение человека и различные мировоззренческие системы.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Мировоззрение человека и различные мировоззренческие системы.</dc:title>
  <dc:creator>Admin</dc:creator>
  <cp:lastModifiedBy>Admin</cp:lastModifiedBy>
  <cp:revision>8</cp:revision>
  <dcterms:created xsi:type="dcterms:W3CDTF">2020-06-04T12:13:04Z</dcterms:created>
  <dcterms:modified xsi:type="dcterms:W3CDTF">2020-06-04T13:45:59Z</dcterms:modified>
</cp:coreProperties>
</file>