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3" r:id="rId8"/>
    <p:sldId id="262" r:id="rId9"/>
    <p:sldId id="264" r:id="rId10"/>
    <p:sldId id="265" r:id="rId11"/>
    <p:sldId id="266" r:id="rId12"/>
    <p:sldId id="267" r:id="rId13"/>
    <p:sldId id="268" r:id="rId14"/>
    <p:sldId id="269" r:id="rId15"/>
    <p:sldId id="270" r:id="rId16"/>
    <p:sldId id="271" r:id="rId17"/>
    <p:sldId id="272" r:id="rId18"/>
    <p:sldId id="275" r:id="rId19"/>
    <p:sldId id="276" r:id="rId20"/>
    <p:sldId id="274" r:id="rId21"/>
    <p:sldId id="273" r:id="rId22"/>
    <p:sldId id="277" r:id="rId23"/>
    <p:sldId id="278" r:id="rId24"/>
    <p:sldId id="279" r:id="rId25"/>
    <p:sldId id="280" r:id="rId26"/>
    <p:sldId id="282" r:id="rId27"/>
    <p:sldId id="281" r:id="rId28"/>
    <p:sldId id="283" r:id="rId29"/>
    <p:sldId id="284" r:id="rId30"/>
    <p:sldId id="285" r:id="rId31"/>
    <p:sldId id="286" r:id="rId32"/>
    <p:sldId id="287" r:id="rId33"/>
    <p:sldId id="288" r:id="rId34"/>
    <p:sldId id="289" r:id="rId35"/>
    <p:sldId id="290" r:id="rId36"/>
    <p:sldId id="292" r:id="rId37"/>
    <p:sldId id="293" r:id="rId38"/>
    <p:sldId id="294" r:id="rId39"/>
    <p:sldId id="291" r:id="rId40"/>
    <p:sldId id="295" r:id="rId41"/>
    <p:sldId id="296" r:id="rId42"/>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11" d="100"/>
          <a:sy n="111" d="100"/>
        </p:scale>
        <p:origin x="-1614" y="2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24F634D9-A8A4-47DD-96F1-BD046A7D9386}" type="datetimeFigureOut">
              <a:rPr lang="ru-RU" smtClean="0"/>
              <a:t>27.07.2020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D291220-AD82-44A9-90AA-827E5688606A}" type="slidenum">
              <a:rPr lang="ru-RU" smtClean="0"/>
              <a:t>‹#›</a:t>
            </a:fld>
            <a:endParaRPr lang="ru-RU"/>
          </a:p>
        </p:txBody>
      </p:sp>
    </p:spTree>
    <p:extLst>
      <p:ext uri="{BB962C8B-B14F-4D97-AF65-F5344CB8AC3E}">
        <p14:creationId xmlns:p14="http://schemas.microsoft.com/office/powerpoint/2010/main" val="345344295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24F634D9-A8A4-47DD-96F1-BD046A7D9386}" type="datetimeFigureOut">
              <a:rPr lang="ru-RU" smtClean="0"/>
              <a:t>27.07.2020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D291220-AD82-44A9-90AA-827E5688606A}" type="slidenum">
              <a:rPr lang="ru-RU" smtClean="0"/>
              <a:t>‹#›</a:t>
            </a:fld>
            <a:endParaRPr lang="ru-RU"/>
          </a:p>
        </p:txBody>
      </p:sp>
    </p:spTree>
    <p:extLst>
      <p:ext uri="{BB962C8B-B14F-4D97-AF65-F5344CB8AC3E}">
        <p14:creationId xmlns:p14="http://schemas.microsoft.com/office/powerpoint/2010/main" val="23241581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24F634D9-A8A4-47DD-96F1-BD046A7D9386}" type="datetimeFigureOut">
              <a:rPr lang="ru-RU" smtClean="0"/>
              <a:t>27.07.2020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D291220-AD82-44A9-90AA-827E5688606A}" type="slidenum">
              <a:rPr lang="ru-RU" smtClean="0"/>
              <a:t>‹#›</a:t>
            </a:fld>
            <a:endParaRPr lang="ru-RU"/>
          </a:p>
        </p:txBody>
      </p:sp>
    </p:spTree>
    <p:extLst>
      <p:ext uri="{BB962C8B-B14F-4D97-AF65-F5344CB8AC3E}">
        <p14:creationId xmlns:p14="http://schemas.microsoft.com/office/powerpoint/2010/main" val="38381927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24F634D9-A8A4-47DD-96F1-BD046A7D9386}" type="datetimeFigureOut">
              <a:rPr lang="ru-RU" smtClean="0"/>
              <a:t>27.07.2020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D291220-AD82-44A9-90AA-827E5688606A}" type="slidenum">
              <a:rPr lang="ru-RU" smtClean="0"/>
              <a:t>‹#›</a:t>
            </a:fld>
            <a:endParaRPr lang="ru-RU"/>
          </a:p>
        </p:txBody>
      </p:sp>
    </p:spTree>
    <p:extLst>
      <p:ext uri="{BB962C8B-B14F-4D97-AF65-F5344CB8AC3E}">
        <p14:creationId xmlns:p14="http://schemas.microsoft.com/office/powerpoint/2010/main" val="17951729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24F634D9-A8A4-47DD-96F1-BD046A7D9386}" type="datetimeFigureOut">
              <a:rPr lang="ru-RU" smtClean="0"/>
              <a:t>27.07.2020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D291220-AD82-44A9-90AA-827E5688606A}" type="slidenum">
              <a:rPr lang="ru-RU" smtClean="0"/>
              <a:t>‹#›</a:t>
            </a:fld>
            <a:endParaRPr lang="ru-RU"/>
          </a:p>
        </p:txBody>
      </p:sp>
    </p:spTree>
    <p:extLst>
      <p:ext uri="{BB962C8B-B14F-4D97-AF65-F5344CB8AC3E}">
        <p14:creationId xmlns:p14="http://schemas.microsoft.com/office/powerpoint/2010/main" val="31726191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24F634D9-A8A4-47DD-96F1-BD046A7D9386}" type="datetimeFigureOut">
              <a:rPr lang="ru-RU" smtClean="0"/>
              <a:t>27.07.2020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D291220-AD82-44A9-90AA-827E5688606A}" type="slidenum">
              <a:rPr lang="ru-RU" smtClean="0"/>
              <a:t>‹#›</a:t>
            </a:fld>
            <a:endParaRPr lang="ru-RU"/>
          </a:p>
        </p:txBody>
      </p:sp>
    </p:spTree>
    <p:extLst>
      <p:ext uri="{BB962C8B-B14F-4D97-AF65-F5344CB8AC3E}">
        <p14:creationId xmlns:p14="http://schemas.microsoft.com/office/powerpoint/2010/main" val="33720970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24F634D9-A8A4-47DD-96F1-BD046A7D9386}" type="datetimeFigureOut">
              <a:rPr lang="ru-RU" smtClean="0"/>
              <a:t>27.07.2020</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7D291220-AD82-44A9-90AA-827E5688606A}" type="slidenum">
              <a:rPr lang="ru-RU" smtClean="0"/>
              <a:t>‹#›</a:t>
            </a:fld>
            <a:endParaRPr lang="ru-RU"/>
          </a:p>
        </p:txBody>
      </p:sp>
    </p:spTree>
    <p:extLst>
      <p:ext uri="{BB962C8B-B14F-4D97-AF65-F5344CB8AC3E}">
        <p14:creationId xmlns:p14="http://schemas.microsoft.com/office/powerpoint/2010/main" val="107434478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24F634D9-A8A4-47DD-96F1-BD046A7D9386}" type="datetimeFigureOut">
              <a:rPr lang="ru-RU" smtClean="0"/>
              <a:t>27.07.2020</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7D291220-AD82-44A9-90AA-827E5688606A}" type="slidenum">
              <a:rPr lang="ru-RU" smtClean="0"/>
              <a:t>‹#›</a:t>
            </a:fld>
            <a:endParaRPr lang="ru-RU"/>
          </a:p>
        </p:txBody>
      </p:sp>
    </p:spTree>
    <p:extLst>
      <p:ext uri="{BB962C8B-B14F-4D97-AF65-F5344CB8AC3E}">
        <p14:creationId xmlns:p14="http://schemas.microsoft.com/office/powerpoint/2010/main" val="91257203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24F634D9-A8A4-47DD-96F1-BD046A7D9386}" type="datetimeFigureOut">
              <a:rPr lang="ru-RU" smtClean="0"/>
              <a:t>27.07.2020</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7D291220-AD82-44A9-90AA-827E5688606A}" type="slidenum">
              <a:rPr lang="ru-RU" smtClean="0"/>
              <a:t>‹#›</a:t>
            </a:fld>
            <a:endParaRPr lang="ru-RU"/>
          </a:p>
        </p:txBody>
      </p:sp>
    </p:spTree>
    <p:extLst>
      <p:ext uri="{BB962C8B-B14F-4D97-AF65-F5344CB8AC3E}">
        <p14:creationId xmlns:p14="http://schemas.microsoft.com/office/powerpoint/2010/main" val="344200255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Объект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24F634D9-A8A4-47DD-96F1-BD046A7D9386}" type="datetimeFigureOut">
              <a:rPr lang="ru-RU" smtClean="0"/>
              <a:t>27.07.2020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D291220-AD82-44A9-90AA-827E5688606A}" type="slidenum">
              <a:rPr lang="ru-RU" smtClean="0"/>
              <a:t>‹#›</a:t>
            </a:fld>
            <a:endParaRPr lang="ru-RU"/>
          </a:p>
        </p:txBody>
      </p:sp>
    </p:spTree>
    <p:extLst>
      <p:ext uri="{BB962C8B-B14F-4D97-AF65-F5344CB8AC3E}">
        <p14:creationId xmlns:p14="http://schemas.microsoft.com/office/powerpoint/2010/main" val="40914367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24F634D9-A8A4-47DD-96F1-BD046A7D9386}" type="datetimeFigureOut">
              <a:rPr lang="ru-RU" smtClean="0"/>
              <a:t>27.07.2020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D291220-AD82-44A9-90AA-827E5688606A}" type="slidenum">
              <a:rPr lang="ru-RU" smtClean="0"/>
              <a:t>‹#›</a:t>
            </a:fld>
            <a:endParaRPr lang="ru-RU"/>
          </a:p>
        </p:txBody>
      </p:sp>
    </p:spTree>
    <p:extLst>
      <p:ext uri="{BB962C8B-B14F-4D97-AF65-F5344CB8AC3E}">
        <p14:creationId xmlns:p14="http://schemas.microsoft.com/office/powerpoint/2010/main" val="103973711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4F634D9-A8A4-47DD-96F1-BD046A7D9386}" type="datetimeFigureOut">
              <a:rPr lang="ru-RU" smtClean="0"/>
              <a:t>27.07.2020</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D291220-AD82-44A9-90AA-827E5688606A}" type="slidenum">
              <a:rPr lang="ru-RU" smtClean="0"/>
              <a:t>‹#›</a:t>
            </a:fld>
            <a:endParaRPr lang="ru-RU"/>
          </a:p>
        </p:txBody>
      </p:sp>
    </p:spTree>
    <p:extLst>
      <p:ext uri="{BB962C8B-B14F-4D97-AF65-F5344CB8AC3E}">
        <p14:creationId xmlns:p14="http://schemas.microsoft.com/office/powerpoint/2010/main" val="119886172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4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Заголовок 1"/>
          <p:cNvSpPr>
            <a:spLocks noGrp="1"/>
          </p:cNvSpPr>
          <p:nvPr>
            <p:ph type="ctrTitle"/>
          </p:nvPr>
        </p:nvSpPr>
        <p:spPr>
          <a:xfrm>
            <a:off x="143508" y="548680"/>
            <a:ext cx="8856984" cy="794519"/>
          </a:xfrm>
        </p:spPr>
        <p:txBody>
          <a:bodyPr>
            <a:noAutofit/>
          </a:bodyPr>
          <a:lstStyle/>
          <a:p>
            <a:r>
              <a:rPr lang="en-US" sz="3600" b="1" dirty="0" smtClean="0">
                <a:solidFill>
                  <a:schemeClr val="tx1"/>
                </a:solidFill>
              </a:rPr>
              <a:t>1. </a:t>
            </a:r>
            <a:r>
              <a:rPr lang="ru-RU" sz="3600" b="1" u="sng" dirty="0" smtClean="0">
                <a:solidFill>
                  <a:schemeClr val="tx1"/>
                </a:solidFill>
              </a:rPr>
              <a:t>Библия называет себя Словом Божьим</a:t>
            </a:r>
            <a:endParaRPr lang="ru-RU" sz="3600" b="1" dirty="0"/>
          </a:p>
        </p:txBody>
      </p:sp>
      <p:sp>
        <p:nvSpPr>
          <p:cNvPr id="3" name="Подзаголовок 2"/>
          <p:cNvSpPr>
            <a:spLocks noGrp="1"/>
          </p:cNvSpPr>
          <p:nvPr>
            <p:ph type="subTitle" idx="1"/>
          </p:nvPr>
        </p:nvSpPr>
        <p:spPr>
          <a:xfrm>
            <a:off x="683568" y="2348880"/>
            <a:ext cx="7992888" cy="4320480"/>
          </a:xfrm>
        </p:spPr>
        <p:txBody>
          <a:bodyPr>
            <a:normAutofit fontScale="70000" lnSpcReduction="20000"/>
          </a:bodyPr>
          <a:lstStyle/>
          <a:p>
            <a:pPr algn="l"/>
            <a:r>
              <a:rPr lang="ru-RU" dirty="0">
                <a:solidFill>
                  <a:schemeClr val="tx1"/>
                </a:solidFill>
              </a:rPr>
              <a:t/>
            </a:r>
            <a:br>
              <a:rPr lang="ru-RU" dirty="0">
                <a:solidFill>
                  <a:schemeClr val="tx1"/>
                </a:solidFill>
              </a:rPr>
            </a:br>
            <a:r>
              <a:rPr lang="ru-RU" i="1" dirty="0">
                <a:solidFill>
                  <a:schemeClr val="tx1"/>
                </a:solidFill>
              </a:rPr>
              <a:t>Авторы Библии утверждают, что передают Божии слова.</a:t>
            </a:r>
            <a:r>
              <a:rPr lang="en-US" i="1" dirty="0">
                <a:solidFill>
                  <a:schemeClr val="tx1"/>
                </a:solidFill>
              </a:rPr>
              <a:t> </a:t>
            </a:r>
            <a:br>
              <a:rPr lang="en-US" i="1" dirty="0">
                <a:solidFill>
                  <a:schemeClr val="tx1"/>
                </a:solidFill>
              </a:rPr>
            </a:br>
            <a:r>
              <a:rPr lang="en-US" i="1" dirty="0">
                <a:solidFill>
                  <a:schemeClr val="tx1"/>
                </a:solidFill>
              </a:rPr>
              <a:t/>
            </a:r>
            <a:br>
              <a:rPr lang="en-US" i="1" dirty="0">
                <a:solidFill>
                  <a:schemeClr val="tx1"/>
                </a:solidFill>
              </a:rPr>
            </a:br>
            <a:r>
              <a:rPr lang="ru-RU" i="1" dirty="0" smtClean="0">
                <a:solidFill>
                  <a:schemeClr val="tx1"/>
                </a:solidFill>
              </a:rPr>
              <a:t>«Так </a:t>
            </a:r>
            <a:r>
              <a:rPr lang="ru-RU" i="1" dirty="0">
                <a:solidFill>
                  <a:schemeClr val="tx1"/>
                </a:solidFill>
              </a:rPr>
              <a:t>говорит Господь: стань на дворе дома Господня и скажи ко всем городам Иудеи... все те слова, какие повелю тебе сказать им; не убавь ни </a:t>
            </a:r>
            <a:r>
              <a:rPr lang="ru-RU" i="1" dirty="0" smtClean="0">
                <a:solidFill>
                  <a:schemeClr val="tx1"/>
                </a:solidFill>
              </a:rPr>
              <a:t>слова…»(Иер</a:t>
            </a:r>
            <a:r>
              <a:rPr lang="ru-RU" i="1" dirty="0">
                <a:solidFill>
                  <a:schemeClr val="tx1"/>
                </a:solidFill>
              </a:rPr>
              <a:t>. 26:2).</a:t>
            </a:r>
            <a:br>
              <a:rPr lang="ru-RU" i="1" dirty="0">
                <a:solidFill>
                  <a:schemeClr val="tx1"/>
                </a:solidFill>
              </a:rPr>
            </a:br>
            <a:r>
              <a:rPr lang="ru-RU" i="1" dirty="0">
                <a:solidFill>
                  <a:schemeClr val="tx1"/>
                </a:solidFill>
              </a:rPr>
              <a:t/>
            </a:r>
            <a:br>
              <a:rPr lang="ru-RU" i="1" dirty="0">
                <a:solidFill>
                  <a:schemeClr val="tx1"/>
                </a:solidFill>
              </a:rPr>
            </a:br>
            <a:r>
              <a:rPr lang="ru-RU" i="1" dirty="0" smtClean="0">
                <a:solidFill>
                  <a:schemeClr val="tx1"/>
                </a:solidFill>
              </a:rPr>
              <a:t>«…все </a:t>
            </a:r>
            <a:r>
              <a:rPr lang="ru-RU" i="1" dirty="0">
                <a:solidFill>
                  <a:schemeClr val="tx1"/>
                </a:solidFill>
              </a:rPr>
              <a:t>слова, которые говорил Господь» (Исх. 4:30).</a:t>
            </a:r>
            <a:r>
              <a:rPr lang="en-US" i="1" dirty="0">
                <a:solidFill>
                  <a:schemeClr val="tx1"/>
                </a:solidFill>
              </a:rPr>
              <a:t> </a:t>
            </a:r>
            <a:r>
              <a:rPr lang="ru-RU" i="1" dirty="0">
                <a:solidFill>
                  <a:schemeClr val="tx1"/>
                </a:solidFill>
              </a:rPr>
              <a:t/>
            </a:r>
            <a:br>
              <a:rPr lang="ru-RU" i="1" dirty="0">
                <a:solidFill>
                  <a:schemeClr val="tx1"/>
                </a:solidFill>
              </a:rPr>
            </a:br>
            <a:r>
              <a:rPr lang="ru-RU" i="1" dirty="0">
                <a:solidFill>
                  <a:schemeClr val="tx1"/>
                </a:solidFill>
              </a:rPr>
              <a:t/>
            </a:r>
            <a:br>
              <a:rPr lang="ru-RU" i="1" dirty="0">
                <a:solidFill>
                  <a:schemeClr val="tx1"/>
                </a:solidFill>
              </a:rPr>
            </a:br>
            <a:r>
              <a:rPr lang="ru-RU" i="1" dirty="0" smtClean="0">
                <a:solidFill>
                  <a:schemeClr val="tx1"/>
                </a:solidFill>
              </a:rPr>
              <a:t>«Ибо </a:t>
            </a:r>
            <a:r>
              <a:rPr lang="ru-RU" i="1" dirty="0">
                <a:solidFill>
                  <a:schemeClr val="tx1"/>
                </a:solidFill>
              </a:rPr>
              <a:t>никогда пророчество не было произносимо по воле человеческой, но изрекали его святые Божии человеки, будучи движимы Духом </a:t>
            </a:r>
            <a:r>
              <a:rPr lang="ru-RU" i="1" dirty="0" smtClean="0">
                <a:solidFill>
                  <a:schemeClr val="tx1"/>
                </a:solidFill>
              </a:rPr>
              <a:t>Святым.» </a:t>
            </a:r>
            <a:r>
              <a:rPr lang="ru-RU" i="1" dirty="0">
                <a:solidFill>
                  <a:schemeClr val="tx1"/>
                </a:solidFill>
              </a:rPr>
              <a:t>(2 Пет. 1:21)</a:t>
            </a:r>
            <a:br>
              <a:rPr lang="ru-RU" i="1" dirty="0">
                <a:solidFill>
                  <a:schemeClr val="tx1"/>
                </a:solidFill>
              </a:rPr>
            </a:br>
            <a:r>
              <a:rPr lang="ru-RU" i="1" dirty="0">
                <a:solidFill>
                  <a:schemeClr val="tx1"/>
                </a:solidFill>
              </a:rPr>
              <a:t/>
            </a:r>
            <a:br>
              <a:rPr lang="ru-RU" i="1" dirty="0">
                <a:solidFill>
                  <a:schemeClr val="tx1"/>
                </a:solidFill>
              </a:rPr>
            </a:br>
            <a:r>
              <a:rPr lang="ru-RU" i="1" dirty="0" smtClean="0">
                <a:solidFill>
                  <a:schemeClr val="tx1"/>
                </a:solidFill>
              </a:rPr>
              <a:t>«…словом</a:t>
            </a:r>
            <a:r>
              <a:rPr lang="ru-RU" i="1" dirty="0">
                <a:solidFill>
                  <a:schemeClr val="tx1"/>
                </a:solidFill>
              </a:rPr>
              <a:t>,</a:t>
            </a:r>
            <a:r>
              <a:rPr lang="en-US" i="1" dirty="0">
                <a:solidFill>
                  <a:schemeClr val="tx1"/>
                </a:solidFill>
              </a:rPr>
              <a:t> </a:t>
            </a:r>
            <a:r>
              <a:rPr lang="ru-RU" i="1" dirty="0">
                <a:solidFill>
                  <a:schemeClr val="tx1"/>
                </a:solidFill>
              </a:rPr>
              <a:t>исходящим из уст </a:t>
            </a:r>
            <a:r>
              <a:rPr lang="ru-RU" i="1" dirty="0" smtClean="0">
                <a:solidFill>
                  <a:schemeClr val="tx1"/>
                </a:solidFill>
              </a:rPr>
              <a:t>Божиих.» </a:t>
            </a:r>
            <a:r>
              <a:rPr lang="ru-RU" i="1" dirty="0">
                <a:solidFill>
                  <a:schemeClr val="tx1"/>
                </a:solidFill>
              </a:rPr>
              <a:t>(Мф. 4:4).</a:t>
            </a:r>
            <a:br>
              <a:rPr lang="ru-RU" i="1" dirty="0">
                <a:solidFill>
                  <a:schemeClr val="tx1"/>
                </a:solidFill>
              </a:rPr>
            </a:br>
            <a:endParaRPr lang="ru-RU" i="1" dirty="0">
              <a:solidFill>
                <a:schemeClr val="tx1"/>
              </a:solidFill>
            </a:endParaRPr>
          </a:p>
        </p:txBody>
      </p:sp>
    </p:spTree>
    <p:extLst>
      <p:ext uri="{BB962C8B-B14F-4D97-AF65-F5344CB8AC3E}">
        <p14:creationId xmlns:p14="http://schemas.microsoft.com/office/powerpoint/2010/main" val="332069695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Заголовок 1"/>
          <p:cNvSpPr>
            <a:spLocks noGrp="1"/>
          </p:cNvSpPr>
          <p:nvPr>
            <p:ph type="ctrTitle"/>
          </p:nvPr>
        </p:nvSpPr>
        <p:spPr>
          <a:xfrm>
            <a:off x="143508" y="548680"/>
            <a:ext cx="8856984" cy="794519"/>
          </a:xfrm>
        </p:spPr>
        <p:txBody>
          <a:bodyPr>
            <a:noAutofit/>
          </a:bodyPr>
          <a:lstStyle/>
          <a:p>
            <a:r>
              <a:rPr lang="en-US" sz="3600" b="1" dirty="0" smtClean="0">
                <a:solidFill>
                  <a:schemeClr val="tx1"/>
                </a:solidFill>
              </a:rPr>
              <a:t>2. </a:t>
            </a:r>
            <a:r>
              <a:rPr lang="ru-RU" sz="3600" b="1" u="sng" dirty="0" smtClean="0">
                <a:solidFill>
                  <a:schemeClr val="tx1"/>
                </a:solidFill>
              </a:rPr>
              <a:t>Библия исторически точна и достоверна</a:t>
            </a:r>
            <a:endParaRPr lang="ru-RU" sz="3600" b="1" dirty="0"/>
          </a:p>
        </p:txBody>
      </p:sp>
      <p:sp>
        <p:nvSpPr>
          <p:cNvPr id="3" name="Подзаголовок 2"/>
          <p:cNvSpPr>
            <a:spLocks noGrp="1"/>
          </p:cNvSpPr>
          <p:nvPr>
            <p:ph type="subTitle" idx="1"/>
          </p:nvPr>
        </p:nvSpPr>
        <p:spPr>
          <a:xfrm>
            <a:off x="539552" y="2564904"/>
            <a:ext cx="8136904" cy="4104456"/>
          </a:xfrm>
        </p:spPr>
        <p:txBody>
          <a:bodyPr>
            <a:normAutofit/>
          </a:bodyPr>
          <a:lstStyle/>
          <a:p>
            <a:pPr lvl="1" algn="l"/>
            <a:r>
              <a:rPr lang="en-US" i="1" dirty="0" smtClean="0">
                <a:solidFill>
                  <a:schemeClr val="tx1"/>
                </a:solidFill>
              </a:rPr>
              <a:t>c) </a:t>
            </a:r>
            <a:r>
              <a:rPr lang="ru-RU" i="1" dirty="0" smtClean="0">
                <a:solidFill>
                  <a:schemeClr val="tx1"/>
                </a:solidFill>
              </a:rPr>
              <a:t>Документы </a:t>
            </a:r>
            <a:r>
              <a:rPr lang="ru-RU" i="1" dirty="0">
                <a:solidFill>
                  <a:schemeClr val="tx1"/>
                </a:solidFill>
              </a:rPr>
              <a:t>Нового Завета были написаны при жизни очевидцев (не позднее 60-100 гг.).</a:t>
            </a:r>
            <a:r>
              <a:rPr lang="ru-RU" dirty="0"/>
              <a:t/>
            </a:r>
            <a:br>
              <a:rPr lang="ru-RU" dirty="0"/>
            </a:br>
            <a:endParaRPr lang="ru-RU" i="1" dirty="0">
              <a:solidFill>
                <a:schemeClr val="tx1"/>
              </a:solidFill>
            </a:endParaRPr>
          </a:p>
        </p:txBody>
      </p:sp>
    </p:spTree>
    <p:extLst>
      <p:ext uri="{BB962C8B-B14F-4D97-AF65-F5344CB8AC3E}">
        <p14:creationId xmlns:p14="http://schemas.microsoft.com/office/powerpoint/2010/main" val="352063301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925" y="0"/>
            <a:ext cx="9159925" cy="6858000"/>
          </a:xfrm>
          <a:prstGeom prst="rect">
            <a:avLst/>
          </a:prstGeom>
        </p:spPr>
      </p:pic>
      <p:sp>
        <p:nvSpPr>
          <p:cNvPr id="2" name="Заголовок 1"/>
          <p:cNvSpPr>
            <a:spLocks noGrp="1"/>
          </p:cNvSpPr>
          <p:nvPr>
            <p:ph type="ctrTitle"/>
          </p:nvPr>
        </p:nvSpPr>
        <p:spPr>
          <a:xfrm>
            <a:off x="143508" y="548680"/>
            <a:ext cx="8856984" cy="794519"/>
          </a:xfrm>
        </p:spPr>
        <p:txBody>
          <a:bodyPr>
            <a:noAutofit/>
          </a:bodyPr>
          <a:lstStyle/>
          <a:p>
            <a:r>
              <a:rPr lang="en-US" sz="4000" b="1" dirty="0" smtClean="0"/>
              <a:t>3. </a:t>
            </a:r>
            <a:r>
              <a:rPr lang="ru-RU" sz="4000" b="1" u="sng" dirty="0" smtClean="0"/>
              <a:t>Доверие </a:t>
            </a:r>
            <a:r>
              <a:rPr lang="ru-RU" sz="4000" b="1" u="sng" dirty="0"/>
              <a:t>к авторам Библии</a:t>
            </a:r>
          </a:p>
        </p:txBody>
      </p:sp>
      <p:sp>
        <p:nvSpPr>
          <p:cNvPr id="3" name="Подзаголовок 2"/>
          <p:cNvSpPr>
            <a:spLocks noGrp="1"/>
          </p:cNvSpPr>
          <p:nvPr>
            <p:ph type="subTitle" idx="1"/>
          </p:nvPr>
        </p:nvSpPr>
        <p:spPr>
          <a:xfrm>
            <a:off x="683568" y="2564904"/>
            <a:ext cx="7992888" cy="4104456"/>
          </a:xfrm>
        </p:spPr>
        <p:txBody>
          <a:bodyPr>
            <a:normAutofit lnSpcReduction="10000"/>
          </a:bodyPr>
          <a:lstStyle/>
          <a:p>
            <a:pPr lvl="1" algn="l"/>
            <a:r>
              <a:rPr lang="ru-RU" sz="2600" i="1" dirty="0">
                <a:solidFill>
                  <a:schemeClr val="tx1"/>
                </a:solidFill>
              </a:rPr>
              <a:t>Библейские авторы говорят, что источником их знания был Бог. </a:t>
            </a:r>
            <a:br>
              <a:rPr lang="ru-RU" sz="2600" i="1" dirty="0">
                <a:solidFill>
                  <a:schemeClr val="tx1"/>
                </a:solidFill>
              </a:rPr>
            </a:br>
            <a:r>
              <a:rPr lang="ru-RU" sz="2600" i="1" dirty="0">
                <a:solidFill>
                  <a:schemeClr val="tx1"/>
                </a:solidFill>
              </a:rPr>
              <a:t/>
            </a:r>
            <a:br>
              <a:rPr lang="ru-RU" sz="2600" i="1" dirty="0">
                <a:solidFill>
                  <a:schemeClr val="tx1"/>
                </a:solidFill>
              </a:rPr>
            </a:br>
            <a:r>
              <a:rPr lang="ru-RU" sz="2600" i="1" dirty="0">
                <a:solidFill>
                  <a:schemeClr val="tx1"/>
                </a:solidFill>
              </a:rPr>
              <a:t>Если бы эти люди хоть раз попались на лжесвидетельстве, нам не следовало бы верить им. </a:t>
            </a:r>
            <a:br>
              <a:rPr lang="ru-RU" sz="2600" i="1" dirty="0">
                <a:solidFill>
                  <a:schemeClr val="tx1"/>
                </a:solidFill>
              </a:rPr>
            </a:br>
            <a:r>
              <a:rPr lang="ru-RU" sz="2600" i="1" dirty="0">
                <a:solidFill>
                  <a:schemeClr val="tx1"/>
                </a:solidFill>
              </a:rPr>
              <a:t/>
            </a:r>
            <a:br>
              <a:rPr lang="ru-RU" sz="2600" i="1" dirty="0">
                <a:solidFill>
                  <a:schemeClr val="tx1"/>
                </a:solidFill>
              </a:rPr>
            </a:br>
            <a:r>
              <a:rPr lang="ru-RU" sz="2600" i="1" dirty="0">
                <a:solidFill>
                  <a:schemeClr val="tx1"/>
                </a:solidFill>
              </a:rPr>
              <a:t>Что можно сказать об их честности?</a:t>
            </a:r>
            <a:r>
              <a:rPr lang="ru-RU" dirty="0"/>
              <a:t/>
            </a:r>
            <a:br>
              <a:rPr lang="ru-RU" dirty="0"/>
            </a:br>
            <a:r>
              <a:rPr lang="ru-RU" dirty="0"/>
              <a:t/>
            </a:r>
            <a:br>
              <a:rPr lang="ru-RU" dirty="0"/>
            </a:br>
            <a:endParaRPr lang="ru-RU" i="1" dirty="0">
              <a:solidFill>
                <a:schemeClr val="tx1"/>
              </a:solidFill>
            </a:endParaRPr>
          </a:p>
        </p:txBody>
      </p:sp>
    </p:spTree>
    <p:extLst>
      <p:ext uri="{BB962C8B-B14F-4D97-AF65-F5344CB8AC3E}">
        <p14:creationId xmlns:p14="http://schemas.microsoft.com/office/powerpoint/2010/main" val="55638328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925" y="0"/>
            <a:ext cx="9159925" cy="6858000"/>
          </a:xfrm>
          <a:prstGeom prst="rect">
            <a:avLst/>
          </a:prstGeom>
        </p:spPr>
      </p:pic>
      <p:sp>
        <p:nvSpPr>
          <p:cNvPr id="2" name="Заголовок 1"/>
          <p:cNvSpPr>
            <a:spLocks noGrp="1"/>
          </p:cNvSpPr>
          <p:nvPr>
            <p:ph type="ctrTitle"/>
          </p:nvPr>
        </p:nvSpPr>
        <p:spPr>
          <a:xfrm>
            <a:off x="143508" y="548680"/>
            <a:ext cx="8856984" cy="794519"/>
          </a:xfrm>
        </p:spPr>
        <p:txBody>
          <a:bodyPr>
            <a:noAutofit/>
          </a:bodyPr>
          <a:lstStyle/>
          <a:p>
            <a:r>
              <a:rPr lang="en-US" sz="4000" b="1" dirty="0" smtClean="0"/>
              <a:t>3. </a:t>
            </a:r>
            <a:r>
              <a:rPr lang="ru-RU" sz="4000" b="1" u="sng" dirty="0" smtClean="0"/>
              <a:t>Доверие </a:t>
            </a:r>
            <a:r>
              <a:rPr lang="ru-RU" sz="4000" b="1" u="sng" dirty="0"/>
              <a:t>к авторам Библии</a:t>
            </a:r>
          </a:p>
        </p:txBody>
      </p:sp>
      <p:sp>
        <p:nvSpPr>
          <p:cNvPr id="3" name="Подзаголовок 2"/>
          <p:cNvSpPr>
            <a:spLocks noGrp="1"/>
          </p:cNvSpPr>
          <p:nvPr>
            <p:ph type="subTitle" idx="1"/>
          </p:nvPr>
        </p:nvSpPr>
        <p:spPr>
          <a:xfrm>
            <a:off x="539552" y="2420888"/>
            <a:ext cx="8136904" cy="4248472"/>
          </a:xfrm>
        </p:spPr>
        <p:txBody>
          <a:bodyPr>
            <a:normAutofit lnSpcReduction="10000"/>
          </a:bodyPr>
          <a:lstStyle/>
          <a:p>
            <a:pPr lvl="1"/>
            <a:r>
              <a:rPr lang="ru-RU" sz="2400" i="1" dirty="0">
                <a:solidFill>
                  <a:schemeClr val="tx1"/>
                </a:solidFill>
                <a:effectLst>
                  <a:outerShdw blurRad="38100" dist="38100" dir="2700000" algn="tl">
                    <a:srgbClr val="000000">
                      <a:alpha val="43137"/>
                    </a:srgbClr>
                  </a:outerShdw>
                </a:effectLst>
              </a:rPr>
              <a:t>Что можно сказать об их честности</a:t>
            </a:r>
            <a:r>
              <a:rPr lang="ru-RU" sz="2400" i="1" dirty="0" smtClean="0">
                <a:solidFill>
                  <a:schemeClr val="tx1"/>
                </a:solidFill>
                <a:effectLst>
                  <a:outerShdw blurRad="38100" dist="38100" dir="2700000" algn="tl">
                    <a:srgbClr val="000000">
                      <a:alpha val="43137"/>
                    </a:srgbClr>
                  </a:outerShdw>
                </a:effectLst>
              </a:rPr>
              <a:t>?</a:t>
            </a:r>
            <a:endParaRPr lang="en-US" sz="2400" i="1" dirty="0" smtClean="0">
              <a:solidFill>
                <a:schemeClr val="tx1"/>
              </a:solidFill>
              <a:effectLst>
                <a:outerShdw blurRad="38100" dist="38100" dir="2700000" algn="tl">
                  <a:srgbClr val="000000">
                    <a:alpha val="43137"/>
                  </a:srgbClr>
                </a:outerShdw>
              </a:effectLst>
            </a:endParaRPr>
          </a:p>
          <a:p>
            <a:pPr lvl="1"/>
            <a:endParaRPr lang="en-US" sz="2400" i="1" dirty="0" smtClean="0">
              <a:solidFill>
                <a:schemeClr val="tx1"/>
              </a:solidFill>
            </a:endParaRPr>
          </a:p>
          <a:p>
            <a:pPr lvl="1" algn="l"/>
            <a:r>
              <a:rPr lang="en-US" sz="2400" i="1" dirty="0" smtClean="0">
                <a:solidFill>
                  <a:schemeClr val="tx1"/>
                </a:solidFill>
              </a:rPr>
              <a:t>a) </a:t>
            </a:r>
            <a:r>
              <a:rPr lang="ru-RU" sz="2400" i="1" dirty="0" smtClean="0">
                <a:solidFill>
                  <a:schemeClr val="tx1"/>
                </a:solidFill>
              </a:rPr>
              <a:t>Они </a:t>
            </a:r>
            <a:r>
              <a:rPr lang="ru-RU" sz="2400" i="1" dirty="0">
                <a:solidFill>
                  <a:schemeClr val="tx1"/>
                </a:solidFill>
              </a:rPr>
              <a:t>проповедовали самые высокие этические </a:t>
            </a:r>
            <a:r>
              <a:rPr lang="en-US" sz="2400" i="1" dirty="0" smtClean="0">
                <a:solidFill>
                  <a:schemeClr val="tx1"/>
                </a:solidFill>
              </a:rPr>
              <a:t> </a:t>
            </a:r>
          </a:p>
          <a:p>
            <a:pPr lvl="1" algn="l"/>
            <a:r>
              <a:rPr lang="en-US" sz="2400" i="1" dirty="0">
                <a:solidFill>
                  <a:schemeClr val="tx1"/>
                </a:solidFill>
              </a:rPr>
              <a:t> </a:t>
            </a:r>
            <a:r>
              <a:rPr lang="en-US" sz="2400" i="1" dirty="0" smtClean="0">
                <a:solidFill>
                  <a:schemeClr val="tx1"/>
                </a:solidFill>
              </a:rPr>
              <a:t>    </a:t>
            </a:r>
            <a:r>
              <a:rPr lang="ru-RU" sz="2400" i="1" dirty="0" smtClean="0">
                <a:solidFill>
                  <a:schemeClr val="tx1"/>
                </a:solidFill>
              </a:rPr>
              <a:t>нормы</a:t>
            </a:r>
            <a:r>
              <a:rPr lang="ru-RU" sz="2400" i="1" dirty="0">
                <a:solidFill>
                  <a:schemeClr val="tx1"/>
                </a:solidFill>
              </a:rPr>
              <a:t>, в том числе непременную обязанность </a:t>
            </a:r>
            <a:r>
              <a:rPr lang="en-US" sz="2400" i="1" dirty="0" smtClean="0">
                <a:solidFill>
                  <a:schemeClr val="tx1"/>
                </a:solidFill>
              </a:rPr>
              <a:t> </a:t>
            </a:r>
          </a:p>
          <a:p>
            <a:pPr lvl="1" algn="l"/>
            <a:r>
              <a:rPr lang="en-US" sz="2400" i="1" dirty="0">
                <a:solidFill>
                  <a:schemeClr val="tx1"/>
                </a:solidFill>
              </a:rPr>
              <a:t> </a:t>
            </a:r>
            <a:r>
              <a:rPr lang="en-US" sz="2400" i="1" dirty="0" smtClean="0">
                <a:solidFill>
                  <a:schemeClr val="tx1"/>
                </a:solidFill>
              </a:rPr>
              <a:t>    </a:t>
            </a:r>
            <a:r>
              <a:rPr lang="ru-RU" sz="2400" i="1" dirty="0" smtClean="0">
                <a:solidFill>
                  <a:schemeClr val="tx1"/>
                </a:solidFill>
              </a:rPr>
              <a:t>всегда </a:t>
            </a:r>
            <a:r>
              <a:rPr lang="ru-RU" sz="2400" i="1" dirty="0">
                <a:solidFill>
                  <a:schemeClr val="tx1"/>
                </a:solidFill>
              </a:rPr>
              <a:t>говорить правду: «Посему, отвергнув ложь, </a:t>
            </a:r>
            <a:r>
              <a:rPr lang="en-US" sz="2400" i="1" dirty="0" smtClean="0">
                <a:solidFill>
                  <a:schemeClr val="tx1"/>
                </a:solidFill>
              </a:rPr>
              <a:t>  </a:t>
            </a:r>
          </a:p>
          <a:p>
            <a:pPr lvl="1" algn="l"/>
            <a:r>
              <a:rPr lang="en-US" sz="2400" i="1" dirty="0">
                <a:solidFill>
                  <a:schemeClr val="tx1"/>
                </a:solidFill>
              </a:rPr>
              <a:t> </a:t>
            </a:r>
            <a:r>
              <a:rPr lang="en-US" sz="2400" i="1" dirty="0" smtClean="0">
                <a:solidFill>
                  <a:schemeClr val="tx1"/>
                </a:solidFill>
              </a:rPr>
              <a:t>    </a:t>
            </a:r>
            <a:r>
              <a:rPr lang="ru-RU" sz="2400" i="1" dirty="0" smtClean="0">
                <a:solidFill>
                  <a:schemeClr val="tx1"/>
                </a:solidFill>
              </a:rPr>
              <a:t>говорите </a:t>
            </a:r>
            <a:r>
              <a:rPr lang="ru-RU" sz="2400" i="1" dirty="0">
                <a:solidFill>
                  <a:schemeClr val="tx1"/>
                </a:solidFill>
              </a:rPr>
              <a:t>истину каждый ближнему своему…» </a:t>
            </a:r>
            <a:r>
              <a:rPr lang="en-US" sz="2400" i="1" dirty="0" smtClean="0">
                <a:solidFill>
                  <a:schemeClr val="tx1"/>
                </a:solidFill>
              </a:rPr>
              <a:t>          </a:t>
            </a:r>
          </a:p>
          <a:p>
            <a:pPr lvl="1" algn="l"/>
            <a:r>
              <a:rPr lang="en-US" sz="2400" i="1" dirty="0">
                <a:solidFill>
                  <a:schemeClr val="tx1"/>
                </a:solidFill>
              </a:rPr>
              <a:t> </a:t>
            </a:r>
            <a:r>
              <a:rPr lang="en-US" sz="2400" i="1" dirty="0" smtClean="0">
                <a:solidFill>
                  <a:schemeClr val="tx1"/>
                </a:solidFill>
              </a:rPr>
              <a:t>    </a:t>
            </a:r>
            <a:r>
              <a:rPr lang="ru-RU" sz="2400" i="1" dirty="0" smtClean="0">
                <a:solidFill>
                  <a:schemeClr val="tx1"/>
                </a:solidFill>
              </a:rPr>
              <a:t>(</a:t>
            </a:r>
            <a:r>
              <a:rPr lang="ru-RU" sz="2400" i="1" dirty="0">
                <a:solidFill>
                  <a:schemeClr val="tx1"/>
                </a:solidFill>
              </a:rPr>
              <a:t>Еф. </a:t>
            </a:r>
            <a:r>
              <a:rPr lang="ru-RU" sz="2400" i="1" dirty="0" smtClean="0">
                <a:solidFill>
                  <a:schemeClr val="tx1"/>
                </a:solidFill>
              </a:rPr>
              <a:t>4:25</a:t>
            </a:r>
            <a:r>
              <a:rPr lang="ru-RU" sz="2400" i="1" dirty="0">
                <a:solidFill>
                  <a:schemeClr val="tx1"/>
                </a:solidFill>
              </a:rPr>
              <a:t>).</a:t>
            </a:r>
            <a:r>
              <a:rPr lang="ru-RU" sz="2400" dirty="0"/>
              <a:t/>
            </a:r>
            <a:br>
              <a:rPr lang="ru-RU" sz="2400" dirty="0"/>
            </a:br>
            <a:r>
              <a:rPr lang="en-US" sz="2400" dirty="0" smtClean="0"/>
              <a:t> </a:t>
            </a:r>
            <a:r>
              <a:rPr lang="ru-RU" dirty="0"/>
              <a:t/>
            </a:r>
            <a:br>
              <a:rPr lang="ru-RU" dirty="0"/>
            </a:br>
            <a:r>
              <a:rPr lang="ru-RU" dirty="0"/>
              <a:t/>
            </a:r>
            <a:br>
              <a:rPr lang="ru-RU" dirty="0"/>
            </a:br>
            <a:endParaRPr lang="ru-RU" i="1" dirty="0">
              <a:solidFill>
                <a:schemeClr val="tx1"/>
              </a:solidFill>
            </a:endParaRPr>
          </a:p>
        </p:txBody>
      </p:sp>
    </p:spTree>
    <p:extLst>
      <p:ext uri="{BB962C8B-B14F-4D97-AF65-F5344CB8AC3E}">
        <p14:creationId xmlns:p14="http://schemas.microsoft.com/office/powerpoint/2010/main" val="344279695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925" y="0"/>
            <a:ext cx="9159925" cy="6858000"/>
          </a:xfrm>
          <a:prstGeom prst="rect">
            <a:avLst/>
          </a:prstGeom>
        </p:spPr>
      </p:pic>
      <p:sp>
        <p:nvSpPr>
          <p:cNvPr id="2" name="Заголовок 1"/>
          <p:cNvSpPr>
            <a:spLocks noGrp="1"/>
          </p:cNvSpPr>
          <p:nvPr>
            <p:ph type="ctrTitle"/>
          </p:nvPr>
        </p:nvSpPr>
        <p:spPr>
          <a:xfrm>
            <a:off x="143508" y="548680"/>
            <a:ext cx="8856984" cy="794519"/>
          </a:xfrm>
        </p:spPr>
        <p:txBody>
          <a:bodyPr>
            <a:noAutofit/>
          </a:bodyPr>
          <a:lstStyle/>
          <a:p>
            <a:r>
              <a:rPr lang="en-US" sz="4000" b="1" dirty="0" smtClean="0"/>
              <a:t>3. </a:t>
            </a:r>
            <a:r>
              <a:rPr lang="ru-RU" sz="4000" b="1" u="sng" dirty="0" smtClean="0"/>
              <a:t>Доверие </a:t>
            </a:r>
            <a:r>
              <a:rPr lang="ru-RU" sz="4000" b="1" u="sng" dirty="0"/>
              <a:t>к авторам Библии</a:t>
            </a:r>
          </a:p>
        </p:txBody>
      </p:sp>
      <p:sp>
        <p:nvSpPr>
          <p:cNvPr id="3" name="Подзаголовок 2"/>
          <p:cNvSpPr>
            <a:spLocks noGrp="1"/>
          </p:cNvSpPr>
          <p:nvPr>
            <p:ph type="subTitle" idx="1"/>
          </p:nvPr>
        </p:nvSpPr>
        <p:spPr>
          <a:xfrm>
            <a:off x="539552" y="2348880"/>
            <a:ext cx="8136904" cy="4320480"/>
          </a:xfrm>
        </p:spPr>
        <p:txBody>
          <a:bodyPr>
            <a:normAutofit fontScale="77500" lnSpcReduction="20000"/>
          </a:bodyPr>
          <a:lstStyle/>
          <a:p>
            <a:pPr lvl="1"/>
            <a:r>
              <a:rPr lang="ru-RU" sz="3100" i="1" dirty="0">
                <a:solidFill>
                  <a:schemeClr val="tx1"/>
                </a:solidFill>
                <a:effectLst>
                  <a:outerShdw blurRad="38100" dist="38100" dir="2700000" algn="tl">
                    <a:srgbClr val="000000">
                      <a:alpha val="43137"/>
                    </a:srgbClr>
                  </a:outerShdw>
                </a:effectLst>
              </a:rPr>
              <a:t>Что можно сказать об их честности</a:t>
            </a:r>
            <a:r>
              <a:rPr lang="ru-RU" sz="3100" i="1" dirty="0" smtClean="0">
                <a:solidFill>
                  <a:schemeClr val="tx1"/>
                </a:solidFill>
                <a:effectLst>
                  <a:outerShdw blurRad="38100" dist="38100" dir="2700000" algn="tl">
                    <a:srgbClr val="000000">
                      <a:alpha val="43137"/>
                    </a:srgbClr>
                  </a:outerShdw>
                </a:effectLst>
              </a:rPr>
              <a:t>?</a:t>
            </a:r>
            <a:endParaRPr lang="en-US" sz="3100" i="1" dirty="0" smtClean="0">
              <a:solidFill>
                <a:schemeClr val="tx1"/>
              </a:solidFill>
              <a:effectLst>
                <a:outerShdw blurRad="38100" dist="38100" dir="2700000" algn="tl">
                  <a:srgbClr val="000000">
                    <a:alpha val="43137"/>
                  </a:srgbClr>
                </a:outerShdw>
              </a:effectLst>
            </a:endParaRPr>
          </a:p>
          <a:p>
            <a:pPr lvl="1"/>
            <a:endParaRPr lang="en-US" sz="2400" i="1" dirty="0" smtClean="0">
              <a:solidFill>
                <a:schemeClr val="tx1"/>
              </a:solidFill>
            </a:endParaRPr>
          </a:p>
          <a:p>
            <a:pPr lvl="1" algn="l"/>
            <a:r>
              <a:rPr lang="en-US" sz="2600" i="1" dirty="0" smtClean="0">
                <a:solidFill>
                  <a:schemeClr val="tx1"/>
                </a:solidFill>
                <a:effectLst>
                  <a:outerShdw blurRad="38100" dist="38100" dir="2700000" algn="tl">
                    <a:srgbClr val="000000">
                      <a:alpha val="43137"/>
                    </a:srgbClr>
                  </a:outerShdw>
                </a:effectLst>
              </a:rPr>
              <a:t>b)  </a:t>
            </a:r>
            <a:r>
              <a:rPr lang="ru-RU" sz="2600" i="1" dirty="0" smtClean="0">
                <a:solidFill>
                  <a:schemeClr val="tx1"/>
                </a:solidFill>
                <a:effectLst>
                  <a:outerShdw blurRad="38100" dist="38100" dir="2700000" algn="tl">
                    <a:srgbClr val="000000">
                      <a:alpha val="43137"/>
                    </a:srgbClr>
                  </a:outerShdw>
                </a:effectLst>
              </a:rPr>
              <a:t>Их </a:t>
            </a:r>
            <a:r>
              <a:rPr lang="ru-RU" sz="2600" i="1" dirty="0">
                <a:solidFill>
                  <a:schemeClr val="tx1"/>
                </a:solidFill>
                <a:effectLst>
                  <a:outerShdw blurRad="38100" dist="38100" dir="2700000" algn="tl">
                    <a:srgbClr val="000000">
                      <a:alpha val="43137"/>
                    </a:srgbClr>
                  </a:outerShdw>
                </a:effectLst>
              </a:rPr>
              <a:t>честность подтверждалась даже их противниками. </a:t>
            </a:r>
            <a:r>
              <a:rPr lang="ru-RU" sz="2600" i="1" dirty="0">
                <a:solidFill>
                  <a:schemeClr val="tx1"/>
                </a:solidFill>
              </a:rPr>
              <a:t/>
            </a:r>
            <a:br>
              <a:rPr lang="ru-RU" sz="2600" i="1" dirty="0">
                <a:solidFill>
                  <a:schemeClr val="tx1"/>
                </a:solidFill>
              </a:rPr>
            </a:br>
            <a:r>
              <a:rPr lang="ru-RU" sz="2600" i="1" dirty="0">
                <a:solidFill>
                  <a:schemeClr val="tx1"/>
                </a:solidFill>
              </a:rPr>
              <a:t/>
            </a:r>
            <a:br>
              <a:rPr lang="ru-RU" sz="2600" i="1" dirty="0">
                <a:solidFill>
                  <a:schemeClr val="tx1"/>
                </a:solidFill>
              </a:rPr>
            </a:br>
            <a:r>
              <a:rPr lang="en-US" sz="2600" i="1" dirty="0" smtClean="0">
                <a:solidFill>
                  <a:schemeClr val="tx1"/>
                </a:solidFill>
              </a:rPr>
              <a:t>     </a:t>
            </a:r>
            <a:r>
              <a:rPr lang="ru-RU" sz="2600" i="1" dirty="0" smtClean="0">
                <a:solidFill>
                  <a:schemeClr val="tx1"/>
                </a:solidFill>
              </a:rPr>
              <a:t>Они </a:t>
            </a:r>
            <a:r>
              <a:rPr lang="ru-RU" sz="2600" i="1" dirty="0">
                <a:solidFill>
                  <a:schemeClr val="tx1"/>
                </a:solidFill>
              </a:rPr>
              <a:t>утверждали, что вся их вина или заблуждение состояли в </a:t>
            </a:r>
            <a:r>
              <a:rPr lang="en-US" sz="2600" i="1" dirty="0" smtClean="0">
                <a:solidFill>
                  <a:schemeClr val="tx1"/>
                </a:solidFill>
              </a:rPr>
              <a:t>  </a:t>
            </a:r>
          </a:p>
          <a:p>
            <a:pPr lvl="1" algn="l"/>
            <a:r>
              <a:rPr lang="en-US" sz="2600" i="1" dirty="0">
                <a:solidFill>
                  <a:schemeClr val="tx1"/>
                </a:solidFill>
              </a:rPr>
              <a:t> </a:t>
            </a:r>
            <a:r>
              <a:rPr lang="en-US" sz="2600" i="1" dirty="0" smtClean="0">
                <a:solidFill>
                  <a:schemeClr val="tx1"/>
                </a:solidFill>
              </a:rPr>
              <a:t>    </a:t>
            </a:r>
            <a:r>
              <a:rPr lang="ru-RU" sz="2600" i="1" dirty="0" smtClean="0">
                <a:solidFill>
                  <a:schemeClr val="tx1"/>
                </a:solidFill>
              </a:rPr>
              <a:t>том</a:t>
            </a:r>
            <a:r>
              <a:rPr lang="ru-RU" sz="2600" i="1" dirty="0">
                <a:solidFill>
                  <a:schemeClr val="tx1"/>
                </a:solidFill>
              </a:rPr>
              <a:t>, что они в установленный день собирались до рассвета, </a:t>
            </a:r>
            <a:r>
              <a:rPr lang="en-US" sz="2600" i="1" dirty="0" smtClean="0">
                <a:solidFill>
                  <a:schemeClr val="tx1"/>
                </a:solidFill>
              </a:rPr>
              <a:t> </a:t>
            </a:r>
          </a:p>
          <a:p>
            <a:pPr lvl="1" algn="l"/>
            <a:r>
              <a:rPr lang="en-US" sz="2600" i="1" dirty="0">
                <a:solidFill>
                  <a:schemeClr val="tx1"/>
                </a:solidFill>
              </a:rPr>
              <a:t> </a:t>
            </a:r>
            <a:r>
              <a:rPr lang="en-US" sz="2600" i="1" dirty="0" smtClean="0">
                <a:solidFill>
                  <a:schemeClr val="tx1"/>
                </a:solidFill>
              </a:rPr>
              <a:t>    </a:t>
            </a:r>
            <a:r>
              <a:rPr lang="ru-RU" sz="2600" i="1" dirty="0" smtClean="0">
                <a:solidFill>
                  <a:schemeClr val="tx1"/>
                </a:solidFill>
              </a:rPr>
              <a:t>воспевали</a:t>
            </a:r>
            <a:r>
              <a:rPr lang="ru-RU" sz="2600" i="1" dirty="0">
                <a:solidFill>
                  <a:schemeClr val="tx1"/>
                </a:solidFill>
              </a:rPr>
              <a:t>, чередуясь, Христа как Бога и клятвенно обязывались </a:t>
            </a:r>
            <a:r>
              <a:rPr lang="en-US" sz="2600" i="1" dirty="0" smtClean="0">
                <a:solidFill>
                  <a:schemeClr val="tx1"/>
                </a:solidFill>
              </a:rPr>
              <a:t>  </a:t>
            </a:r>
          </a:p>
          <a:p>
            <a:pPr lvl="1" algn="l"/>
            <a:r>
              <a:rPr lang="en-US" sz="2600" i="1" dirty="0">
                <a:solidFill>
                  <a:schemeClr val="tx1"/>
                </a:solidFill>
              </a:rPr>
              <a:t> </a:t>
            </a:r>
            <a:r>
              <a:rPr lang="en-US" sz="2600" i="1" dirty="0" smtClean="0">
                <a:solidFill>
                  <a:schemeClr val="tx1"/>
                </a:solidFill>
              </a:rPr>
              <a:t>    </a:t>
            </a:r>
            <a:r>
              <a:rPr lang="ru-RU" sz="2600" i="1" dirty="0" smtClean="0">
                <a:solidFill>
                  <a:schemeClr val="tx1"/>
                </a:solidFill>
              </a:rPr>
              <a:t>не </a:t>
            </a:r>
            <a:r>
              <a:rPr lang="ru-RU" sz="2600" i="1" dirty="0">
                <a:solidFill>
                  <a:schemeClr val="tx1"/>
                </a:solidFill>
              </a:rPr>
              <a:t>преступления совершать, а воздерживаться от воровства, </a:t>
            </a:r>
            <a:r>
              <a:rPr lang="en-US" sz="2600" i="1" dirty="0" smtClean="0">
                <a:solidFill>
                  <a:schemeClr val="tx1"/>
                </a:solidFill>
              </a:rPr>
              <a:t>  </a:t>
            </a:r>
          </a:p>
          <a:p>
            <a:pPr lvl="1" algn="l"/>
            <a:r>
              <a:rPr lang="en-US" sz="2600" i="1" dirty="0">
                <a:solidFill>
                  <a:schemeClr val="tx1"/>
                </a:solidFill>
              </a:rPr>
              <a:t> </a:t>
            </a:r>
            <a:r>
              <a:rPr lang="en-US" sz="2600" i="1" dirty="0" smtClean="0">
                <a:solidFill>
                  <a:schemeClr val="tx1"/>
                </a:solidFill>
              </a:rPr>
              <a:t>    </a:t>
            </a:r>
            <a:r>
              <a:rPr lang="ru-RU" sz="2600" i="1" dirty="0" smtClean="0">
                <a:solidFill>
                  <a:schemeClr val="tx1"/>
                </a:solidFill>
              </a:rPr>
              <a:t>грабежа</a:t>
            </a:r>
            <a:r>
              <a:rPr lang="ru-RU" sz="2600" i="1" dirty="0">
                <a:solidFill>
                  <a:schemeClr val="tx1"/>
                </a:solidFill>
              </a:rPr>
              <a:t>, прелюбодеяния, нарушения слова, отказа выдать </a:t>
            </a:r>
            <a:r>
              <a:rPr lang="en-US" sz="2600" i="1" dirty="0" smtClean="0">
                <a:solidFill>
                  <a:schemeClr val="tx1"/>
                </a:solidFill>
              </a:rPr>
              <a:t>  </a:t>
            </a:r>
          </a:p>
          <a:p>
            <a:pPr lvl="1" algn="l"/>
            <a:r>
              <a:rPr lang="en-US" sz="2600" i="1" dirty="0">
                <a:solidFill>
                  <a:schemeClr val="tx1"/>
                </a:solidFill>
              </a:rPr>
              <a:t> </a:t>
            </a:r>
            <a:r>
              <a:rPr lang="en-US" sz="2600" i="1" dirty="0" smtClean="0">
                <a:solidFill>
                  <a:schemeClr val="tx1"/>
                </a:solidFill>
              </a:rPr>
              <a:t>    </a:t>
            </a:r>
            <a:r>
              <a:rPr lang="ru-RU" sz="2600" i="1" dirty="0" smtClean="0">
                <a:solidFill>
                  <a:schemeClr val="tx1"/>
                </a:solidFill>
              </a:rPr>
              <a:t>доверенное </a:t>
            </a:r>
            <a:r>
              <a:rPr lang="ru-RU" sz="2600" i="1" dirty="0">
                <a:solidFill>
                  <a:schemeClr val="tx1"/>
                </a:solidFill>
              </a:rPr>
              <a:t>(из письма Плиния Младшего, правителя </a:t>
            </a:r>
            <a:r>
              <a:rPr lang="en-US" sz="2600" i="1" dirty="0" smtClean="0">
                <a:solidFill>
                  <a:schemeClr val="tx1"/>
                </a:solidFill>
              </a:rPr>
              <a:t>  </a:t>
            </a:r>
          </a:p>
          <a:p>
            <a:pPr lvl="1" algn="l"/>
            <a:r>
              <a:rPr lang="en-US" sz="2600" i="1" dirty="0">
                <a:solidFill>
                  <a:schemeClr val="tx1"/>
                </a:solidFill>
              </a:rPr>
              <a:t> </a:t>
            </a:r>
            <a:r>
              <a:rPr lang="en-US" sz="2600" i="1" dirty="0" smtClean="0">
                <a:solidFill>
                  <a:schemeClr val="tx1"/>
                </a:solidFill>
              </a:rPr>
              <a:t>    </a:t>
            </a:r>
            <a:r>
              <a:rPr lang="ru-RU" sz="2600" i="1" dirty="0" smtClean="0">
                <a:solidFill>
                  <a:schemeClr val="tx1"/>
                </a:solidFill>
              </a:rPr>
              <a:t>Понта/Вифании </a:t>
            </a:r>
            <a:r>
              <a:rPr lang="ru-RU" sz="2600" i="1" dirty="0">
                <a:solidFill>
                  <a:schemeClr val="tx1"/>
                </a:solidFill>
              </a:rPr>
              <a:t>с 111-113 н.э., императору Траяну). </a:t>
            </a:r>
            <a:r>
              <a:rPr lang="ru-RU" sz="2400" i="1" dirty="0"/>
              <a:t/>
            </a:r>
            <a:br>
              <a:rPr lang="ru-RU" sz="2400" i="1" dirty="0"/>
            </a:br>
            <a:r>
              <a:rPr lang="en-US" sz="2400" dirty="0" smtClean="0"/>
              <a:t> </a:t>
            </a:r>
            <a:r>
              <a:rPr lang="ru-RU" dirty="0"/>
              <a:t/>
            </a:r>
            <a:br>
              <a:rPr lang="ru-RU" dirty="0"/>
            </a:br>
            <a:r>
              <a:rPr lang="ru-RU" dirty="0"/>
              <a:t/>
            </a:r>
            <a:br>
              <a:rPr lang="ru-RU" dirty="0"/>
            </a:br>
            <a:endParaRPr lang="ru-RU" i="1" dirty="0">
              <a:solidFill>
                <a:schemeClr val="tx1"/>
              </a:solidFill>
            </a:endParaRPr>
          </a:p>
        </p:txBody>
      </p:sp>
    </p:spTree>
    <p:extLst>
      <p:ext uri="{BB962C8B-B14F-4D97-AF65-F5344CB8AC3E}">
        <p14:creationId xmlns:p14="http://schemas.microsoft.com/office/powerpoint/2010/main" val="15945899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59925" cy="6858000"/>
          </a:xfrm>
          <a:prstGeom prst="rect">
            <a:avLst/>
          </a:prstGeom>
        </p:spPr>
      </p:pic>
      <p:sp>
        <p:nvSpPr>
          <p:cNvPr id="2" name="Заголовок 1"/>
          <p:cNvSpPr>
            <a:spLocks noGrp="1"/>
          </p:cNvSpPr>
          <p:nvPr>
            <p:ph type="ctrTitle"/>
          </p:nvPr>
        </p:nvSpPr>
        <p:spPr>
          <a:xfrm>
            <a:off x="143508" y="548680"/>
            <a:ext cx="8856984" cy="794519"/>
          </a:xfrm>
        </p:spPr>
        <p:txBody>
          <a:bodyPr>
            <a:noAutofit/>
          </a:bodyPr>
          <a:lstStyle/>
          <a:p>
            <a:r>
              <a:rPr lang="en-US" sz="4000" b="1" dirty="0" smtClean="0"/>
              <a:t>3. </a:t>
            </a:r>
            <a:r>
              <a:rPr lang="ru-RU" sz="4000" b="1" u="sng" dirty="0" smtClean="0"/>
              <a:t>Доверие </a:t>
            </a:r>
            <a:r>
              <a:rPr lang="ru-RU" sz="4000" b="1" u="sng" dirty="0"/>
              <a:t>к авторам Библии</a:t>
            </a:r>
          </a:p>
        </p:txBody>
      </p:sp>
      <p:sp>
        <p:nvSpPr>
          <p:cNvPr id="3" name="Подзаголовок 2"/>
          <p:cNvSpPr>
            <a:spLocks noGrp="1"/>
          </p:cNvSpPr>
          <p:nvPr>
            <p:ph type="subTitle" idx="1"/>
          </p:nvPr>
        </p:nvSpPr>
        <p:spPr>
          <a:xfrm>
            <a:off x="467544" y="2276872"/>
            <a:ext cx="8496944" cy="4392488"/>
          </a:xfrm>
        </p:spPr>
        <p:txBody>
          <a:bodyPr>
            <a:normAutofit fontScale="25000" lnSpcReduction="20000"/>
          </a:bodyPr>
          <a:lstStyle/>
          <a:p>
            <a:pPr lvl="1"/>
            <a:r>
              <a:rPr lang="ru-RU" sz="9600" i="1" dirty="0">
                <a:solidFill>
                  <a:schemeClr val="tx1"/>
                </a:solidFill>
                <a:effectLst>
                  <a:outerShdw blurRad="38100" dist="38100" dir="2700000" algn="tl">
                    <a:srgbClr val="000000">
                      <a:alpha val="43137"/>
                    </a:srgbClr>
                  </a:outerShdw>
                </a:effectLst>
              </a:rPr>
              <a:t>Что можно сказать об их честности</a:t>
            </a:r>
            <a:r>
              <a:rPr lang="ru-RU" sz="9600" i="1" dirty="0" smtClean="0">
                <a:solidFill>
                  <a:schemeClr val="tx1"/>
                </a:solidFill>
                <a:effectLst>
                  <a:outerShdw blurRad="38100" dist="38100" dir="2700000" algn="tl">
                    <a:srgbClr val="000000">
                      <a:alpha val="43137"/>
                    </a:srgbClr>
                  </a:outerShdw>
                </a:effectLst>
              </a:rPr>
              <a:t>?</a:t>
            </a:r>
            <a:endParaRPr lang="en-US" sz="9600" i="1" dirty="0" smtClean="0">
              <a:solidFill>
                <a:schemeClr val="tx1"/>
              </a:solidFill>
              <a:effectLst>
                <a:outerShdw blurRad="38100" dist="38100" dir="2700000" algn="tl">
                  <a:srgbClr val="000000">
                    <a:alpha val="43137"/>
                  </a:srgbClr>
                </a:outerShdw>
              </a:effectLst>
            </a:endParaRPr>
          </a:p>
          <a:p>
            <a:pPr lvl="1"/>
            <a:endParaRPr lang="en-US" sz="2400" i="1" dirty="0" smtClean="0">
              <a:solidFill>
                <a:schemeClr val="tx1"/>
              </a:solidFill>
            </a:endParaRPr>
          </a:p>
          <a:p>
            <a:pPr lvl="1" algn="l"/>
            <a:endParaRPr lang="en-US" sz="5600" i="1" dirty="0" smtClean="0">
              <a:solidFill>
                <a:schemeClr val="tx1"/>
              </a:solidFill>
            </a:endParaRPr>
          </a:p>
          <a:p>
            <a:pPr lvl="1" algn="l"/>
            <a:r>
              <a:rPr lang="en-US" sz="6400" i="1" dirty="0" smtClean="0">
                <a:solidFill>
                  <a:schemeClr val="tx1"/>
                </a:solidFill>
                <a:effectLst>
                  <a:outerShdw blurRad="38100" dist="38100" dir="2700000" algn="tl">
                    <a:srgbClr val="000000">
                      <a:alpha val="43137"/>
                    </a:srgbClr>
                  </a:outerShdw>
                </a:effectLst>
              </a:rPr>
              <a:t>c</a:t>
            </a:r>
            <a:r>
              <a:rPr lang="en-US" sz="6400" i="1" dirty="0" smtClean="0">
                <a:solidFill>
                  <a:schemeClr val="tx1"/>
                </a:solidFill>
                <a:effectLst>
                  <a:outerShdw blurRad="38100" dist="38100" dir="2700000" algn="tl">
                    <a:srgbClr val="000000">
                      <a:alpha val="43137"/>
                    </a:srgbClr>
                  </a:outerShdw>
                </a:effectLst>
              </a:rPr>
              <a:t>)</a:t>
            </a:r>
            <a:r>
              <a:rPr lang="ru-RU" sz="6400" i="1" dirty="0" smtClean="0">
                <a:solidFill>
                  <a:schemeClr val="tx1"/>
                </a:solidFill>
                <a:effectLst>
                  <a:outerShdw blurRad="38100" dist="38100" dir="2700000" algn="tl">
                    <a:srgbClr val="000000">
                      <a:alpha val="43137"/>
                    </a:srgbClr>
                  </a:outerShdw>
                </a:effectLst>
              </a:rPr>
              <a:t> </a:t>
            </a:r>
            <a:r>
              <a:rPr lang="en-US" sz="6400" i="1" dirty="0" smtClean="0">
                <a:solidFill>
                  <a:schemeClr val="tx1"/>
                </a:solidFill>
                <a:effectLst>
                  <a:outerShdw blurRad="38100" dist="38100" dir="2700000" algn="tl">
                    <a:srgbClr val="000000">
                      <a:alpha val="43137"/>
                    </a:srgbClr>
                  </a:outerShdw>
                </a:effectLst>
              </a:rPr>
              <a:t> </a:t>
            </a:r>
            <a:r>
              <a:rPr lang="ru-RU" sz="6400" i="1" dirty="0" smtClean="0">
                <a:solidFill>
                  <a:schemeClr val="tx1"/>
                </a:solidFill>
                <a:effectLst>
                  <a:outerShdw blurRad="38100" dist="38100" dir="2700000" algn="tl">
                    <a:srgbClr val="000000">
                      <a:alpha val="43137"/>
                    </a:srgbClr>
                  </a:outerShdw>
                </a:effectLst>
              </a:rPr>
              <a:t>Авторы </a:t>
            </a:r>
            <a:r>
              <a:rPr lang="ru-RU" sz="6400" i="1" dirty="0">
                <a:solidFill>
                  <a:schemeClr val="tx1"/>
                </a:solidFill>
                <a:effectLst>
                  <a:outerShdw blurRad="38100" dist="38100" dir="2700000" algn="tl">
                    <a:srgbClr val="000000">
                      <a:alpha val="43137"/>
                    </a:srgbClr>
                  </a:outerShdw>
                </a:effectLst>
              </a:rPr>
              <a:t>Библии дорого заплатили за свою верность </a:t>
            </a:r>
            <a:r>
              <a:rPr lang="ru-RU" sz="6400" i="1" dirty="0" smtClean="0">
                <a:solidFill>
                  <a:schemeClr val="tx1"/>
                </a:solidFill>
                <a:effectLst>
                  <a:outerShdw blurRad="38100" dist="38100" dir="2700000" algn="tl">
                    <a:srgbClr val="000000">
                      <a:alpha val="43137"/>
                    </a:srgbClr>
                  </a:outerShdw>
                </a:effectLst>
              </a:rPr>
              <a:t>истине</a:t>
            </a:r>
            <a:r>
              <a:rPr lang="ru-RU" sz="6400" i="1" dirty="0">
                <a:solidFill>
                  <a:schemeClr val="tx1"/>
                </a:solidFill>
              </a:rPr>
              <a:t/>
            </a:r>
            <a:br>
              <a:rPr lang="ru-RU" sz="6400" i="1" dirty="0">
                <a:solidFill>
                  <a:schemeClr val="tx1"/>
                </a:solidFill>
              </a:rPr>
            </a:br>
            <a:r>
              <a:rPr lang="ru-RU" sz="6400" i="1" dirty="0" smtClean="0">
                <a:solidFill>
                  <a:schemeClr val="tx1"/>
                </a:solidFill>
              </a:rPr>
              <a:t> </a:t>
            </a:r>
            <a:r>
              <a:rPr lang="ru-RU" sz="6400" i="1" dirty="0">
                <a:solidFill>
                  <a:schemeClr val="tx1"/>
                </a:solidFill>
              </a:rPr>
              <a:t/>
            </a:r>
            <a:br>
              <a:rPr lang="ru-RU" sz="6400" i="1" dirty="0">
                <a:solidFill>
                  <a:schemeClr val="tx1"/>
                </a:solidFill>
              </a:rPr>
            </a:br>
            <a:r>
              <a:rPr lang="ru-RU" sz="6400" i="1" dirty="0" smtClean="0">
                <a:solidFill>
                  <a:schemeClr val="tx1"/>
                </a:solidFill>
              </a:rPr>
              <a:t>    Например</a:t>
            </a:r>
            <a:r>
              <a:rPr lang="ru-RU" sz="6400" i="1" dirty="0">
                <a:solidFill>
                  <a:schemeClr val="tx1"/>
                </a:solidFill>
              </a:rPr>
              <a:t>, Петр, другие одиннадцать апостолов (Деян. 5) и Павел (Деян. 28) </a:t>
            </a:r>
            <a:r>
              <a:rPr lang="ru-RU" sz="6400" i="1" dirty="0" smtClean="0">
                <a:solidFill>
                  <a:schemeClr val="tx1"/>
                </a:solidFill>
              </a:rPr>
              <a:t>— </a:t>
            </a:r>
            <a:r>
              <a:rPr lang="ru-RU" sz="6400" i="1" dirty="0">
                <a:solidFill>
                  <a:schemeClr val="tx1"/>
                </a:solidFill>
              </a:rPr>
              <a:t>все </a:t>
            </a:r>
            <a:r>
              <a:rPr lang="ru-RU" sz="6400" i="1" dirty="0" smtClean="0">
                <a:solidFill>
                  <a:schemeClr val="tx1"/>
                </a:solidFill>
              </a:rPr>
              <a:t>  </a:t>
            </a:r>
          </a:p>
          <a:p>
            <a:pPr lvl="1" algn="l"/>
            <a:r>
              <a:rPr lang="ru-RU" sz="6400" i="1" dirty="0" smtClean="0">
                <a:solidFill>
                  <a:schemeClr val="tx1"/>
                </a:solidFill>
              </a:rPr>
              <a:t>    они </a:t>
            </a:r>
            <a:r>
              <a:rPr lang="ru-RU" sz="6400" i="1" dirty="0">
                <a:solidFill>
                  <a:schemeClr val="tx1"/>
                </a:solidFill>
              </a:rPr>
              <a:t>сидели в тюрьме. </a:t>
            </a:r>
            <a:br>
              <a:rPr lang="ru-RU" sz="6400" i="1" dirty="0">
                <a:solidFill>
                  <a:schemeClr val="tx1"/>
                </a:solidFill>
              </a:rPr>
            </a:br>
            <a:r>
              <a:rPr lang="ru-RU" sz="6400" i="1" dirty="0" smtClean="0">
                <a:solidFill>
                  <a:schemeClr val="tx1"/>
                </a:solidFill>
              </a:rPr>
              <a:t> </a:t>
            </a:r>
            <a:r>
              <a:rPr lang="ru-RU" sz="6400" i="1" dirty="0">
                <a:solidFill>
                  <a:schemeClr val="tx1"/>
                </a:solidFill>
              </a:rPr>
              <a:t/>
            </a:r>
            <a:br>
              <a:rPr lang="ru-RU" sz="6400" i="1" dirty="0">
                <a:solidFill>
                  <a:schemeClr val="tx1"/>
                </a:solidFill>
              </a:rPr>
            </a:br>
            <a:r>
              <a:rPr lang="ru-RU" sz="6400" i="1" dirty="0" smtClean="0">
                <a:solidFill>
                  <a:schemeClr val="tx1"/>
                </a:solidFill>
              </a:rPr>
              <a:t>  </a:t>
            </a:r>
            <a:r>
              <a:rPr lang="en-US" sz="6400" i="1" dirty="0" smtClean="0">
                <a:solidFill>
                  <a:schemeClr val="tx1"/>
                </a:solidFill>
              </a:rPr>
              <a:t> </a:t>
            </a:r>
            <a:r>
              <a:rPr lang="ru-RU" sz="6400" i="1" dirty="0" smtClean="0">
                <a:solidFill>
                  <a:schemeClr val="tx1"/>
                </a:solidFill>
              </a:rPr>
              <a:t> </a:t>
            </a:r>
            <a:r>
              <a:rPr lang="ru-RU" sz="6400" i="1" dirty="0" smtClean="0">
                <a:solidFill>
                  <a:schemeClr val="tx1"/>
                </a:solidFill>
              </a:rPr>
              <a:t>Впоследствии </a:t>
            </a:r>
            <a:r>
              <a:rPr lang="ru-RU" sz="6400" i="1" dirty="0">
                <a:solidFill>
                  <a:schemeClr val="tx1"/>
                </a:solidFill>
              </a:rPr>
              <a:t>большинство из них приняло мученическую смерть за свое </a:t>
            </a:r>
            <a:r>
              <a:rPr lang="ru-RU" sz="6400" i="1" dirty="0" smtClean="0">
                <a:solidFill>
                  <a:schemeClr val="tx1"/>
                </a:solidFill>
              </a:rPr>
              <a:t> </a:t>
            </a:r>
          </a:p>
          <a:p>
            <a:pPr lvl="1" algn="l"/>
            <a:r>
              <a:rPr lang="ru-RU" sz="6400" i="1" dirty="0">
                <a:solidFill>
                  <a:schemeClr val="tx1"/>
                </a:solidFill>
              </a:rPr>
              <a:t> </a:t>
            </a:r>
            <a:r>
              <a:rPr lang="ru-RU" sz="6400" i="1" dirty="0" smtClean="0">
                <a:solidFill>
                  <a:schemeClr val="tx1"/>
                </a:solidFill>
              </a:rPr>
              <a:t>  </a:t>
            </a:r>
            <a:r>
              <a:rPr lang="en-US" sz="6400" i="1" dirty="0" smtClean="0">
                <a:solidFill>
                  <a:schemeClr val="tx1"/>
                </a:solidFill>
              </a:rPr>
              <a:t> </a:t>
            </a:r>
            <a:r>
              <a:rPr lang="ru-RU" sz="6400" i="1" dirty="0" smtClean="0">
                <a:solidFill>
                  <a:schemeClr val="tx1"/>
                </a:solidFill>
              </a:rPr>
              <a:t>свидетельство </a:t>
            </a:r>
            <a:r>
              <a:rPr lang="ru-RU" sz="6400" i="1" dirty="0">
                <a:solidFill>
                  <a:schemeClr val="tx1"/>
                </a:solidFill>
              </a:rPr>
              <a:t>о Христе (2 Тим. 4:6–8; 2 Пет. 1:14). </a:t>
            </a:r>
            <a:br>
              <a:rPr lang="ru-RU" sz="6400" i="1" dirty="0">
                <a:solidFill>
                  <a:schemeClr val="tx1"/>
                </a:solidFill>
              </a:rPr>
            </a:br>
            <a:r>
              <a:rPr lang="ru-RU" sz="6400" i="1" dirty="0">
                <a:solidFill>
                  <a:schemeClr val="tx1"/>
                </a:solidFill>
              </a:rPr>
              <a:t/>
            </a:r>
            <a:br>
              <a:rPr lang="ru-RU" sz="6400" i="1" dirty="0">
                <a:solidFill>
                  <a:schemeClr val="tx1"/>
                </a:solidFill>
              </a:rPr>
            </a:br>
            <a:r>
              <a:rPr lang="ru-RU" sz="6400" i="1" dirty="0" smtClean="0">
                <a:solidFill>
                  <a:schemeClr val="tx1"/>
                </a:solidFill>
              </a:rPr>
              <a:t> </a:t>
            </a:r>
            <a:r>
              <a:rPr lang="en-US" sz="6400" i="1" dirty="0" smtClean="0">
                <a:solidFill>
                  <a:schemeClr val="tx1"/>
                </a:solidFill>
              </a:rPr>
              <a:t> </a:t>
            </a:r>
            <a:r>
              <a:rPr lang="ru-RU" sz="6400" i="1" dirty="0" smtClean="0">
                <a:solidFill>
                  <a:schemeClr val="tx1"/>
                </a:solidFill>
              </a:rPr>
              <a:t>  </a:t>
            </a:r>
            <a:r>
              <a:rPr lang="ru-RU" sz="6400" i="1" dirty="0" smtClean="0">
                <a:solidFill>
                  <a:schemeClr val="tx1"/>
                </a:solidFill>
              </a:rPr>
              <a:t>«</a:t>
            </a:r>
            <a:r>
              <a:rPr lang="ru-RU" sz="6400" i="1" dirty="0">
                <a:solidFill>
                  <a:schemeClr val="tx1"/>
                </a:solidFill>
              </a:rPr>
              <a:t>Верность до смерти» — такова отличительная черта первых </a:t>
            </a:r>
            <a:r>
              <a:rPr lang="ru-RU" sz="6400" i="1" dirty="0" smtClean="0">
                <a:solidFill>
                  <a:schemeClr val="tx1"/>
                </a:solidFill>
              </a:rPr>
              <a:t>христиан</a:t>
            </a:r>
            <a:r>
              <a:rPr lang="en-US" sz="6400" i="1" dirty="0" smtClean="0">
                <a:solidFill>
                  <a:schemeClr val="tx1"/>
                </a:solidFill>
              </a:rPr>
              <a:t>                 </a:t>
            </a:r>
            <a:r>
              <a:rPr lang="ru-RU" sz="6400" i="1" dirty="0" smtClean="0">
                <a:solidFill>
                  <a:schemeClr val="tx1"/>
                </a:solidFill>
              </a:rPr>
              <a:t> </a:t>
            </a:r>
            <a:r>
              <a:rPr lang="en-US" sz="6400" i="1" dirty="0" smtClean="0">
                <a:solidFill>
                  <a:schemeClr val="tx1"/>
                </a:solidFill>
              </a:rPr>
              <a:t> </a:t>
            </a:r>
          </a:p>
          <a:p>
            <a:pPr lvl="1" algn="l"/>
            <a:r>
              <a:rPr lang="en-US" sz="6400" i="1" dirty="0">
                <a:solidFill>
                  <a:schemeClr val="tx1"/>
                </a:solidFill>
              </a:rPr>
              <a:t> </a:t>
            </a:r>
            <a:r>
              <a:rPr lang="en-US" sz="6400" i="1" dirty="0" smtClean="0">
                <a:solidFill>
                  <a:schemeClr val="tx1"/>
                </a:solidFill>
              </a:rPr>
              <a:t>   </a:t>
            </a:r>
            <a:r>
              <a:rPr lang="ru-RU" sz="6400" i="1" dirty="0" smtClean="0">
                <a:solidFill>
                  <a:schemeClr val="tx1"/>
                </a:solidFill>
              </a:rPr>
              <a:t>(</a:t>
            </a:r>
            <a:r>
              <a:rPr lang="ru-RU" sz="6400" i="1" dirty="0">
                <a:solidFill>
                  <a:schemeClr val="tx1"/>
                </a:solidFill>
              </a:rPr>
              <a:t>см. </a:t>
            </a:r>
            <a:r>
              <a:rPr lang="ru-RU" sz="6400" i="1" dirty="0" smtClean="0">
                <a:solidFill>
                  <a:schemeClr val="tx1"/>
                </a:solidFill>
              </a:rPr>
              <a:t>Откр</a:t>
            </a:r>
            <a:r>
              <a:rPr lang="ru-RU" sz="6400" i="1" dirty="0">
                <a:solidFill>
                  <a:schemeClr val="tx1"/>
                </a:solidFill>
              </a:rPr>
              <a:t>. 2:10).</a:t>
            </a:r>
            <a:br>
              <a:rPr lang="ru-RU" sz="6400" i="1" dirty="0">
                <a:solidFill>
                  <a:schemeClr val="tx1"/>
                </a:solidFill>
              </a:rPr>
            </a:br>
            <a:r>
              <a:rPr lang="ru-RU" sz="6400" i="1" dirty="0" smtClean="0">
                <a:solidFill>
                  <a:schemeClr val="tx1"/>
                </a:solidFill>
              </a:rPr>
              <a:t> </a:t>
            </a:r>
            <a:r>
              <a:rPr lang="ru-RU" sz="6400" i="1" dirty="0">
                <a:solidFill>
                  <a:schemeClr val="tx1"/>
                </a:solidFill>
              </a:rPr>
              <a:t/>
            </a:r>
            <a:br>
              <a:rPr lang="ru-RU" sz="6400" i="1" dirty="0">
                <a:solidFill>
                  <a:schemeClr val="tx1"/>
                </a:solidFill>
              </a:rPr>
            </a:br>
            <a:r>
              <a:rPr lang="ru-RU" sz="6400" i="1" dirty="0" smtClean="0">
                <a:solidFill>
                  <a:schemeClr val="tx1"/>
                </a:solidFill>
              </a:rPr>
              <a:t> </a:t>
            </a:r>
            <a:r>
              <a:rPr lang="en-US" sz="6400" i="1" dirty="0" smtClean="0">
                <a:solidFill>
                  <a:schemeClr val="tx1"/>
                </a:solidFill>
              </a:rPr>
              <a:t>  </a:t>
            </a:r>
            <a:r>
              <a:rPr lang="ru-RU" sz="6400" i="1" dirty="0" smtClean="0">
                <a:solidFill>
                  <a:schemeClr val="tx1"/>
                </a:solidFill>
              </a:rPr>
              <a:t> </a:t>
            </a:r>
            <a:r>
              <a:rPr lang="ru-RU" sz="6400" i="1" dirty="0" smtClean="0">
                <a:solidFill>
                  <a:schemeClr val="tx1"/>
                </a:solidFill>
              </a:rPr>
              <a:t>Иногда </a:t>
            </a:r>
            <a:r>
              <a:rPr lang="ru-RU" sz="6400" i="1" dirty="0">
                <a:solidFill>
                  <a:schemeClr val="tx1"/>
                </a:solidFill>
              </a:rPr>
              <a:t>люди умирают за то, что они по ошибке принимают за истину. </a:t>
            </a:r>
            <a:br>
              <a:rPr lang="ru-RU" sz="6400" i="1" dirty="0">
                <a:solidFill>
                  <a:schemeClr val="tx1"/>
                </a:solidFill>
              </a:rPr>
            </a:br>
            <a:r>
              <a:rPr lang="en-US" sz="6400" i="1" dirty="0" smtClean="0">
                <a:solidFill>
                  <a:schemeClr val="tx1"/>
                </a:solidFill>
              </a:rPr>
              <a:t> </a:t>
            </a:r>
            <a:r>
              <a:rPr lang="ru-RU" sz="6400" i="1" dirty="0">
                <a:solidFill>
                  <a:schemeClr val="tx1"/>
                </a:solidFill>
              </a:rPr>
              <a:t/>
            </a:r>
            <a:br>
              <a:rPr lang="ru-RU" sz="6400" i="1" dirty="0">
                <a:solidFill>
                  <a:schemeClr val="tx1"/>
                </a:solidFill>
              </a:rPr>
            </a:br>
            <a:r>
              <a:rPr lang="ru-RU" sz="6400" i="1" dirty="0" smtClean="0">
                <a:solidFill>
                  <a:schemeClr val="tx1"/>
                </a:solidFill>
              </a:rPr>
              <a:t>  </a:t>
            </a:r>
            <a:r>
              <a:rPr lang="en-US" sz="6400" i="1" dirty="0" smtClean="0">
                <a:solidFill>
                  <a:schemeClr val="tx1"/>
                </a:solidFill>
              </a:rPr>
              <a:t>  </a:t>
            </a:r>
            <a:r>
              <a:rPr lang="ru-RU" sz="6400" i="1" dirty="0" smtClean="0">
                <a:solidFill>
                  <a:schemeClr val="tx1"/>
                </a:solidFill>
              </a:rPr>
              <a:t>Но </a:t>
            </a:r>
            <a:r>
              <a:rPr lang="ru-RU" sz="6400" i="1" dirty="0">
                <a:solidFill>
                  <a:schemeClr val="tx1"/>
                </a:solidFill>
              </a:rPr>
              <a:t>очень немногие согласятся погибнуть за заведомо ложную идею. </a:t>
            </a:r>
            <a:br>
              <a:rPr lang="ru-RU" sz="6400" i="1" dirty="0">
                <a:solidFill>
                  <a:schemeClr val="tx1"/>
                </a:solidFill>
              </a:rPr>
            </a:br>
            <a:endParaRPr lang="ru-RU" sz="6400" i="1" dirty="0" smtClean="0">
              <a:solidFill>
                <a:schemeClr val="tx1"/>
              </a:solidFill>
            </a:endParaRPr>
          </a:p>
          <a:p>
            <a:pPr lvl="1" algn="l"/>
            <a:r>
              <a:rPr lang="ru-RU" sz="6400" i="1" dirty="0" smtClean="0">
                <a:solidFill>
                  <a:schemeClr val="tx1"/>
                </a:solidFill>
              </a:rPr>
              <a:t> </a:t>
            </a:r>
            <a:r>
              <a:rPr lang="en-US" sz="6400" i="1" dirty="0" smtClean="0">
                <a:solidFill>
                  <a:schemeClr val="tx1"/>
                </a:solidFill>
              </a:rPr>
              <a:t>   </a:t>
            </a:r>
            <a:r>
              <a:rPr lang="ru-RU" sz="6400" i="1" dirty="0" smtClean="0">
                <a:solidFill>
                  <a:schemeClr val="tx1"/>
                </a:solidFill>
              </a:rPr>
              <a:t>Библейские </a:t>
            </a:r>
            <a:r>
              <a:rPr lang="ru-RU" sz="6400" i="1" dirty="0">
                <a:solidFill>
                  <a:schemeClr val="tx1"/>
                </a:solidFill>
              </a:rPr>
              <a:t>же свидетели погибали за истину, которую проповедовали, веря, что </a:t>
            </a:r>
            <a:endParaRPr lang="ru-RU" sz="6400" i="1" dirty="0" smtClean="0">
              <a:solidFill>
                <a:schemeClr val="tx1"/>
              </a:solidFill>
            </a:endParaRPr>
          </a:p>
          <a:p>
            <a:pPr lvl="1" algn="l"/>
            <a:r>
              <a:rPr lang="ru-RU" sz="6400" i="1" dirty="0">
                <a:solidFill>
                  <a:schemeClr val="tx1"/>
                </a:solidFill>
              </a:rPr>
              <a:t> </a:t>
            </a:r>
            <a:r>
              <a:rPr lang="en-US" sz="6400" i="1" dirty="0" smtClean="0">
                <a:solidFill>
                  <a:schemeClr val="tx1"/>
                </a:solidFill>
              </a:rPr>
              <a:t>  </a:t>
            </a:r>
            <a:r>
              <a:rPr lang="ru-RU" sz="6400" i="1" dirty="0" smtClean="0">
                <a:solidFill>
                  <a:schemeClr val="tx1"/>
                </a:solidFill>
              </a:rPr>
              <a:t> </a:t>
            </a:r>
            <a:r>
              <a:rPr lang="ru-RU" sz="6400" i="1" dirty="0" smtClean="0">
                <a:solidFill>
                  <a:schemeClr val="tx1"/>
                </a:solidFill>
              </a:rPr>
              <a:t>их послание </a:t>
            </a:r>
            <a:r>
              <a:rPr lang="ru-RU" sz="6400" i="1" dirty="0">
                <a:solidFill>
                  <a:schemeClr val="tx1"/>
                </a:solidFill>
              </a:rPr>
              <a:t>исходит от Бога. </a:t>
            </a:r>
            <a:r>
              <a:rPr lang="ru-RU" sz="5600" i="1" dirty="0"/>
              <a:t/>
            </a:r>
            <a:br>
              <a:rPr lang="ru-RU" sz="5600" i="1" dirty="0"/>
            </a:br>
            <a:r>
              <a:rPr lang="en-US" sz="5600" dirty="0" smtClean="0"/>
              <a:t> </a:t>
            </a:r>
            <a:r>
              <a:rPr lang="ru-RU" dirty="0"/>
              <a:t/>
            </a:r>
            <a:br>
              <a:rPr lang="ru-RU" dirty="0"/>
            </a:br>
            <a:r>
              <a:rPr lang="ru-RU" dirty="0"/>
              <a:t/>
            </a:r>
            <a:br>
              <a:rPr lang="ru-RU" dirty="0"/>
            </a:br>
            <a:endParaRPr lang="ru-RU" i="1" dirty="0">
              <a:solidFill>
                <a:schemeClr val="tx1"/>
              </a:solidFill>
            </a:endParaRPr>
          </a:p>
        </p:txBody>
      </p:sp>
    </p:spTree>
    <p:extLst>
      <p:ext uri="{BB962C8B-B14F-4D97-AF65-F5344CB8AC3E}">
        <p14:creationId xmlns:p14="http://schemas.microsoft.com/office/powerpoint/2010/main" val="287993462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925" y="0"/>
            <a:ext cx="9159925" cy="6858000"/>
          </a:xfrm>
          <a:prstGeom prst="rect">
            <a:avLst/>
          </a:prstGeom>
        </p:spPr>
      </p:pic>
      <p:sp>
        <p:nvSpPr>
          <p:cNvPr id="2" name="Заголовок 1"/>
          <p:cNvSpPr>
            <a:spLocks noGrp="1"/>
          </p:cNvSpPr>
          <p:nvPr>
            <p:ph type="ctrTitle"/>
          </p:nvPr>
        </p:nvSpPr>
        <p:spPr>
          <a:xfrm>
            <a:off x="143508" y="548680"/>
            <a:ext cx="8856984" cy="794519"/>
          </a:xfrm>
        </p:spPr>
        <p:txBody>
          <a:bodyPr>
            <a:noAutofit/>
          </a:bodyPr>
          <a:lstStyle/>
          <a:p>
            <a:r>
              <a:rPr lang="en-US" sz="4000" b="1" dirty="0" smtClean="0"/>
              <a:t>3. </a:t>
            </a:r>
            <a:r>
              <a:rPr lang="ru-RU" sz="4000" b="1" u="sng" dirty="0" smtClean="0"/>
              <a:t>Доверие </a:t>
            </a:r>
            <a:r>
              <a:rPr lang="ru-RU" sz="4000" b="1" u="sng" dirty="0"/>
              <a:t>к авторам Библии</a:t>
            </a:r>
          </a:p>
        </p:txBody>
      </p:sp>
      <p:sp>
        <p:nvSpPr>
          <p:cNvPr id="3" name="Подзаголовок 2"/>
          <p:cNvSpPr>
            <a:spLocks noGrp="1"/>
          </p:cNvSpPr>
          <p:nvPr>
            <p:ph type="subTitle" idx="1"/>
          </p:nvPr>
        </p:nvSpPr>
        <p:spPr>
          <a:xfrm>
            <a:off x="467544" y="2276872"/>
            <a:ext cx="8496944" cy="4392488"/>
          </a:xfrm>
        </p:spPr>
        <p:txBody>
          <a:bodyPr>
            <a:normAutofit fontScale="25000" lnSpcReduction="20000"/>
          </a:bodyPr>
          <a:lstStyle/>
          <a:p>
            <a:pPr lvl="1"/>
            <a:r>
              <a:rPr lang="ru-RU" sz="9600" i="1" dirty="0">
                <a:solidFill>
                  <a:schemeClr val="tx1"/>
                </a:solidFill>
                <a:effectLst>
                  <a:outerShdw blurRad="38100" dist="38100" dir="2700000" algn="tl">
                    <a:srgbClr val="000000">
                      <a:alpha val="43137"/>
                    </a:srgbClr>
                  </a:outerShdw>
                </a:effectLst>
              </a:rPr>
              <a:t>Что можно сказать об их честности</a:t>
            </a:r>
            <a:r>
              <a:rPr lang="ru-RU" sz="9600" i="1" dirty="0" smtClean="0">
                <a:solidFill>
                  <a:schemeClr val="tx1"/>
                </a:solidFill>
                <a:effectLst>
                  <a:outerShdw blurRad="38100" dist="38100" dir="2700000" algn="tl">
                    <a:srgbClr val="000000">
                      <a:alpha val="43137"/>
                    </a:srgbClr>
                  </a:outerShdw>
                </a:effectLst>
              </a:rPr>
              <a:t>?</a:t>
            </a:r>
            <a:endParaRPr lang="en-US" sz="9600" i="1" dirty="0" smtClean="0">
              <a:solidFill>
                <a:schemeClr val="tx1"/>
              </a:solidFill>
              <a:effectLst>
                <a:outerShdw blurRad="38100" dist="38100" dir="2700000" algn="tl">
                  <a:srgbClr val="000000">
                    <a:alpha val="43137"/>
                  </a:srgbClr>
                </a:outerShdw>
              </a:effectLst>
            </a:endParaRPr>
          </a:p>
          <a:p>
            <a:pPr lvl="1"/>
            <a:endParaRPr lang="en-US" sz="2400" i="1" dirty="0" smtClean="0">
              <a:solidFill>
                <a:schemeClr val="tx1"/>
              </a:solidFill>
            </a:endParaRPr>
          </a:p>
          <a:p>
            <a:pPr lvl="1" algn="l"/>
            <a:endParaRPr lang="en-US" sz="5600" i="1" dirty="0" smtClean="0">
              <a:solidFill>
                <a:schemeClr val="tx1"/>
              </a:solidFill>
            </a:endParaRPr>
          </a:p>
          <a:p>
            <a:pPr lvl="1" algn="l"/>
            <a:r>
              <a:rPr lang="en-US" sz="7400" i="1" dirty="0" smtClean="0">
                <a:solidFill>
                  <a:schemeClr val="tx1"/>
                </a:solidFill>
                <a:effectLst>
                  <a:outerShdw blurRad="38100" dist="38100" dir="2700000" algn="tl">
                    <a:srgbClr val="000000">
                      <a:alpha val="43137"/>
                    </a:srgbClr>
                  </a:outerShdw>
                </a:effectLst>
              </a:rPr>
              <a:t>   </a:t>
            </a:r>
            <a:r>
              <a:rPr lang="en-US" sz="9600" i="1" dirty="0" smtClean="0">
                <a:solidFill>
                  <a:schemeClr val="tx1"/>
                </a:solidFill>
                <a:effectLst>
                  <a:outerShdw blurRad="38100" dist="38100" dir="2700000" algn="tl">
                    <a:srgbClr val="000000">
                      <a:alpha val="43137"/>
                    </a:srgbClr>
                  </a:outerShdw>
                </a:effectLst>
              </a:rPr>
              <a:t> d)  </a:t>
            </a:r>
            <a:r>
              <a:rPr lang="ru-RU" sz="9600" i="1" dirty="0" smtClean="0">
                <a:solidFill>
                  <a:schemeClr val="tx1"/>
                </a:solidFill>
                <a:effectLst>
                  <a:outerShdw blurRad="38100" dist="38100" dir="2700000" algn="tl">
                    <a:srgbClr val="000000">
                      <a:alpha val="43137"/>
                    </a:srgbClr>
                  </a:outerShdw>
                </a:effectLst>
              </a:rPr>
              <a:t>Они </a:t>
            </a:r>
            <a:r>
              <a:rPr lang="ru-RU" sz="9600" i="1" dirty="0">
                <a:solidFill>
                  <a:schemeClr val="tx1"/>
                </a:solidFill>
                <a:effectLst>
                  <a:outerShdw blurRad="38100" dist="38100" dir="2700000" algn="tl">
                    <a:srgbClr val="000000">
                      <a:alpha val="43137"/>
                    </a:srgbClr>
                  </a:outerShdw>
                </a:effectLst>
              </a:rPr>
              <a:t>были очевидцами событий. </a:t>
            </a:r>
            <a:r>
              <a:rPr lang="ru-RU" sz="9600" i="1" dirty="0">
                <a:solidFill>
                  <a:schemeClr val="tx1"/>
                </a:solidFill>
              </a:rPr>
              <a:t/>
            </a:r>
            <a:br>
              <a:rPr lang="ru-RU" sz="9600" i="1" dirty="0">
                <a:solidFill>
                  <a:schemeClr val="tx1"/>
                </a:solidFill>
              </a:rPr>
            </a:br>
            <a:endParaRPr lang="en-US" sz="9600" i="1" dirty="0">
              <a:solidFill>
                <a:schemeClr val="tx1"/>
              </a:solidFill>
            </a:endParaRPr>
          </a:p>
          <a:p>
            <a:pPr lvl="1" algn="l"/>
            <a:r>
              <a:rPr lang="en-US" sz="9600" i="1" dirty="0" smtClean="0">
                <a:solidFill>
                  <a:schemeClr val="tx1"/>
                </a:solidFill>
              </a:rPr>
              <a:t>         *  </a:t>
            </a:r>
            <a:r>
              <a:rPr lang="ru-RU" sz="9600" i="1" dirty="0" smtClean="0">
                <a:solidFill>
                  <a:schemeClr val="tx1"/>
                </a:solidFill>
              </a:rPr>
              <a:t>Матфей </a:t>
            </a:r>
            <a:r>
              <a:rPr lang="ru-RU" sz="9600" i="1" dirty="0">
                <a:solidFill>
                  <a:schemeClr val="tx1"/>
                </a:solidFill>
              </a:rPr>
              <a:t>и Иоанн — очевидцы событий</a:t>
            </a:r>
            <a:br>
              <a:rPr lang="ru-RU" sz="9600" i="1" dirty="0">
                <a:solidFill>
                  <a:schemeClr val="tx1"/>
                </a:solidFill>
              </a:rPr>
            </a:br>
            <a:endParaRPr lang="ru-RU" sz="9600" i="1" dirty="0">
              <a:solidFill>
                <a:schemeClr val="tx1"/>
              </a:solidFill>
            </a:endParaRPr>
          </a:p>
          <a:p>
            <a:pPr lvl="2" algn="l"/>
            <a:r>
              <a:rPr lang="en-US" sz="9600" i="1" dirty="0" smtClean="0">
                <a:solidFill>
                  <a:schemeClr val="tx1"/>
                </a:solidFill>
              </a:rPr>
              <a:t>  *  </a:t>
            </a:r>
            <a:r>
              <a:rPr lang="ru-RU" sz="9600" i="1" dirty="0" smtClean="0">
                <a:solidFill>
                  <a:schemeClr val="tx1"/>
                </a:solidFill>
              </a:rPr>
              <a:t>Иоанн </a:t>
            </a:r>
            <a:r>
              <a:rPr lang="ru-RU" sz="9600" i="1" dirty="0">
                <a:solidFill>
                  <a:schemeClr val="tx1"/>
                </a:solidFill>
              </a:rPr>
              <a:t>Марк — свидетельство Петра, очевидца </a:t>
            </a:r>
            <a:r>
              <a:rPr lang="en-US" sz="9600" i="1" dirty="0" smtClean="0">
                <a:solidFill>
                  <a:schemeClr val="tx1"/>
                </a:solidFill>
              </a:rPr>
              <a:t>  </a:t>
            </a:r>
          </a:p>
          <a:p>
            <a:pPr lvl="2" algn="l"/>
            <a:r>
              <a:rPr lang="en-US" sz="9600" i="1" dirty="0">
                <a:solidFill>
                  <a:schemeClr val="tx1"/>
                </a:solidFill>
              </a:rPr>
              <a:t> </a:t>
            </a:r>
            <a:r>
              <a:rPr lang="en-US" sz="9600" i="1" dirty="0" smtClean="0">
                <a:solidFill>
                  <a:schemeClr val="tx1"/>
                </a:solidFill>
              </a:rPr>
              <a:t>      </a:t>
            </a:r>
            <a:r>
              <a:rPr lang="ru-RU" sz="9600" i="1" dirty="0" smtClean="0">
                <a:solidFill>
                  <a:schemeClr val="tx1"/>
                </a:solidFill>
              </a:rPr>
              <a:t>событий</a:t>
            </a:r>
            <a:r>
              <a:rPr lang="ru-RU" sz="9600" i="1" dirty="0">
                <a:solidFill>
                  <a:schemeClr val="tx1"/>
                </a:solidFill>
              </a:rPr>
              <a:t/>
            </a:r>
            <a:br>
              <a:rPr lang="ru-RU" sz="9600" i="1" dirty="0">
                <a:solidFill>
                  <a:schemeClr val="tx1"/>
                </a:solidFill>
              </a:rPr>
            </a:br>
            <a:endParaRPr lang="en-US" sz="9600" i="1" dirty="0" smtClean="0">
              <a:solidFill>
                <a:schemeClr val="tx1"/>
              </a:solidFill>
            </a:endParaRPr>
          </a:p>
          <a:p>
            <a:pPr lvl="2" algn="l"/>
            <a:r>
              <a:rPr lang="en-US" sz="9600" i="1" dirty="0" smtClean="0">
                <a:solidFill>
                  <a:schemeClr val="tx1"/>
                </a:solidFill>
              </a:rPr>
              <a:t>  * </a:t>
            </a:r>
            <a:r>
              <a:rPr lang="ru-RU" sz="9600" i="1" dirty="0" smtClean="0">
                <a:solidFill>
                  <a:schemeClr val="tx1"/>
                </a:solidFill>
              </a:rPr>
              <a:t>Лука </a:t>
            </a:r>
            <a:r>
              <a:rPr lang="ru-RU" sz="9600" i="1" dirty="0">
                <a:solidFill>
                  <a:schemeClr val="tx1"/>
                </a:solidFill>
              </a:rPr>
              <a:t>— исследование на основании свидетельств </a:t>
            </a:r>
            <a:r>
              <a:rPr lang="en-US" sz="9600" i="1" dirty="0" smtClean="0">
                <a:solidFill>
                  <a:schemeClr val="tx1"/>
                </a:solidFill>
              </a:rPr>
              <a:t> </a:t>
            </a:r>
          </a:p>
          <a:p>
            <a:pPr lvl="2" algn="l"/>
            <a:r>
              <a:rPr lang="en-US" sz="9600" i="1" dirty="0">
                <a:solidFill>
                  <a:schemeClr val="tx1"/>
                </a:solidFill>
              </a:rPr>
              <a:t> </a:t>
            </a:r>
            <a:r>
              <a:rPr lang="en-US" sz="9600" i="1" dirty="0" smtClean="0">
                <a:solidFill>
                  <a:schemeClr val="tx1"/>
                </a:solidFill>
              </a:rPr>
              <a:t>     </a:t>
            </a:r>
            <a:r>
              <a:rPr lang="ru-RU" sz="9600" i="1" dirty="0" smtClean="0">
                <a:solidFill>
                  <a:schemeClr val="tx1"/>
                </a:solidFill>
              </a:rPr>
              <a:t>очевидцев </a:t>
            </a:r>
            <a:r>
              <a:rPr lang="en-US" sz="9600" i="1" dirty="0" smtClean="0">
                <a:solidFill>
                  <a:schemeClr val="tx1"/>
                </a:solidFill>
              </a:rPr>
              <a:t> </a:t>
            </a:r>
            <a:r>
              <a:rPr lang="ru-RU" sz="9600" i="1" dirty="0" smtClean="0">
                <a:solidFill>
                  <a:schemeClr val="tx1"/>
                </a:solidFill>
              </a:rPr>
              <a:t>(</a:t>
            </a:r>
            <a:r>
              <a:rPr lang="ru-RU" sz="9600" i="1" dirty="0">
                <a:solidFill>
                  <a:schemeClr val="tx1"/>
                </a:solidFill>
              </a:rPr>
              <a:t>От Луки </a:t>
            </a:r>
            <a:r>
              <a:rPr lang="ru-RU" sz="9600" i="1" dirty="0" smtClean="0">
                <a:solidFill>
                  <a:schemeClr val="tx1"/>
                </a:solidFill>
              </a:rPr>
              <a:t>1:1-4</a:t>
            </a:r>
            <a:r>
              <a:rPr lang="ru-RU" sz="9600" i="1" dirty="0">
                <a:solidFill>
                  <a:schemeClr val="tx1"/>
                </a:solidFill>
              </a:rPr>
              <a:t>).</a:t>
            </a:r>
            <a:br>
              <a:rPr lang="ru-RU" sz="9600" i="1" dirty="0">
                <a:solidFill>
                  <a:schemeClr val="tx1"/>
                </a:solidFill>
              </a:rPr>
            </a:br>
            <a:r>
              <a:rPr lang="en-US" sz="9600" dirty="0" smtClean="0"/>
              <a:t> </a:t>
            </a:r>
            <a:r>
              <a:rPr lang="ru-RU" dirty="0"/>
              <a:t/>
            </a:r>
            <a:br>
              <a:rPr lang="ru-RU" dirty="0"/>
            </a:br>
            <a:r>
              <a:rPr lang="ru-RU" dirty="0"/>
              <a:t/>
            </a:r>
            <a:br>
              <a:rPr lang="ru-RU" dirty="0"/>
            </a:br>
            <a:endParaRPr lang="ru-RU" i="1" dirty="0">
              <a:solidFill>
                <a:schemeClr val="tx1"/>
              </a:solidFill>
            </a:endParaRPr>
          </a:p>
        </p:txBody>
      </p:sp>
    </p:spTree>
    <p:extLst>
      <p:ext uri="{BB962C8B-B14F-4D97-AF65-F5344CB8AC3E}">
        <p14:creationId xmlns:p14="http://schemas.microsoft.com/office/powerpoint/2010/main" val="16675252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925" y="0"/>
            <a:ext cx="9159925" cy="6858000"/>
          </a:xfrm>
          <a:prstGeom prst="rect">
            <a:avLst/>
          </a:prstGeom>
        </p:spPr>
      </p:pic>
      <p:sp>
        <p:nvSpPr>
          <p:cNvPr id="2" name="Заголовок 1"/>
          <p:cNvSpPr>
            <a:spLocks noGrp="1"/>
          </p:cNvSpPr>
          <p:nvPr>
            <p:ph type="ctrTitle"/>
          </p:nvPr>
        </p:nvSpPr>
        <p:spPr>
          <a:xfrm>
            <a:off x="143508" y="548680"/>
            <a:ext cx="8856984" cy="794519"/>
          </a:xfrm>
        </p:spPr>
        <p:txBody>
          <a:bodyPr>
            <a:noAutofit/>
          </a:bodyPr>
          <a:lstStyle/>
          <a:p>
            <a:r>
              <a:rPr lang="en-US" b="1" i="1" dirty="0" smtClean="0"/>
              <a:t>4. </a:t>
            </a:r>
            <a:r>
              <a:rPr lang="ru-RU" b="1" i="1" u="sng" dirty="0" smtClean="0"/>
              <a:t>Свидетельство </a:t>
            </a:r>
            <a:r>
              <a:rPr lang="ru-RU" b="1" i="1" u="sng" dirty="0"/>
              <a:t>поразительного единства Библии</a:t>
            </a:r>
          </a:p>
        </p:txBody>
      </p:sp>
      <p:sp>
        <p:nvSpPr>
          <p:cNvPr id="3" name="Подзаголовок 2"/>
          <p:cNvSpPr>
            <a:spLocks noGrp="1"/>
          </p:cNvSpPr>
          <p:nvPr>
            <p:ph type="subTitle" idx="1"/>
          </p:nvPr>
        </p:nvSpPr>
        <p:spPr>
          <a:xfrm>
            <a:off x="467544" y="2276872"/>
            <a:ext cx="8496944" cy="4392488"/>
          </a:xfrm>
        </p:spPr>
        <p:txBody>
          <a:bodyPr>
            <a:normAutofit/>
          </a:bodyPr>
          <a:lstStyle/>
          <a:p>
            <a:pPr marL="971550" lvl="1" indent="-514350" algn="l">
              <a:buFont typeface="+mj-lt"/>
              <a:buAutoNum type="alphaLcParenR"/>
            </a:pPr>
            <a:r>
              <a:rPr lang="ru-RU" i="1" dirty="0">
                <a:solidFill>
                  <a:schemeClr val="tx1"/>
                </a:solidFill>
              </a:rPr>
              <a:t>Составленная в разные времена, разными людьми с разным жизненным опытом, она тем не менее настолько цельна, что ее написание может быть только плодом единого Разума.</a:t>
            </a:r>
            <a:r>
              <a:rPr lang="ru-RU" dirty="0"/>
              <a:t/>
            </a:r>
            <a:br>
              <a:rPr lang="ru-RU" dirty="0"/>
            </a:br>
            <a:r>
              <a:rPr lang="ru-RU" dirty="0"/>
              <a:t/>
            </a:r>
            <a:br>
              <a:rPr lang="ru-RU" dirty="0"/>
            </a:br>
            <a:endParaRPr lang="ru-RU" i="1" dirty="0">
              <a:solidFill>
                <a:schemeClr val="tx1"/>
              </a:solidFill>
            </a:endParaRPr>
          </a:p>
        </p:txBody>
      </p:sp>
    </p:spTree>
    <p:extLst>
      <p:ext uri="{BB962C8B-B14F-4D97-AF65-F5344CB8AC3E}">
        <p14:creationId xmlns:p14="http://schemas.microsoft.com/office/powerpoint/2010/main" val="247144660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925" y="0"/>
            <a:ext cx="9159925" cy="6858000"/>
          </a:xfrm>
          <a:prstGeom prst="rect">
            <a:avLst/>
          </a:prstGeom>
        </p:spPr>
      </p:pic>
      <p:sp>
        <p:nvSpPr>
          <p:cNvPr id="2" name="Заголовок 1"/>
          <p:cNvSpPr>
            <a:spLocks noGrp="1"/>
          </p:cNvSpPr>
          <p:nvPr>
            <p:ph type="ctrTitle"/>
          </p:nvPr>
        </p:nvSpPr>
        <p:spPr>
          <a:xfrm>
            <a:off x="143508" y="548680"/>
            <a:ext cx="8856984" cy="794519"/>
          </a:xfrm>
        </p:spPr>
        <p:txBody>
          <a:bodyPr>
            <a:noAutofit/>
          </a:bodyPr>
          <a:lstStyle/>
          <a:p>
            <a:r>
              <a:rPr lang="ru-RU" dirty="0"/>
              <a:t>Представьте себе все многообразие Библии:</a:t>
            </a:r>
            <a:endParaRPr lang="ru-RU" b="1" i="1" u="sng" dirty="0"/>
          </a:p>
        </p:txBody>
      </p:sp>
      <p:sp>
        <p:nvSpPr>
          <p:cNvPr id="3" name="Подзаголовок 2"/>
          <p:cNvSpPr>
            <a:spLocks noGrp="1"/>
          </p:cNvSpPr>
          <p:nvPr>
            <p:ph type="subTitle" idx="1"/>
          </p:nvPr>
        </p:nvSpPr>
        <p:spPr>
          <a:xfrm>
            <a:off x="251520" y="2348880"/>
            <a:ext cx="8712968" cy="4320480"/>
          </a:xfrm>
        </p:spPr>
        <p:txBody>
          <a:bodyPr>
            <a:normAutofit fontScale="62500" lnSpcReduction="20000"/>
          </a:bodyPr>
          <a:lstStyle/>
          <a:p>
            <a:pPr marL="1428750" lvl="2" indent="-514350" algn="l">
              <a:buFont typeface="+mj-lt"/>
              <a:buAutoNum type="romanLcPeriod"/>
            </a:pPr>
            <a:r>
              <a:rPr lang="ru-RU" sz="2900" i="1" dirty="0">
                <a:solidFill>
                  <a:schemeClr val="tx1"/>
                </a:solidFill>
              </a:rPr>
              <a:t>она писалась на протяжении по меньшей мере пятнадцати веков (приблизительно с 1400 г. до Р. Х. до 100 г. от Р. Х.);</a:t>
            </a:r>
            <a:r>
              <a:rPr lang="en-US" sz="2900" i="1" dirty="0">
                <a:solidFill>
                  <a:schemeClr val="tx1"/>
                </a:solidFill>
              </a:rPr>
              <a:t> </a:t>
            </a:r>
            <a:br>
              <a:rPr lang="en-US" sz="2900" i="1" dirty="0">
                <a:solidFill>
                  <a:schemeClr val="tx1"/>
                </a:solidFill>
              </a:rPr>
            </a:br>
            <a:endParaRPr lang="ru-RU" sz="2900" i="1" dirty="0">
              <a:solidFill>
                <a:schemeClr val="tx1"/>
              </a:solidFill>
            </a:endParaRPr>
          </a:p>
          <a:p>
            <a:pPr marL="1428750" lvl="2" indent="-514350" algn="l">
              <a:buFont typeface="+mj-lt"/>
              <a:buAutoNum type="romanLcPeriod"/>
            </a:pPr>
            <a:endParaRPr lang="en-US" dirty="0" smtClean="0"/>
          </a:p>
          <a:p>
            <a:pPr marL="1428750" lvl="2" indent="-514350" algn="l">
              <a:buFont typeface="+mj-lt"/>
              <a:buAutoNum type="romanLcPeriod"/>
            </a:pPr>
            <a:endParaRPr lang="en-US" dirty="0" smtClean="0"/>
          </a:p>
          <a:p>
            <a:pPr marL="1428750" lvl="2" indent="-514350" algn="l">
              <a:buFont typeface="+mj-lt"/>
              <a:buAutoNum type="romanLcPeriod"/>
            </a:pPr>
            <a:endParaRPr lang="en-US" dirty="0"/>
          </a:p>
          <a:p>
            <a:pPr marL="1428750" lvl="2" indent="-514350" algn="l">
              <a:buFont typeface="+mj-lt"/>
              <a:buAutoNum type="romanLcPeriod"/>
            </a:pPr>
            <a:endParaRPr lang="en-US" dirty="0" smtClean="0"/>
          </a:p>
          <a:p>
            <a:pPr marL="1428750" lvl="2" indent="-514350" algn="l">
              <a:buFont typeface="+mj-lt"/>
              <a:buAutoNum type="romanLcPeriod"/>
            </a:pPr>
            <a:endParaRPr lang="en-US" dirty="0"/>
          </a:p>
          <a:p>
            <a:pPr marL="1428750" lvl="2" indent="-514350" algn="l">
              <a:buFont typeface="+mj-lt"/>
              <a:buAutoNum type="romanLcPeriod"/>
            </a:pPr>
            <a:endParaRPr lang="en-US" dirty="0" smtClean="0"/>
          </a:p>
          <a:p>
            <a:pPr marL="1428750" lvl="2" indent="-514350" algn="l">
              <a:buFont typeface="+mj-lt"/>
              <a:buAutoNum type="romanLcPeriod"/>
            </a:pPr>
            <a:endParaRPr lang="en-US" dirty="0" smtClean="0"/>
          </a:p>
          <a:p>
            <a:pPr marL="1428750" lvl="2" indent="-514350" algn="l">
              <a:buFont typeface="+mj-lt"/>
              <a:buAutoNum type="romanLcPeriod"/>
            </a:pPr>
            <a:endParaRPr lang="en-US" dirty="0"/>
          </a:p>
          <a:p>
            <a:pPr marL="1428750" lvl="2" indent="-514350" algn="l">
              <a:buFont typeface="+mj-lt"/>
              <a:buAutoNum type="romanLcPeriod"/>
            </a:pPr>
            <a:endParaRPr lang="en-US" dirty="0" smtClean="0"/>
          </a:p>
          <a:p>
            <a:pPr marL="1428750" lvl="2" indent="-514350" algn="l">
              <a:buFont typeface="+mj-lt"/>
              <a:buAutoNum type="romanLcPeriod"/>
            </a:pPr>
            <a:endParaRPr lang="en-US" dirty="0"/>
          </a:p>
          <a:p>
            <a:pPr marL="1428750" lvl="2" indent="-514350" algn="l">
              <a:buFont typeface="+mj-lt"/>
              <a:buAutoNum type="romanLcPeriod"/>
            </a:pPr>
            <a:endParaRPr lang="en-US" dirty="0" smtClean="0"/>
          </a:p>
          <a:p>
            <a:pPr lvl="2" algn="l"/>
            <a:r>
              <a:rPr lang="ru-RU" dirty="0"/>
              <a:t/>
            </a:r>
            <a:br>
              <a:rPr lang="ru-RU" dirty="0"/>
            </a:br>
            <a:r>
              <a:rPr lang="ru-RU" dirty="0"/>
              <a:t/>
            </a:r>
            <a:br>
              <a:rPr lang="ru-RU" dirty="0"/>
            </a:br>
            <a:r>
              <a:rPr lang="ru-RU" dirty="0"/>
              <a:t/>
            </a:r>
            <a:br>
              <a:rPr lang="ru-RU" dirty="0"/>
            </a:br>
            <a:endParaRPr lang="ru-RU" i="1" dirty="0">
              <a:solidFill>
                <a:schemeClr val="tx1"/>
              </a:solidFill>
            </a:endParaRPr>
          </a:p>
        </p:txBody>
      </p:sp>
    </p:spTree>
    <p:extLst>
      <p:ext uri="{BB962C8B-B14F-4D97-AF65-F5344CB8AC3E}">
        <p14:creationId xmlns:p14="http://schemas.microsoft.com/office/powerpoint/2010/main" val="1733974631"/>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925" y="0"/>
            <a:ext cx="9159925" cy="6858000"/>
          </a:xfrm>
          <a:prstGeom prst="rect">
            <a:avLst/>
          </a:prstGeom>
        </p:spPr>
      </p:pic>
      <p:sp>
        <p:nvSpPr>
          <p:cNvPr id="2" name="Заголовок 1"/>
          <p:cNvSpPr>
            <a:spLocks noGrp="1"/>
          </p:cNvSpPr>
          <p:nvPr>
            <p:ph type="ctrTitle"/>
          </p:nvPr>
        </p:nvSpPr>
        <p:spPr>
          <a:xfrm>
            <a:off x="143508" y="548680"/>
            <a:ext cx="8856984" cy="794519"/>
          </a:xfrm>
        </p:spPr>
        <p:txBody>
          <a:bodyPr>
            <a:noAutofit/>
          </a:bodyPr>
          <a:lstStyle/>
          <a:p>
            <a:r>
              <a:rPr lang="ru-RU" dirty="0"/>
              <a:t>Представьте себе все многообразие Библии:</a:t>
            </a:r>
            <a:endParaRPr lang="ru-RU" b="1" i="1" u="sng" dirty="0"/>
          </a:p>
        </p:txBody>
      </p:sp>
      <p:sp>
        <p:nvSpPr>
          <p:cNvPr id="3" name="Подзаголовок 2"/>
          <p:cNvSpPr>
            <a:spLocks noGrp="1"/>
          </p:cNvSpPr>
          <p:nvPr>
            <p:ph type="subTitle" idx="1"/>
          </p:nvPr>
        </p:nvSpPr>
        <p:spPr>
          <a:xfrm>
            <a:off x="251520" y="2348880"/>
            <a:ext cx="8712968" cy="4320480"/>
          </a:xfrm>
        </p:spPr>
        <p:txBody>
          <a:bodyPr>
            <a:normAutofit fontScale="62500" lnSpcReduction="20000"/>
          </a:bodyPr>
          <a:lstStyle/>
          <a:p>
            <a:pPr marL="1428750" lvl="2" indent="-514350" algn="l">
              <a:buFont typeface="+mj-lt"/>
              <a:buAutoNum type="romanLcPeriod"/>
            </a:pPr>
            <a:r>
              <a:rPr lang="ru-RU" sz="2900" i="1" dirty="0">
                <a:solidFill>
                  <a:schemeClr val="tx1"/>
                </a:solidFill>
              </a:rPr>
              <a:t>она писалась на протяжении по меньшей мере пятнадцати веков (приблизительно с 1400 г. до Р. Х. до 100 г. от Р. Х.);</a:t>
            </a:r>
            <a:r>
              <a:rPr lang="en-US" sz="2900" i="1" dirty="0">
                <a:solidFill>
                  <a:schemeClr val="tx1"/>
                </a:solidFill>
              </a:rPr>
              <a:t> </a:t>
            </a:r>
            <a:br>
              <a:rPr lang="en-US" sz="2900" i="1" dirty="0">
                <a:solidFill>
                  <a:schemeClr val="tx1"/>
                </a:solidFill>
              </a:rPr>
            </a:br>
            <a:endParaRPr lang="ru-RU" sz="2900" i="1" dirty="0">
              <a:solidFill>
                <a:schemeClr val="tx1"/>
              </a:solidFill>
            </a:endParaRPr>
          </a:p>
          <a:p>
            <a:pPr marL="1428750" lvl="2" indent="-514350" algn="l">
              <a:buFont typeface="+mj-lt"/>
              <a:buAutoNum type="romanLcPeriod"/>
            </a:pPr>
            <a:r>
              <a:rPr lang="ru-RU" sz="2900" i="1" dirty="0">
                <a:solidFill>
                  <a:schemeClr val="tx1"/>
                </a:solidFill>
              </a:rPr>
              <a:t>она состоит из 66 разных Книг;</a:t>
            </a:r>
            <a:r>
              <a:rPr lang="en-US" sz="2900" i="1" dirty="0">
                <a:solidFill>
                  <a:schemeClr val="tx1"/>
                </a:solidFill>
              </a:rPr>
              <a:t> </a:t>
            </a:r>
            <a:br>
              <a:rPr lang="en-US" sz="2900" i="1" dirty="0">
                <a:solidFill>
                  <a:schemeClr val="tx1"/>
                </a:solidFill>
              </a:rPr>
            </a:br>
            <a:endParaRPr lang="ru-RU" sz="2900" i="1" dirty="0">
              <a:solidFill>
                <a:schemeClr val="tx1"/>
              </a:solidFill>
            </a:endParaRPr>
          </a:p>
          <a:p>
            <a:pPr marL="1428750" lvl="2" indent="-514350" algn="l">
              <a:buFont typeface="+mj-lt"/>
              <a:buAutoNum type="romanLcPeriod"/>
            </a:pPr>
            <a:endParaRPr lang="en-US" dirty="0" smtClean="0"/>
          </a:p>
          <a:p>
            <a:pPr marL="1428750" lvl="2" indent="-514350" algn="l">
              <a:buFont typeface="+mj-lt"/>
              <a:buAutoNum type="romanLcPeriod"/>
            </a:pPr>
            <a:endParaRPr lang="en-US" dirty="0"/>
          </a:p>
          <a:p>
            <a:pPr marL="1428750" lvl="2" indent="-514350" algn="l">
              <a:buFont typeface="+mj-lt"/>
              <a:buAutoNum type="romanLcPeriod"/>
            </a:pPr>
            <a:endParaRPr lang="en-US" dirty="0" smtClean="0"/>
          </a:p>
          <a:p>
            <a:pPr marL="1428750" lvl="2" indent="-514350" algn="l">
              <a:buFont typeface="+mj-lt"/>
              <a:buAutoNum type="romanLcPeriod"/>
            </a:pPr>
            <a:endParaRPr lang="en-US" dirty="0"/>
          </a:p>
          <a:p>
            <a:pPr marL="1428750" lvl="2" indent="-514350" algn="l">
              <a:buFont typeface="+mj-lt"/>
              <a:buAutoNum type="romanLcPeriod"/>
            </a:pPr>
            <a:endParaRPr lang="en-US" dirty="0" smtClean="0"/>
          </a:p>
          <a:p>
            <a:pPr marL="1428750" lvl="2" indent="-514350" algn="l">
              <a:buFont typeface="+mj-lt"/>
              <a:buAutoNum type="romanLcPeriod"/>
            </a:pPr>
            <a:endParaRPr lang="en-US" dirty="0"/>
          </a:p>
          <a:p>
            <a:pPr marL="1428750" lvl="2" indent="-514350" algn="l">
              <a:buFont typeface="+mj-lt"/>
              <a:buAutoNum type="romanLcPeriod"/>
            </a:pPr>
            <a:endParaRPr lang="en-US" dirty="0" smtClean="0"/>
          </a:p>
          <a:p>
            <a:pPr marL="1428750" lvl="2" indent="-514350" algn="l">
              <a:buFont typeface="+mj-lt"/>
              <a:buAutoNum type="romanLcPeriod"/>
            </a:pPr>
            <a:endParaRPr lang="en-US" dirty="0"/>
          </a:p>
          <a:p>
            <a:pPr marL="1428750" lvl="2" indent="-514350" algn="l">
              <a:buFont typeface="+mj-lt"/>
              <a:buAutoNum type="romanLcPeriod"/>
            </a:pPr>
            <a:r>
              <a:rPr lang="ru-RU" dirty="0"/>
              <a:t/>
            </a:r>
            <a:br>
              <a:rPr lang="ru-RU" dirty="0"/>
            </a:br>
            <a:r>
              <a:rPr lang="ru-RU" dirty="0"/>
              <a:t/>
            </a:r>
            <a:br>
              <a:rPr lang="ru-RU" dirty="0"/>
            </a:br>
            <a:r>
              <a:rPr lang="ru-RU" dirty="0"/>
              <a:t/>
            </a:r>
            <a:br>
              <a:rPr lang="ru-RU" dirty="0"/>
            </a:br>
            <a:endParaRPr lang="ru-RU" i="1" dirty="0">
              <a:solidFill>
                <a:schemeClr val="tx1"/>
              </a:solidFill>
            </a:endParaRPr>
          </a:p>
        </p:txBody>
      </p:sp>
    </p:spTree>
    <p:extLst>
      <p:ext uri="{BB962C8B-B14F-4D97-AF65-F5344CB8AC3E}">
        <p14:creationId xmlns:p14="http://schemas.microsoft.com/office/powerpoint/2010/main" val="451987016"/>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925" y="0"/>
            <a:ext cx="9159925" cy="6858000"/>
          </a:xfrm>
          <a:prstGeom prst="rect">
            <a:avLst/>
          </a:prstGeom>
        </p:spPr>
      </p:pic>
      <p:sp>
        <p:nvSpPr>
          <p:cNvPr id="2" name="Заголовок 1"/>
          <p:cNvSpPr>
            <a:spLocks noGrp="1"/>
          </p:cNvSpPr>
          <p:nvPr>
            <p:ph type="ctrTitle"/>
          </p:nvPr>
        </p:nvSpPr>
        <p:spPr>
          <a:xfrm>
            <a:off x="143508" y="548680"/>
            <a:ext cx="8856984" cy="794519"/>
          </a:xfrm>
        </p:spPr>
        <p:txBody>
          <a:bodyPr>
            <a:noAutofit/>
          </a:bodyPr>
          <a:lstStyle/>
          <a:p>
            <a:r>
              <a:rPr lang="ru-RU" dirty="0"/>
              <a:t>Представьте себе все многообразие Библии:</a:t>
            </a:r>
            <a:endParaRPr lang="ru-RU" b="1" i="1" u="sng" dirty="0"/>
          </a:p>
        </p:txBody>
      </p:sp>
      <p:sp>
        <p:nvSpPr>
          <p:cNvPr id="3" name="Подзаголовок 2"/>
          <p:cNvSpPr>
            <a:spLocks noGrp="1"/>
          </p:cNvSpPr>
          <p:nvPr>
            <p:ph type="subTitle" idx="1"/>
          </p:nvPr>
        </p:nvSpPr>
        <p:spPr>
          <a:xfrm>
            <a:off x="251520" y="2348880"/>
            <a:ext cx="8712968" cy="4320480"/>
          </a:xfrm>
        </p:spPr>
        <p:txBody>
          <a:bodyPr>
            <a:normAutofit fontScale="62500" lnSpcReduction="20000"/>
          </a:bodyPr>
          <a:lstStyle/>
          <a:p>
            <a:pPr marL="1428750" lvl="2" indent="-514350" algn="l">
              <a:buFont typeface="+mj-lt"/>
              <a:buAutoNum type="romanLcPeriod"/>
            </a:pPr>
            <a:r>
              <a:rPr lang="ru-RU" sz="2900" i="1" dirty="0">
                <a:solidFill>
                  <a:schemeClr val="tx1"/>
                </a:solidFill>
              </a:rPr>
              <a:t>она писалась на протяжении по меньшей мере пятнадцати веков (приблизительно с 1400 г. до Р. Х. до 100 г. от Р. Х.);</a:t>
            </a:r>
            <a:r>
              <a:rPr lang="en-US" sz="2900" i="1" dirty="0">
                <a:solidFill>
                  <a:schemeClr val="tx1"/>
                </a:solidFill>
              </a:rPr>
              <a:t> </a:t>
            </a:r>
            <a:br>
              <a:rPr lang="en-US" sz="2900" i="1" dirty="0">
                <a:solidFill>
                  <a:schemeClr val="tx1"/>
                </a:solidFill>
              </a:rPr>
            </a:br>
            <a:endParaRPr lang="ru-RU" sz="2900" i="1" dirty="0">
              <a:solidFill>
                <a:schemeClr val="tx1"/>
              </a:solidFill>
            </a:endParaRPr>
          </a:p>
          <a:p>
            <a:pPr marL="1428750" lvl="2" indent="-514350" algn="l">
              <a:buFont typeface="+mj-lt"/>
              <a:buAutoNum type="romanLcPeriod"/>
            </a:pPr>
            <a:r>
              <a:rPr lang="ru-RU" sz="2900" i="1" dirty="0">
                <a:solidFill>
                  <a:schemeClr val="tx1"/>
                </a:solidFill>
              </a:rPr>
              <a:t>она состоит из 66 разных Книг;</a:t>
            </a:r>
            <a:r>
              <a:rPr lang="en-US" sz="2900" i="1" dirty="0">
                <a:solidFill>
                  <a:schemeClr val="tx1"/>
                </a:solidFill>
              </a:rPr>
              <a:t> </a:t>
            </a:r>
            <a:br>
              <a:rPr lang="en-US" sz="2900" i="1" dirty="0">
                <a:solidFill>
                  <a:schemeClr val="tx1"/>
                </a:solidFill>
              </a:rPr>
            </a:br>
            <a:endParaRPr lang="ru-RU" sz="2900" i="1" dirty="0">
              <a:solidFill>
                <a:schemeClr val="tx1"/>
              </a:solidFill>
            </a:endParaRPr>
          </a:p>
          <a:p>
            <a:pPr marL="1428750" lvl="2" indent="-514350" algn="l">
              <a:buFont typeface="+mj-lt"/>
              <a:buAutoNum type="romanLcPeriod"/>
            </a:pPr>
            <a:r>
              <a:rPr lang="ru-RU" sz="2900" i="1" dirty="0">
                <a:solidFill>
                  <a:schemeClr val="tx1"/>
                </a:solidFill>
              </a:rPr>
              <a:t>ее писали около 40 разных авторов;</a:t>
            </a:r>
            <a:r>
              <a:rPr lang="en-US" sz="2900" i="1" dirty="0">
                <a:solidFill>
                  <a:schemeClr val="tx1"/>
                </a:solidFill>
              </a:rPr>
              <a:t> </a:t>
            </a:r>
            <a:r>
              <a:rPr lang="ru-RU" sz="2900" i="1" dirty="0">
                <a:solidFill>
                  <a:schemeClr val="tx1"/>
                </a:solidFill>
              </a:rPr>
              <a:t/>
            </a:r>
            <a:br>
              <a:rPr lang="ru-RU" sz="2900" i="1" dirty="0">
                <a:solidFill>
                  <a:schemeClr val="tx1"/>
                </a:solidFill>
              </a:rPr>
            </a:br>
            <a:endParaRPr lang="ru-RU" sz="2900" i="1" dirty="0">
              <a:solidFill>
                <a:schemeClr val="tx1"/>
              </a:solidFill>
            </a:endParaRPr>
          </a:p>
          <a:p>
            <a:pPr marL="1428750" lvl="2" indent="-514350" algn="l">
              <a:buFont typeface="+mj-lt"/>
              <a:buAutoNum type="romanLcPeriod"/>
            </a:pPr>
            <a:endParaRPr lang="en-US" sz="2900" i="1" dirty="0" smtClean="0">
              <a:solidFill>
                <a:schemeClr val="tx1"/>
              </a:solidFill>
            </a:endParaRPr>
          </a:p>
          <a:p>
            <a:pPr lvl="2" algn="l"/>
            <a:endParaRPr lang="en-US" sz="2900" i="1" dirty="0" smtClean="0">
              <a:solidFill>
                <a:schemeClr val="tx1"/>
              </a:solidFill>
            </a:endParaRPr>
          </a:p>
          <a:p>
            <a:pPr marL="1428750" lvl="2" indent="-514350" algn="l">
              <a:buFont typeface="+mj-lt"/>
              <a:buAutoNum type="romanLcPeriod"/>
            </a:pPr>
            <a:endParaRPr lang="en-US" sz="2900" i="1" dirty="0">
              <a:solidFill>
                <a:schemeClr val="tx1"/>
              </a:solidFill>
            </a:endParaRPr>
          </a:p>
          <a:p>
            <a:pPr marL="1428750" lvl="2" indent="-514350" algn="l">
              <a:buFont typeface="+mj-lt"/>
              <a:buAutoNum type="romanLcPeriod"/>
            </a:pPr>
            <a:endParaRPr lang="en-US" sz="2900" i="1" dirty="0" smtClean="0">
              <a:solidFill>
                <a:schemeClr val="tx1"/>
              </a:solidFill>
            </a:endParaRPr>
          </a:p>
          <a:p>
            <a:pPr marL="1428750" lvl="2" indent="-514350" algn="l">
              <a:buFont typeface="+mj-lt"/>
              <a:buAutoNum type="romanLcPeriod"/>
            </a:pPr>
            <a:endParaRPr lang="en-US" sz="2900" i="1" dirty="0">
              <a:solidFill>
                <a:schemeClr val="tx1"/>
              </a:solidFill>
            </a:endParaRPr>
          </a:p>
          <a:p>
            <a:pPr marL="1428750" lvl="2" indent="-514350" algn="l">
              <a:buFont typeface="+mj-lt"/>
              <a:buAutoNum type="romanLcPeriod"/>
            </a:pPr>
            <a:endParaRPr lang="en-US" sz="2900" i="1" dirty="0" smtClean="0">
              <a:solidFill>
                <a:schemeClr val="tx1"/>
              </a:solidFill>
            </a:endParaRPr>
          </a:p>
          <a:p>
            <a:pPr lvl="2" algn="l"/>
            <a:r>
              <a:rPr lang="ru-RU" dirty="0"/>
              <a:t/>
            </a:r>
            <a:br>
              <a:rPr lang="ru-RU" dirty="0"/>
            </a:br>
            <a:r>
              <a:rPr lang="ru-RU" dirty="0"/>
              <a:t/>
            </a:r>
            <a:br>
              <a:rPr lang="ru-RU" dirty="0"/>
            </a:br>
            <a:r>
              <a:rPr lang="ru-RU" dirty="0"/>
              <a:t/>
            </a:r>
            <a:br>
              <a:rPr lang="ru-RU" dirty="0"/>
            </a:br>
            <a:endParaRPr lang="ru-RU" i="1" dirty="0">
              <a:solidFill>
                <a:schemeClr val="tx1"/>
              </a:solidFill>
            </a:endParaRPr>
          </a:p>
        </p:txBody>
      </p:sp>
    </p:spTree>
    <p:extLst>
      <p:ext uri="{BB962C8B-B14F-4D97-AF65-F5344CB8AC3E}">
        <p14:creationId xmlns:p14="http://schemas.microsoft.com/office/powerpoint/2010/main" val="107767746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Заголовок 1"/>
          <p:cNvSpPr>
            <a:spLocks noGrp="1"/>
          </p:cNvSpPr>
          <p:nvPr>
            <p:ph type="ctrTitle"/>
          </p:nvPr>
        </p:nvSpPr>
        <p:spPr>
          <a:xfrm>
            <a:off x="143508" y="548680"/>
            <a:ext cx="8856984" cy="794519"/>
          </a:xfrm>
        </p:spPr>
        <p:txBody>
          <a:bodyPr>
            <a:noAutofit/>
          </a:bodyPr>
          <a:lstStyle/>
          <a:p>
            <a:r>
              <a:rPr lang="en-US" sz="3600" b="1" dirty="0" smtClean="0">
                <a:solidFill>
                  <a:schemeClr val="tx1"/>
                </a:solidFill>
              </a:rPr>
              <a:t>1. </a:t>
            </a:r>
            <a:r>
              <a:rPr lang="ru-RU" sz="3600" b="1" u="sng" dirty="0" smtClean="0">
                <a:solidFill>
                  <a:schemeClr val="tx1"/>
                </a:solidFill>
              </a:rPr>
              <a:t>Библия называет себя Словом Божьим</a:t>
            </a:r>
            <a:endParaRPr lang="ru-RU" sz="3600" b="1" dirty="0"/>
          </a:p>
        </p:txBody>
      </p:sp>
      <p:sp>
        <p:nvSpPr>
          <p:cNvPr id="3" name="Подзаголовок 2"/>
          <p:cNvSpPr>
            <a:spLocks noGrp="1"/>
          </p:cNvSpPr>
          <p:nvPr>
            <p:ph type="subTitle" idx="1"/>
          </p:nvPr>
        </p:nvSpPr>
        <p:spPr>
          <a:xfrm>
            <a:off x="683568" y="2132856"/>
            <a:ext cx="7992888" cy="4320480"/>
          </a:xfrm>
        </p:spPr>
        <p:txBody>
          <a:bodyPr>
            <a:normAutofit fontScale="85000" lnSpcReduction="20000"/>
          </a:bodyPr>
          <a:lstStyle/>
          <a:p>
            <a:pPr algn="l"/>
            <a:r>
              <a:rPr lang="ru-RU" sz="2800" i="1" dirty="0">
                <a:solidFill>
                  <a:schemeClr val="tx1"/>
                </a:solidFill>
              </a:rPr>
              <a:t/>
            </a:r>
            <a:br>
              <a:rPr lang="ru-RU" sz="2800" i="1" dirty="0">
                <a:solidFill>
                  <a:schemeClr val="tx1"/>
                </a:solidFill>
              </a:rPr>
            </a:br>
            <a:r>
              <a:rPr lang="ru-RU" sz="2800" i="1" dirty="0">
                <a:solidFill>
                  <a:schemeClr val="tx1"/>
                </a:solidFill>
              </a:rPr>
              <a:t/>
            </a:r>
            <a:br>
              <a:rPr lang="ru-RU" sz="2800" i="1" dirty="0">
                <a:solidFill>
                  <a:schemeClr val="tx1"/>
                </a:solidFill>
              </a:rPr>
            </a:br>
            <a:r>
              <a:rPr lang="ru-RU" sz="2400" i="1" dirty="0">
                <a:solidFill>
                  <a:schemeClr val="tx1"/>
                </a:solidFill>
              </a:rPr>
              <a:t>Что говорит Библия, то говорит Бог, и наоборот.</a:t>
            </a:r>
            <a:r>
              <a:rPr lang="en-US" sz="2400" i="1" dirty="0">
                <a:solidFill>
                  <a:schemeClr val="tx1"/>
                </a:solidFill>
              </a:rPr>
              <a:t> </a:t>
            </a:r>
            <a:br>
              <a:rPr lang="en-US" sz="2400" i="1" dirty="0">
                <a:solidFill>
                  <a:schemeClr val="tx1"/>
                </a:solidFill>
              </a:rPr>
            </a:br>
            <a:r>
              <a:rPr lang="en-US" sz="2400" i="1" dirty="0">
                <a:solidFill>
                  <a:schemeClr val="tx1"/>
                </a:solidFill>
              </a:rPr>
              <a:t/>
            </a:r>
            <a:br>
              <a:rPr lang="en-US" sz="2400" i="1" dirty="0">
                <a:solidFill>
                  <a:schemeClr val="tx1"/>
                </a:solidFill>
              </a:rPr>
            </a:br>
            <a:r>
              <a:rPr lang="ru-RU" sz="2400" i="1" dirty="0">
                <a:solidFill>
                  <a:schemeClr val="tx1"/>
                </a:solidFill>
              </a:rPr>
              <a:t>«И сказал Господь Аврааму… и благословятся в тебе все племена земные» (Быт. 12:1, 3). - «И Писание, провидя, что Бог верою оправдает язычников, предвозвестило Аврааму: „в тебе благословятся все народы“» (Гал. 3:8).</a:t>
            </a:r>
            <a:br>
              <a:rPr lang="ru-RU" sz="2400" i="1" dirty="0">
                <a:solidFill>
                  <a:schemeClr val="tx1"/>
                </a:solidFill>
              </a:rPr>
            </a:br>
            <a:r>
              <a:rPr lang="ru-RU" sz="2400" i="1" dirty="0">
                <a:solidFill>
                  <a:schemeClr val="tx1"/>
                </a:solidFill>
              </a:rPr>
              <a:t/>
            </a:r>
            <a:br>
              <a:rPr lang="ru-RU" sz="2400" i="1" dirty="0">
                <a:solidFill>
                  <a:schemeClr val="tx1"/>
                </a:solidFill>
              </a:rPr>
            </a:br>
            <a:r>
              <a:rPr lang="ru-RU" sz="2400" i="1" dirty="0">
                <a:solidFill>
                  <a:schemeClr val="tx1"/>
                </a:solidFill>
              </a:rPr>
              <a:t>Библейские авторы говорят: «Так сказал Господь» (Ис. 1:11, 18; Иер. 2:3, 5; и т. д.), «сказал Бог» (Быт. 1:3, 6: и т. д.), «было ко мне слово Господне» (Иер. 34:1; Иез. 30:1; и т. д.). </a:t>
            </a:r>
            <a:br>
              <a:rPr lang="ru-RU" sz="2400" i="1" dirty="0">
                <a:solidFill>
                  <a:schemeClr val="tx1"/>
                </a:solidFill>
              </a:rPr>
            </a:br>
            <a:r>
              <a:rPr lang="ru-RU" sz="2400" i="1" dirty="0">
                <a:solidFill>
                  <a:schemeClr val="tx1"/>
                </a:solidFill>
              </a:rPr>
              <a:t/>
            </a:r>
            <a:br>
              <a:rPr lang="ru-RU" sz="2400" i="1" dirty="0">
                <a:solidFill>
                  <a:schemeClr val="tx1"/>
                </a:solidFill>
              </a:rPr>
            </a:br>
            <a:r>
              <a:rPr lang="ru-RU" sz="2400" i="1" dirty="0" smtClean="0">
                <a:solidFill>
                  <a:schemeClr val="tx1"/>
                </a:solidFill>
              </a:rPr>
              <a:t>«…им </a:t>
            </a:r>
            <a:r>
              <a:rPr lang="ru-RU" sz="2400" i="1" dirty="0">
                <a:solidFill>
                  <a:schemeClr val="tx1"/>
                </a:solidFill>
              </a:rPr>
              <a:t>вверено слово Божие» (Рим. 3:2; Евр. 4:12).</a:t>
            </a:r>
            <a:r>
              <a:rPr lang="ru-RU" i="1" dirty="0"/>
              <a:t/>
            </a:r>
            <a:br>
              <a:rPr lang="ru-RU" i="1" dirty="0"/>
            </a:br>
            <a:endParaRPr lang="ru-RU" i="1" dirty="0">
              <a:solidFill>
                <a:schemeClr val="tx1"/>
              </a:solidFill>
            </a:endParaRPr>
          </a:p>
        </p:txBody>
      </p:sp>
    </p:spTree>
    <p:extLst>
      <p:ext uri="{BB962C8B-B14F-4D97-AF65-F5344CB8AC3E}">
        <p14:creationId xmlns:p14="http://schemas.microsoft.com/office/powerpoint/2010/main" val="118602890"/>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925" y="0"/>
            <a:ext cx="9159925" cy="6858000"/>
          </a:xfrm>
          <a:prstGeom prst="rect">
            <a:avLst/>
          </a:prstGeom>
        </p:spPr>
      </p:pic>
      <p:sp>
        <p:nvSpPr>
          <p:cNvPr id="2" name="Заголовок 1"/>
          <p:cNvSpPr>
            <a:spLocks noGrp="1"/>
          </p:cNvSpPr>
          <p:nvPr>
            <p:ph type="ctrTitle"/>
          </p:nvPr>
        </p:nvSpPr>
        <p:spPr>
          <a:xfrm>
            <a:off x="143508" y="548680"/>
            <a:ext cx="8856984" cy="794519"/>
          </a:xfrm>
        </p:spPr>
        <p:txBody>
          <a:bodyPr>
            <a:noAutofit/>
          </a:bodyPr>
          <a:lstStyle/>
          <a:p>
            <a:r>
              <a:rPr lang="ru-RU" dirty="0"/>
              <a:t>Представьте себе все многообразие Библии:</a:t>
            </a:r>
            <a:endParaRPr lang="ru-RU" b="1" i="1" u="sng" dirty="0"/>
          </a:p>
        </p:txBody>
      </p:sp>
      <p:sp>
        <p:nvSpPr>
          <p:cNvPr id="3" name="Подзаголовок 2"/>
          <p:cNvSpPr>
            <a:spLocks noGrp="1"/>
          </p:cNvSpPr>
          <p:nvPr>
            <p:ph type="subTitle" idx="1"/>
          </p:nvPr>
        </p:nvSpPr>
        <p:spPr>
          <a:xfrm>
            <a:off x="251520" y="2348880"/>
            <a:ext cx="8712968" cy="4320480"/>
          </a:xfrm>
        </p:spPr>
        <p:txBody>
          <a:bodyPr>
            <a:normAutofit fontScale="62500" lnSpcReduction="20000"/>
          </a:bodyPr>
          <a:lstStyle/>
          <a:p>
            <a:pPr marL="1428750" lvl="2" indent="-514350" algn="l">
              <a:buFont typeface="+mj-lt"/>
              <a:buAutoNum type="romanLcPeriod"/>
            </a:pPr>
            <a:r>
              <a:rPr lang="ru-RU" sz="2900" i="1" dirty="0">
                <a:solidFill>
                  <a:schemeClr val="tx1"/>
                </a:solidFill>
              </a:rPr>
              <a:t>она писалась на протяжении по меньшей мере пятнадцати веков (приблизительно с 1400 г. до Р. Х. до 100 г. от Р. Х.);</a:t>
            </a:r>
            <a:r>
              <a:rPr lang="en-US" sz="2900" i="1" dirty="0">
                <a:solidFill>
                  <a:schemeClr val="tx1"/>
                </a:solidFill>
              </a:rPr>
              <a:t> </a:t>
            </a:r>
            <a:br>
              <a:rPr lang="en-US" sz="2900" i="1" dirty="0">
                <a:solidFill>
                  <a:schemeClr val="tx1"/>
                </a:solidFill>
              </a:rPr>
            </a:br>
            <a:endParaRPr lang="ru-RU" sz="2900" i="1" dirty="0">
              <a:solidFill>
                <a:schemeClr val="tx1"/>
              </a:solidFill>
            </a:endParaRPr>
          </a:p>
          <a:p>
            <a:pPr marL="1428750" lvl="2" indent="-514350" algn="l">
              <a:buFont typeface="+mj-lt"/>
              <a:buAutoNum type="romanLcPeriod"/>
            </a:pPr>
            <a:r>
              <a:rPr lang="ru-RU" sz="2900" i="1" dirty="0">
                <a:solidFill>
                  <a:schemeClr val="tx1"/>
                </a:solidFill>
              </a:rPr>
              <a:t>она состоит из 66 разных Книг;</a:t>
            </a:r>
            <a:r>
              <a:rPr lang="en-US" sz="2900" i="1" dirty="0">
                <a:solidFill>
                  <a:schemeClr val="tx1"/>
                </a:solidFill>
              </a:rPr>
              <a:t> </a:t>
            </a:r>
            <a:br>
              <a:rPr lang="en-US" sz="2900" i="1" dirty="0">
                <a:solidFill>
                  <a:schemeClr val="tx1"/>
                </a:solidFill>
              </a:rPr>
            </a:br>
            <a:endParaRPr lang="ru-RU" sz="2900" i="1" dirty="0">
              <a:solidFill>
                <a:schemeClr val="tx1"/>
              </a:solidFill>
            </a:endParaRPr>
          </a:p>
          <a:p>
            <a:pPr marL="1428750" lvl="2" indent="-514350" algn="l">
              <a:buFont typeface="+mj-lt"/>
              <a:buAutoNum type="romanLcPeriod"/>
            </a:pPr>
            <a:r>
              <a:rPr lang="ru-RU" sz="2900" i="1" dirty="0">
                <a:solidFill>
                  <a:schemeClr val="tx1"/>
                </a:solidFill>
              </a:rPr>
              <a:t>ее писали около 40 разных авторов;</a:t>
            </a:r>
            <a:r>
              <a:rPr lang="en-US" sz="2900" i="1" dirty="0">
                <a:solidFill>
                  <a:schemeClr val="tx1"/>
                </a:solidFill>
              </a:rPr>
              <a:t> </a:t>
            </a:r>
            <a:r>
              <a:rPr lang="ru-RU" sz="2900" i="1" dirty="0">
                <a:solidFill>
                  <a:schemeClr val="tx1"/>
                </a:solidFill>
              </a:rPr>
              <a:t/>
            </a:r>
            <a:br>
              <a:rPr lang="ru-RU" sz="2900" i="1" dirty="0">
                <a:solidFill>
                  <a:schemeClr val="tx1"/>
                </a:solidFill>
              </a:rPr>
            </a:br>
            <a:endParaRPr lang="ru-RU" sz="2900" i="1" dirty="0">
              <a:solidFill>
                <a:schemeClr val="tx1"/>
              </a:solidFill>
            </a:endParaRPr>
          </a:p>
          <a:p>
            <a:pPr marL="1428750" lvl="2" indent="-514350" algn="l">
              <a:buFont typeface="+mj-lt"/>
              <a:buAutoNum type="romanLcPeriod"/>
            </a:pPr>
            <a:r>
              <a:rPr lang="ru-RU" sz="2900" i="1" dirty="0">
                <a:solidFill>
                  <a:schemeClr val="tx1"/>
                </a:solidFill>
              </a:rPr>
              <a:t>она сочинялась на трех языках — еврейском, греческом и арамейском;</a:t>
            </a:r>
            <a:r>
              <a:rPr lang="en-US" sz="2900" i="1" dirty="0">
                <a:solidFill>
                  <a:schemeClr val="tx1"/>
                </a:solidFill>
              </a:rPr>
              <a:t> </a:t>
            </a:r>
            <a:br>
              <a:rPr lang="en-US" sz="2900" i="1" dirty="0">
                <a:solidFill>
                  <a:schemeClr val="tx1"/>
                </a:solidFill>
              </a:rPr>
            </a:br>
            <a:endParaRPr lang="en-US" sz="2900" i="1" dirty="0" smtClean="0">
              <a:solidFill>
                <a:schemeClr val="tx1"/>
              </a:solidFill>
            </a:endParaRPr>
          </a:p>
          <a:p>
            <a:pPr marL="1428750" lvl="2" indent="-514350" algn="l">
              <a:buFont typeface="+mj-lt"/>
              <a:buAutoNum type="romanLcPeriod"/>
            </a:pPr>
            <a:endParaRPr lang="en-US" sz="2900" i="1" dirty="0">
              <a:solidFill>
                <a:schemeClr val="tx1"/>
              </a:solidFill>
            </a:endParaRPr>
          </a:p>
          <a:p>
            <a:pPr marL="1428750" lvl="2" indent="-514350" algn="l">
              <a:buFont typeface="+mj-lt"/>
              <a:buAutoNum type="romanLcPeriod"/>
            </a:pPr>
            <a:endParaRPr lang="en-US" sz="2900" i="1" dirty="0" smtClean="0">
              <a:solidFill>
                <a:schemeClr val="tx1"/>
              </a:solidFill>
            </a:endParaRPr>
          </a:p>
          <a:p>
            <a:pPr marL="1428750" lvl="2" indent="-514350" algn="l">
              <a:buFont typeface="+mj-lt"/>
              <a:buAutoNum type="romanLcPeriod"/>
            </a:pPr>
            <a:endParaRPr lang="en-US" sz="2900" i="1" dirty="0">
              <a:solidFill>
                <a:schemeClr val="tx1"/>
              </a:solidFill>
            </a:endParaRPr>
          </a:p>
          <a:p>
            <a:pPr lvl="2" algn="l"/>
            <a:r>
              <a:rPr lang="ru-RU" dirty="0"/>
              <a:t/>
            </a:r>
            <a:br>
              <a:rPr lang="ru-RU" dirty="0"/>
            </a:br>
            <a:r>
              <a:rPr lang="ru-RU" dirty="0"/>
              <a:t/>
            </a:r>
            <a:br>
              <a:rPr lang="ru-RU" dirty="0"/>
            </a:br>
            <a:r>
              <a:rPr lang="ru-RU" dirty="0"/>
              <a:t/>
            </a:r>
            <a:br>
              <a:rPr lang="ru-RU" dirty="0"/>
            </a:br>
            <a:endParaRPr lang="ru-RU" i="1" dirty="0">
              <a:solidFill>
                <a:schemeClr val="tx1"/>
              </a:solidFill>
            </a:endParaRPr>
          </a:p>
        </p:txBody>
      </p:sp>
    </p:spTree>
    <p:extLst>
      <p:ext uri="{BB962C8B-B14F-4D97-AF65-F5344CB8AC3E}">
        <p14:creationId xmlns:p14="http://schemas.microsoft.com/office/powerpoint/2010/main" val="3268768989"/>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925" y="0"/>
            <a:ext cx="9159925" cy="6858000"/>
          </a:xfrm>
          <a:prstGeom prst="rect">
            <a:avLst/>
          </a:prstGeom>
        </p:spPr>
      </p:pic>
      <p:sp>
        <p:nvSpPr>
          <p:cNvPr id="2" name="Заголовок 1"/>
          <p:cNvSpPr>
            <a:spLocks noGrp="1"/>
          </p:cNvSpPr>
          <p:nvPr>
            <p:ph type="ctrTitle"/>
          </p:nvPr>
        </p:nvSpPr>
        <p:spPr>
          <a:xfrm>
            <a:off x="143508" y="548680"/>
            <a:ext cx="8856984" cy="794519"/>
          </a:xfrm>
        </p:spPr>
        <p:txBody>
          <a:bodyPr>
            <a:noAutofit/>
          </a:bodyPr>
          <a:lstStyle/>
          <a:p>
            <a:r>
              <a:rPr lang="ru-RU" dirty="0"/>
              <a:t>Представьте себе все многообразие Библии:</a:t>
            </a:r>
            <a:endParaRPr lang="ru-RU" b="1" i="1" u="sng" dirty="0"/>
          </a:p>
        </p:txBody>
      </p:sp>
      <p:sp>
        <p:nvSpPr>
          <p:cNvPr id="3" name="Подзаголовок 2"/>
          <p:cNvSpPr>
            <a:spLocks noGrp="1"/>
          </p:cNvSpPr>
          <p:nvPr>
            <p:ph type="subTitle" idx="1"/>
          </p:nvPr>
        </p:nvSpPr>
        <p:spPr>
          <a:xfrm>
            <a:off x="251520" y="2348880"/>
            <a:ext cx="8712968" cy="4320480"/>
          </a:xfrm>
        </p:spPr>
        <p:txBody>
          <a:bodyPr>
            <a:normAutofit fontScale="62500" lnSpcReduction="20000"/>
          </a:bodyPr>
          <a:lstStyle/>
          <a:p>
            <a:pPr marL="1428750" lvl="2" indent="-514350" algn="l">
              <a:buFont typeface="+mj-lt"/>
              <a:buAutoNum type="romanLcPeriod"/>
            </a:pPr>
            <a:r>
              <a:rPr lang="ru-RU" sz="2900" i="1" dirty="0">
                <a:solidFill>
                  <a:schemeClr val="tx1"/>
                </a:solidFill>
              </a:rPr>
              <a:t>она писалась на протяжении по меньшей мере пятнадцати веков (приблизительно с 1400 г. до Р. Х. до 100 г. от Р. Х.);</a:t>
            </a:r>
            <a:r>
              <a:rPr lang="en-US" sz="2900" i="1" dirty="0">
                <a:solidFill>
                  <a:schemeClr val="tx1"/>
                </a:solidFill>
              </a:rPr>
              <a:t> </a:t>
            </a:r>
            <a:br>
              <a:rPr lang="en-US" sz="2900" i="1" dirty="0">
                <a:solidFill>
                  <a:schemeClr val="tx1"/>
                </a:solidFill>
              </a:rPr>
            </a:br>
            <a:endParaRPr lang="ru-RU" sz="2900" i="1" dirty="0">
              <a:solidFill>
                <a:schemeClr val="tx1"/>
              </a:solidFill>
            </a:endParaRPr>
          </a:p>
          <a:p>
            <a:pPr marL="1428750" lvl="2" indent="-514350" algn="l">
              <a:buFont typeface="+mj-lt"/>
              <a:buAutoNum type="romanLcPeriod"/>
            </a:pPr>
            <a:r>
              <a:rPr lang="ru-RU" sz="2900" i="1" dirty="0">
                <a:solidFill>
                  <a:schemeClr val="tx1"/>
                </a:solidFill>
              </a:rPr>
              <a:t>она состоит из 66 разных Книг;</a:t>
            </a:r>
            <a:r>
              <a:rPr lang="en-US" sz="2900" i="1" dirty="0">
                <a:solidFill>
                  <a:schemeClr val="tx1"/>
                </a:solidFill>
              </a:rPr>
              <a:t> </a:t>
            </a:r>
            <a:br>
              <a:rPr lang="en-US" sz="2900" i="1" dirty="0">
                <a:solidFill>
                  <a:schemeClr val="tx1"/>
                </a:solidFill>
              </a:rPr>
            </a:br>
            <a:endParaRPr lang="ru-RU" sz="2900" i="1" dirty="0">
              <a:solidFill>
                <a:schemeClr val="tx1"/>
              </a:solidFill>
            </a:endParaRPr>
          </a:p>
          <a:p>
            <a:pPr marL="1428750" lvl="2" indent="-514350" algn="l">
              <a:buFont typeface="+mj-lt"/>
              <a:buAutoNum type="romanLcPeriod"/>
            </a:pPr>
            <a:r>
              <a:rPr lang="ru-RU" sz="2900" i="1" dirty="0">
                <a:solidFill>
                  <a:schemeClr val="tx1"/>
                </a:solidFill>
              </a:rPr>
              <a:t>ее писали около 40 разных авторов;</a:t>
            </a:r>
            <a:r>
              <a:rPr lang="en-US" sz="2900" i="1" dirty="0">
                <a:solidFill>
                  <a:schemeClr val="tx1"/>
                </a:solidFill>
              </a:rPr>
              <a:t> </a:t>
            </a:r>
            <a:r>
              <a:rPr lang="ru-RU" sz="2900" i="1" dirty="0">
                <a:solidFill>
                  <a:schemeClr val="tx1"/>
                </a:solidFill>
              </a:rPr>
              <a:t/>
            </a:r>
            <a:br>
              <a:rPr lang="ru-RU" sz="2900" i="1" dirty="0">
                <a:solidFill>
                  <a:schemeClr val="tx1"/>
                </a:solidFill>
              </a:rPr>
            </a:br>
            <a:endParaRPr lang="ru-RU" sz="2900" i="1" dirty="0">
              <a:solidFill>
                <a:schemeClr val="tx1"/>
              </a:solidFill>
            </a:endParaRPr>
          </a:p>
          <a:p>
            <a:pPr marL="1428750" lvl="2" indent="-514350" algn="l">
              <a:buFont typeface="+mj-lt"/>
              <a:buAutoNum type="romanLcPeriod"/>
            </a:pPr>
            <a:r>
              <a:rPr lang="ru-RU" sz="2900" i="1" dirty="0">
                <a:solidFill>
                  <a:schemeClr val="tx1"/>
                </a:solidFill>
              </a:rPr>
              <a:t>она сочинялась на трех языках — еврейском, греческом и арамейском;</a:t>
            </a:r>
            <a:r>
              <a:rPr lang="en-US" sz="2900" i="1" dirty="0">
                <a:solidFill>
                  <a:schemeClr val="tx1"/>
                </a:solidFill>
              </a:rPr>
              <a:t> </a:t>
            </a:r>
            <a:br>
              <a:rPr lang="en-US" sz="2900" i="1" dirty="0">
                <a:solidFill>
                  <a:schemeClr val="tx1"/>
                </a:solidFill>
              </a:rPr>
            </a:br>
            <a:endParaRPr lang="ru-RU" sz="2900" i="1" dirty="0">
              <a:solidFill>
                <a:schemeClr val="tx1"/>
              </a:solidFill>
            </a:endParaRPr>
          </a:p>
          <a:p>
            <a:pPr marL="1428750" lvl="2" indent="-514350" algn="l">
              <a:buFont typeface="+mj-lt"/>
              <a:buAutoNum type="romanLcPeriod"/>
            </a:pPr>
            <a:r>
              <a:rPr lang="ru-RU" sz="2900" i="1" dirty="0">
                <a:solidFill>
                  <a:schemeClr val="tx1"/>
                </a:solidFill>
              </a:rPr>
              <a:t>в ней обсуждаются сотни различных тем;</a:t>
            </a:r>
            <a:r>
              <a:rPr lang="en-US" sz="2900" i="1" dirty="0">
                <a:solidFill>
                  <a:schemeClr val="tx1"/>
                </a:solidFill>
              </a:rPr>
              <a:t> </a:t>
            </a:r>
            <a:r>
              <a:rPr lang="ru-RU" sz="2900" i="1" dirty="0">
                <a:solidFill>
                  <a:schemeClr val="tx1"/>
                </a:solidFill>
              </a:rPr>
              <a:t/>
            </a:r>
            <a:br>
              <a:rPr lang="ru-RU" sz="2900" i="1" dirty="0">
                <a:solidFill>
                  <a:schemeClr val="tx1"/>
                </a:solidFill>
              </a:rPr>
            </a:br>
            <a:endParaRPr lang="en-US" sz="2900" i="1" dirty="0" smtClean="0">
              <a:solidFill>
                <a:schemeClr val="tx1"/>
              </a:solidFill>
            </a:endParaRPr>
          </a:p>
          <a:p>
            <a:pPr marL="1428750" lvl="2" indent="-514350" algn="l">
              <a:buFont typeface="+mj-lt"/>
              <a:buAutoNum type="romanLcPeriod"/>
            </a:pPr>
            <a:endParaRPr lang="en-US" sz="2900" i="1" dirty="0">
              <a:solidFill>
                <a:schemeClr val="tx1"/>
              </a:solidFill>
            </a:endParaRPr>
          </a:p>
          <a:p>
            <a:pPr marL="1428750" lvl="2" indent="-514350" algn="l">
              <a:buFont typeface="+mj-lt"/>
              <a:buAutoNum type="romanLcPeriod"/>
            </a:pPr>
            <a:endParaRPr lang="en-US" sz="2900" i="1" dirty="0" smtClean="0">
              <a:solidFill>
                <a:schemeClr val="tx1"/>
              </a:solidFill>
            </a:endParaRPr>
          </a:p>
          <a:p>
            <a:pPr marL="1428750" lvl="2" indent="-514350" algn="l">
              <a:buFont typeface="+mj-lt"/>
              <a:buAutoNum type="romanLcPeriod"/>
            </a:pPr>
            <a:endParaRPr lang="en-US" sz="2900" i="1" dirty="0">
              <a:solidFill>
                <a:schemeClr val="tx1"/>
              </a:solidFill>
            </a:endParaRPr>
          </a:p>
          <a:p>
            <a:pPr lvl="2" algn="l"/>
            <a:r>
              <a:rPr lang="ru-RU" dirty="0"/>
              <a:t/>
            </a:r>
            <a:br>
              <a:rPr lang="ru-RU" dirty="0"/>
            </a:br>
            <a:r>
              <a:rPr lang="ru-RU" dirty="0"/>
              <a:t/>
            </a:r>
            <a:br>
              <a:rPr lang="ru-RU" dirty="0"/>
            </a:br>
            <a:endParaRPr lang="ru-RU" i="1" dirty="0">
              <a:solidFill>
                <a:schemeClr val="tx1"/>
              </a:solidFill>
            </a:endParaRPr>
          </a:p>
        </p:txBody>
      </p:sp>
    </p:spTree>
    <p:extLst>
      <p:ext uri="{BB962C8B-B14F-4D97-AF65-F5344CB8AC3E}">
        <p14:creationId xmlns:p14="http://schemas.microsoft.com/office/powerpoint/2010/main" val="773725964"/>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925" y="0"/>
            <a:ext cx="9159925" cy="6858000"/>
          </a:xfrm>
          <a:prstGeom prst="rect">
            <a:avLst/>
          </a:prstGeom>
        </p:spPr>
      </p:pic>
      <p:sp>
        <p:nvSpPr>
          <p:cNvPr id="2" name="Заголовок 1"/>
          <p:cNvSpPr>
            <a:spLocks noGrp="1"/>
          </p:cNvSpPr>
          <p:nvPr>
            <p:ph type="ctrTitle"/>
          </p:nvPr>
        </p:nvSpPr>
        <p:spPr>
          <a:xfrm>
            <a:off x="143508" y="548680"/>
            <a:ext cx="8856984" cy="794519"/>
          </a:xfrm>
        </p:spPr>
        <p:txBody>
          <a:bodyPr>
            <a:noAutofit/>
          </a:bodyPr>
          <a:lstStyle/>
          <a:p>
            <a:r>
              <a:rPr lang="ru-RU" dirty="0"/>
              <a:t>Представьте себе все многообразие Библии:</a:t>
            </a:r>
            <a:endParaRPr lang="ru-RU" b="1" i="1" u="sng" dirty="0"/>
          </a:p>
        </p:txBody>
      </p:sp>
      <p:sp>
        <p:nvSpPr>
          <p:cNvPr id="3" name="Подзаголовок 2"/>
          <p:cNvSpPr>
            <a:spLocks noGrp="1"/>
          </p:cNvSpPr>
          <p:nvPr>
            <p:ph type="subTitle" idx="1"/>
          </p:nvPr>
        </p:nvSpPr>
        <p:spPr>
          <a:xfrm>
            <a:off x="251520" y="2348880"/>
            <a:ext cx="8712968" cy="4320480"/>
          </a:xfrm>
        </p:spPr>
        <p:txBody>
          <a:bodyPr>
            <a:normAutofit fontScale="62500" lnSpcReduction="20000"/>
          </a:bodyPr>
          <a:lstStyle/>
          <a:p>
            <a:pPr marL="1428750" lvl="2" indent="-514350" algn="l">
              <a:buFont typeface="+mj-lt"/>
              <a:buAutoNum type="romanLcPeriod"/>
            </a:pPr>
            <a:r>
              <a:rPr lang="ru-RU" sz="2900" i="1" dirty="0">
                <a:solidFill>
                  <a:schemeClr val="tx1"/>
                </a:solidFill>
              </a:rPr>
              <a:t>она писалась на протяжении по меньшей мере пятнадцати веков (приблизительно с 1400 г. до Р. Х. до 100 г. от Р. Х.);</a:t>
            </a:r>
            <a:r>
              <a:rPr lang="en-US" sz="2900" i="1" dirty="0">
                <a:solidFill>
                  <a:schemeClr val="tx1"/>
                </a:solidFill>
              </a:rPr>
              <a:t> </a:t>
            </a:r>
            <a:br>
              <a:rPr lang="en-US" sz="2900" i="1" dirty="0">
                <a:solidFill>
                  <a:schemeClr val="tx1"/>
                </a:solidFill>
              </a:rPr>
            </a:br>
            <a:endParaRPr lang="ru-RU" sz="2900" i="1" dirty="0">
              <a:solidFill>
                <a:schemeClr val="tx1"/>
              </a:solidFill>
            </a:endParaRPr>
          </a:p>
          <a:p>
            <a:pPr marL="1428750" lvl="2" indent="-514350" algn="l">
              <a:buFont typeface="+mj-lt"/>
              <a:buAutoNum type="romanLcPeriod"/>
            </a:pPr>
            <a:r>
              <a:rPr lang="ru-RU" sz="2900" i="1" dirty="0">
                <a:solidFill>
                  <a:schemeClr val="tx1"/>
                </a:solidFill>
              </a:rPr>
              <a:t>она состоит из 66 разных Книг;</a:t>
            </a:r>
            <a:r>
              <a:rPr lang="en-US" sz="2900" i="1" dirty="0">
                <a:solidFill>
                  <a:schemeClr val="tx1"/>
                </a:solidFill>
              </a:rPr>
              <a:t> </a:t>
            </a:r>
            <a:br>
              <a:rPr lang="en-US" sz="2900" i="1" dirty="0">
                <a:solidFill>
                  <a:schemeClr val="tx1"/>
                </a:solidFill>
              </a:rPr>
            </a:br>
            <a:endParaRPr lang="ru-RU" sz="2900" i="1" dirty="0">
              <a:solidFill>
                <a:schemeClr val="tx1"/>
              </a:solidFill>
            </a:endParaRPr>
          </a:p>
          <a:p>
            <a:pPr marL="1428750" lvl="2" indent="-514350" algn="l">
              <a:buFont typeface="+mj-lt"/>
              <a:buAutoNum type="romanLcPeriod"/>
            </a:pPr>
            <a:r>
              <a:rPr lang="ru-RU" sz="2900" i="1" dirty="0">
                <a:solidFill>
                  <a:schemeClr val="tx1"/>
                </a:solidFill>
              </a:rPr>
              <a:t>ее писали около 40 разных авторов;</a:t>
            </a:r>
            <a:r>
              <a:rPr lang="en-US" sz="2900" i="1" dirty="0">
                <a:solidFill>
                  <a:schemeClr val="tx1"/>
                </a:solidFill>
              </a:rPr>
              <a:t> </a:t>
            </a:r>
            <a:r>
              <a:rPr lang="ru-RU" sz="2900" i="1" dirty="0">
                <a:solidFill>
                  <a:schemeClr val="tx1"/>
                </a:solidFill>
              </a:rPr>
              <a:t/>
            </a:r>
            <a:br>
              <a:rPr lang="ru-RU" sz="2900" i="1" dirty="0">
                <a:solidFill>
                  <a:schemeClr val="tx1"/>
                </a:solidFill>
              </a:rPr>
            </a:br>
            <a:endParaRPr lang="ru-RU" sz="2900" i="1" dirty="0">
              <a:solidFill>
                <a:schemeClr val="tx1"/>
              </a:solidFill>
            </a:endParaRPr>
          </a:p>
          <a:p>
            <a:pPr marL="1428750" lvl="2" indent="-514350" algn="l">
              <a:buFont typeface="+mj-lt"/>
              <a:buAutoNum type="romanLcPeriod"/>
            </a:pPr>
            <a:r>
              <a:rPr lang="ru-RU" sz="2900" i="1" dirty="0">
                <a:solidFill>
                  <a:schemeClr val="tx1"/>
                </a:solidFill>
              </a:rPr>
              <a:t>она сочинялась на трех языках — еврейском, греческом и арамейском;</a:t>
            </a:r>
            <a:r>
              <a:rPr lang="en-US" sz="2900" i="1" dirty="0">
                <a:solidFill>
                  <a:schemeClr val="tx1"/>
                </a:solidFill>
              </a:rPr>
              <a:t> </a:t>
            </a:r>
            <a:br>
              <a:rPr lang="en-US" sz="2900" i="1" dirty="0">
                <a:solidFill>
                  <a:schemeClr val="tx1"/>
                </a:solidFill>
              </a:rPr>
            </a:br>
            <a:endParaRPr lang="ru-RU" sz="2900" i="1" dirty="0">
              <a:solidFill>
                <a:schemeClr val="tx1"/>
              </a:solidFill>
            </a:endParaRPr>
          </a:p>
          <a:p>
            <a:pPr marL="1428750" lvl="2" indent="-514350" algn="l">
              <a:buFont typeface="+mj-lt"/>
              <a:buAutoNum type="romanLcPeriod"/>
            </a:pPr>
            <a:r>
              <a:rPr lang="ru-RU" sz="2900" i="1" dirty="0">
                <a:solidFill>
                  <a:schemeClr val="tx1"/>
                </a:solidFill>
              </a:rPr>
              <a:t>в ней обсуждаются сотни различных тем;</a:t>
            </a:r>
            <a:r>
              <a:rPr lang="en-US" sz="2900" i="1" dirty="0">
                <a:solidFill>
                  <a:schemeClr val="tx1"/>
                </a:solidFill>
              </a:rPr>
              <a:t> </a:t>
            </a:r>
            <a:r>
              <a:rPr lang="ru-RU" sz="2900" i="1" dirty="0">
                <a:solidFill>
                  <a:schemeClr val="tx1"/>
                </a:solidFill>
              </a:rPr>
              <a:t/>
            </a:r>
            <a:br>
              <a:rPr lang="ru-RU" sz="2900" i="1" dirty="0">
                <a:solidFill>
                  <a:schemeClr val="tx1"/>
                </a:solidFill>
              </a:rPr>
            </a:br>
            <a:endParaRPr lang="ru-RU" sz="2900" i="1" dirty="0">
              <a:solidFill>
                <a:schemeClr val="tx1"/>
              </a:solidFill>
            </a:endParaRPr>
          </a:p>
          <a:p>
            <a:pPr marL="1428750" lvl="2" indent="-514350" algn="l">
              <a:buFont typeface="+mj-lt"/>
              <a:buAutoNum type="romanLcPeriod"/>
            </a:pPr>
            <a:r>
              <a:rPr lang="ru-RU" sz="2900" i="1" dirty="0">
                <a:solidFill>
                  <a:schemeClr val="tx1"/>
                </a:solidFill>
              </a:rPr>
              <a:t>она написана в разных литературных родах и жанрах (история, поэзия, учение, притча, аллегория, пророчество и эпос);</a:t>
            </a:r>
            <a:r>
              <a:rPr lang="en-US" sz="2900" i="1" dirty="0">
                <a:solidFill>
                  <a:schemeClr val="tx1"/>
                </a:solidFill>
              </a:rPr>
              <a:t> </a:t>
            </a:r>
            <a:br>
              <a:rPr lang="en-US" sz="2900" i="1" dirty="0">
                <a:solidFill>
                  <a:schemeClr val="tx1"/>
                </a:solidFill>
              </a:rPr>
            </a:br>
            <a:endParaRPr lang="en-US" sz="2900" i="1" dirty="0" smtClean="0">
              <a:solidFill>
                <a:schemeClr val="tx1"/>
              </a:solidFill>
            </a:endParaRPr>
          </a:p>
          <a:p>
            <a:pPr lvl="2" algn="l"/>
            <a:r>
              <a:rPr lang="ru-RU" dirty="0"/>
              <a:t/>
            </a:r>
            <a:br>
              <a:rPr lang="ru-RU" dirty="0"/>
            </a:br>
            <a:r>
              <a:rPr lang="ru-RU" dirty="0"/>
              <a:t/>
            </a:r>
            <a:br>
              <a:rPr lang="ru-RU" dirty="0"/>
            </a:br>
            <a:endParaRPr lang="ru-RU" i="1" dirty="0">
              <a:solidFill>
                <a:schemeClr val="tx1"/>
              </a:solidFill>
            </a:endParaRPr>
          </a:p>
        </p:txBody>
      </p:sp>
    </p:spTree>
    <p:extLst>
      <p:ext uri="{BB962C8B-B14F-4D97-AF65-F5344CB8AC3E}">
        <p14:creationId xmlns:p14="http://schemas.microsoft.com/office/powerpoint/2010/main" val="4178269377"/>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925" y="0"/>
            <a:ext cx="9159925" cy="6858000"/>
          </a:xfrm>
          <a:prstGeom prst="rect">
            <a:avLst/>
          </a:prstGeom>
        </p:spPr>
      </p:pic>
      <p:sp>
        <p:nvSpPr>
          <p:cNvPr id="2" name="Заголовок 1"/>
          <p:cNvSpPr>
            <a:spLocks noGrp="1"/>
          </p:cNvSpPr>
          <p:nvPr>
            <p:ph type="ctrTitle"/>
          </p:nvPr>
        </p:nvSpPr>
        <p:spPr>
          <a:xfrm>
            <a:off x="143508" y="548680"/>
            <a:ext cx="8856984" cy="794519"/>
          </a:xfrm>
        </p:spPr>
        <p:txBody>
          <a:bodyPr>
            <a:noAutofit/>
          </a:bodyPr>
          <a:lstStyle/>
          <a:p>
            <a:r>
              <a:rPr lang="ru-RU" dirty="0"/>
              <a:t>Представьте себе все многообразие Библии:</a:t>
            </a:r>
            <a:endParaRPr lang="ru-RU" b="1" i="1" u="sng" dirty="0"/>
          </a:p>
        </p:txBody>
      </p:sp>
      <p:sp>
        <p:nvSpPr>
          <p:cNvPr id="3" name="Подзаголовок 2"/>
          <p:cNvSpPr>
            <a:spLocks noGrp="1"/>
          </p:cNvSpPr>
          <p:nvPr>
            <p:ph type="subTitle" idx="1"/>
          </p:nvPr>
        </p:nvSpPr>
        <p:spPr>
          <a:xfrm>
            <a:off x="251520" y="2348880"/>
            <a:ext cx="8712968" cy="4320480"/>
          </a:xfrm>
        </p:spPr>
        <p:txBody>
          <a:bodyPr>
            <a:normAutofit fontScale="62500" lnSpcReduction="20000"/>
          </a:bodyPr>
          <a:lstStyle/>
          <a:p>
            <a:pPr marL="1428750" lvl="2" indent="-514350" algn="l">
              <a:buFont typeface="+mj-lt"/>
              <a:buAutoNum type="romanLcPeriod"/>
            </a:pPr>
            <a:r>
              <a:rPr lang="ru-RU" sz="2900" i="1" dirty="0">
                <a:solidFill>
                  <a:schemeClr val="tx1"/>
                </a:solidFill>
              </a:rPr>
              <a:t>она писалась на протяжении по меньшей мере пятнадцати веков (приблизительно с 1400 г. до Р. Х. до 100 г. от Р. Х.);</a:t>
            </a:r>
            <a:r>
              <a:rPr lang="en-US" sz="2900" i="1" dirty="0">
                <a:solidFill>
                  <a:schemeClr val="tx1"/>
                </a:solidFill>
              </a:rPr>
              <a:t> </a:t>
            </a:r>
            <a:br>
              <a:rPr lang="en-US" sz="2900" i="1" dirty="0">
                <a:solidFill>
                  <a:schemeClr val="tx1"/>
                </a:solidFill>
              </a:rPr>
            </a:br>
            <a:endParaRPr lang="ru-RU" sz="2900" i="1" dirty="0">
              <a:solidFill>
                <a:schemeClr val="tx1"/>
              </a:solidFill>
            </a:endParaRPr>
          </a:p>
          <a:p>
            <a:pPr marL="1428750" lvl="2" indent="-514350" algn="l">
              <a:buFont typeface="+mj-lt"/>
              <a:buAutoNum type="romanLcPeriod"/>
            </a:pPr>
            <a:r>
              <a:rPr lang="ru-RU" sz="2900" i="1" dirty="0">
                <a:solidFill>
                  <a:schemeClr val="tx1"/>
                </a:solidFill>
              </a:rPr>
              <a:t>она состоит из 66 разных Книг;</a:t>
            </a:r>
            <a:r>
              <a:rPr lang="en-US" sz="2900" i="1" dirty="0">
                <a:solidFill>
                  <a:schemeClr val="tx1"/>
                </a:solidFill>
              </a:rPr>
              <a:t> </a:t>
            </a:r>
            <a:br>
              <a:rPr lang="en-US" sz="2900" i="1" dirty="0">
                <a:solidFill>
                  <a:schemeClr val="tx1"/>
                </a:solidFill>
              </a:rPr>
            </a:br>
            <a:endParaRPr lang="ru-RU" sz="2900" i="1" dirty="0">
              <a:solidFill>
                <a:schemeClr val="tx1"/>
              </a:solidFill>
            </a:endParaRPr>
          </a:p>
          <a:p>
            <a:pPr marL="1428750" lvl="2" indent="-514350" algn="l">
              <a:buFont typeface="+mj-lt"/>
              <a:buAutoNum type="romanLcPeriod"/>
            </a:pPr>
            <a:r>
              <a:rPr lang="ru-RU" sz="2900" i="1" dirty="0">
                <a:solidFill>
                  <a:schemeClr val="tx1"/>
                </a:solidFill>
              </a:rPr>
              <a:t>ее писали около 40 разных авторов;</a:t>
            </a:r>
            <a:r>
              <a:rPr lang="en-US" sz="2900" i="1" dirty="0">
                <a:solidFill>
                  <a:schemeClr val="tx1"/>
                </a:solidFill>
              </a:rPr>
              <a:t> </a:t>
            </a:r>
            <a:r>
              <a:rPr lang="ru-RU" sz="2900" i="1" dirty="0">
                <a:solidFill>
                  <a:schemeClr val="tx1"/>
                </a:solidFill>
              </a:rPr>
              <a:t/>
            </a:r>
            <a:br>
              <a:rPr lang="ru-RU" sz="2900" i="1" dirty="0">
                <a:solidFill>
                  <a:schemeClr val="tx1"/>
                </a:solidFill>
              </a:rPr>
            </a:br>
            <a:endParaRPr lang="ru-RU" sz="2900" i="1" dirty="0">
              <a:solidFill>
                <a:schemeClr val="tx1"/>
              </a:solidFill>
            </a:endParaRPr>
          </a:p>
          <a:p>
            <a:pPr marL="1428750" lvl="2" indent="-514350" algn="l">
              <a:buFont typeface="+mj-lt"/>
              <a:buAutoNum type="romanLcPeriod"/>
            </a:pPr>
            <a:r>
              <a:rPr lang="ru-RU" sz="2900" i="1" dirty="0">
                <a:solidFill>
                  <a:schemeClr val="tx1"/>
                </a:solidFill>
              </a:rPr>
              <a:t>она сочинялась на трех языках — еврейском, греческом и арамейском;</a:t>
            </a:r>
            <a:r>
              <a:rPr lang="en-US" sz="2900" i="1" dirty="0">
                <a:solidFill>
                  <a:schemeClr val="tx1"/>
                </a:solidFill>
              </a:rPr>
              <a:t> </a:t>
            </a:r>
            <a:br>
              <a:rPr lang="en-US" sz="2900" i="1" dirty="0">
                <a:solidFill>
                  <a:schemeClr val="tx1"/>
                </a:solidFill>
              </a:rPr>
            </a:br>
            <a:endParaRPr lang="ru-RU" sz="2900" i="1" dirty="0">
              <a:solidFill>
                <a:schemeClr val="tx1"/>
              </a:solidFill>
            </a:endParaRPr>
          </a:p>
          <a:p>
            <a:pPr marL="1428750" lvl="2" indent="-514350" algn="l">
              <a:buFont typeface="+mj-lt"/>
              <a:buAutoNum type="romanLcPeriod"/>
            </a:pPr>
            <a:r>
              <a:rPr lang="ru-RU" sz="2900" i="1" dirty="0">
                <a:solidFill>
                  <a:schemeClr val="tx1"/>
                </a:solidFill>
              </a:rPr>
              <a:t>в ней обсуждаются сотни различных тем;</a:t>
            </a:r>
            <a:r>
              <a:rPr lang="en-US" sz="2900" i="1" dirty="0">
                <a:solidFill>
                  <a:schemeClr val="tx1"/>
                </a:solidFill>
              </a:rPr>
              <a:t> </a:t>
            </a:r>
            <a:r>
              <a:rPr lang="ru-RU" sz="2900" i="1" dirty="0">
                <a:solidFill>
                  <a:schemeClr val="tx1"/>
                </a:solidFill>
              </a:rPr>
              <a:t/>
            </a:r>
            <a:br>
              <a:rPr lang="ru-RU" sz="2900" i="1" dirty="0">
                <a:solidFill>
                  <a:schemeClr val="tx1"/>
                </a:solidFill>
              </a:rPr>
            </a:br>
            <a:endParaRPr lang="ru-RU" sz="2900" i="1" dirty="0">
              <a:solidFill>
                <a:schemeClr val="tx1"/>
              </a:solidFill>
            </a:endParaRPr>
          </a:p>
          <a:p>
            <a:pPr marL="1428750" lvl="2" indent="-514350" algn="l">
              <a:buFont typeface="+mj-lt"/>
              <a:buAutoNum type="romanLcPeriod"/>
            </a:pPr>
            <a:r>
              <a:rPr lang="ru-RU" sz="2900" i="1" dirty="0">
                <a:solidFill>
                  <a:schemeClr val="tx1"/>
                </a:solidFill>
              </a:rPr>
              <a:t>она написана в разных литературных родах и жанрах (история, поэзия, учение, притча, аллегория, пророчество и эпос);</a:t>
            </a:r>
            <a:r>
              <a:rPr lang="en-US" sz="2900" i="1" dirty="0">
                <a:solidFill>
                  <a:schemeClr val="tx1"/>
                </a:solidFill>
              </a:rPr>
              <a:t> </a:t>
            </a:r>
            <a:br>
              <a:rPr lang="en-US" sz="2900" i="1" dirty="0">
                <a:solidFill>
                  <a:schemeClr val="tx1"/>
                </a:solidFill>
              </a:rPr>
            </a:br>
            <a:endParaRPr lang="en-US" sz="2900" i="1" dirty="0" smtClean="0">
              <a:solidFill>
                <a:schemeClr val="tx1"/>
              </a:solidFill>
            </a:endParaRPr>
          </a:p>
          <a:p>
            <a:pPr marL="1428750" lvl="2" indent="-514350" algn="l">
              <a:buFont typeface="+mj-lt"/>
              <a:buAutoNum type="romanLcPeriod"/>
            </a:pPr>
            <a:r>
              <a:rPr lang="ru-RU" sz="2900" i="1" dirty="0" smtClean="0">
                <a:solidFill>
                  <a:schemeClr val="tx1"/>
                </a:solidFill>
              </a:rPr>
              <a:t>ее </a:t>
            </a:r>
            <a:r>
              <a:rPr lang="ru-RU" sz="2900" i="1" dirty="0">
                <a:solidFill>
                  <a:schemeClr val="tx1"/>
                </a:solidFill>
              </a:rPr>
              <a:t>составляли люди самых разных профессий.</a:t>
            </a:r>
            <a:r>
              <a:rPr lang="ru-RU" dirty="0"/>
              <a:t/>
            </a:r>
            <a:br>
              <a:rPr lang="ru-RU" dirty="0"/>
            </a:br>
            <a:r>
              <a:rPr lang="ru-RU" dirty="0"/>
              <a:t/>
            </a:r>
            <a:br>
              <a:rPr lang="ru-RU" dirty="0"/>
            </a:br>
            <a:r>
              <a:rPr lang="ru-RU" dirty="0"/>
              <a:t/>
            </a:r>
            <a:br>
              <a:rPr lang="ru-RU" dirty="0"/>
            </a:br>
            <a:endParaRPr lang="ru-RU" i="1" dirty="0">
              <a:solidFill>
                <a:schemeClr val="tx1"/>
              </a:solidFill>
            </a:endParaRPr>
          </a:p>
        </p:txBody>
      </p:sp>
    </p:spTree>
    <p:extLst>
      <p:ext uri="{BB962C8B-B14F-4D97-AF65-F5344CB8AC3E}">
        <p14:creationId xmlns:p14="http://schemas.microsoft.com/office/powerpoint/2010/main" val="2933092581"/>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925" y="0"/>
            <a:ext cx="9159925" cy="6858000"/>
          </a:xfrm>
          <a:prstGeom prst="rect">
            <a:avLst/>
          </a:prstGeom>
        </p:spPr>
      </p:pic>
      <p:sp>
        <p:nvSpPr>
          <p:cNvPr id="2" name="Заголовок 1"/>
          <p:cNvSpPr>
            <a:spLocks noGrp="1"/>
          </p:cNvSpPr>
          <p:nvPr>
            <p:ph type="ctrTitle"/>
          </p:nvPr>
        </p:nvSpPr>
        <p:spPr>
          <a:xfrm>
            <a:off x="143508" y="548680"/>
            <a:ext cx="8856984" cy="794519"/>
          </a:xfrm>
        </p:spPr>
        <p:txBody>
          <a:bodyPr>
            <a:noAutofit/>
          </a:bodyPr>
          <a:lstStyle/>
          <a:p>
            <a:r>
              <a:rPr lang="en-US" b="1" i="1" dirty="0" smtClean="0"/>
              <a:t>4. </a:t>
            </a:r>
            <a:r>
              <a:rPr lang="ru-RU" b="1" i="1" u="sng" dirty="0" smtClean="0"/>
              <a:t>Свидетельство поразительного единства Библии</a:t>
            </a:r>
            <a:endParaRPr lang="ru-RU" b="1" i="1" u="sng" dirty="0"/>
          </a:p>
        </p:txBody>
      </p:sp>
      <p:sp>
        <p:nvSpPr>
          <p:cNvPr id="3" name="Подзаголовок 2"/>
          <p:cNvSpPr>
            <a:spLocks noGrp="1"/>
          </p:cNvSpPr>
          <p:nvPr>
            <p:ph type="subTitle" idx="1"/>
          </p:nvPr>
        </p:nvSpPr>
        <p:spPr>
          <a:xfrm>
            <a:off x="0" y="2276872"/>
            <a:ext cx="8964488" cy="4392488"/>
          </a:xfrm>
        </p:spPr>
        <p:txBody>
          <a:bodyPr>
            <a:normAutofit/>
          </a:bodyPr>
          <a:lstStyle/>
          <a:p>
            <a:pPr lvl="2" algn="l"/>
            <a:r>
              <a:rPr lang="en-US" sz="2800" dirty="0" smtClean="0">
                <a:solidFill>
                  <a:schemeClr val="tx1"/>
                </a:solidFill>
              </a:rPr>
              <a:t>b) </a:t>
            </a:r>
            <a:r>
              <a:rPr lang="ru-RU" sz="2800" dirty="0" smtClean="0">
                <a:solidFill>
                  <a:schemeClr val="tx1"/>
                </a:solidFill>
              </a:rPr>
              <a:t>Несмотря </a:t>
            </a:r>
            <a:r>
              <a:rPr lang="ru-RU" sz="2800" dirty="0">
                <a:solidFill>
                  <a:schemeClr val="tx1"/>
                </a:solidFill>
              </a:rPr>
              <a:t>на эту огромную пестроту, Библия </a:t>
            </a:r>
            <a:r>
              <a:rPr lang="en-US" sz="2800" dirty="0" smtClean="0">
                <a:solidFill>
                  <a:schemeClr val="tx1"/>
                </a:solidFill>
              </a:rPr>
              <a:t>  </a:t>
            </a:r>
          </a:p>
          <a:p>
            <a:pPr lvl="2" algn="l"/>
            <a:r>
              <a:rPr lang="en-US" sz="2800" dirty="0">
                <a:solidFill>
                  <a:schemeClr val="tx1"/>
                </a:solidFill>
              </a:rPr>
              <a:t> </a:t>
            </a:r>
            <a:r>
              <a:rPr lang="en-US" sz="2800" dirty="0" smtClean="0">
                <a:solidFill>
                  <a:schemeClr val="tx1"/>
                </a:solidFill>
              </a:rPr>
              <a:t>    </a:t>
            </a:r>
            <a:r>
              <a:rPr lang="ru-RU" sz="2800" dirty="0" smtClean="0">
                <a:solidFill>
                  <a:schemeClr val="tx1"/>
                </a:solidFill>
              </a:rPr>
              <a:t>поразительно </a:t>
            </a:r>
            <a:r>
              <a:rPr lang="ru-RU" sz="2800" dirty="0">
                <a:solidFill>
                  <a:schemeClr val="tx1"/>
                </a:solidFill>
              </a:rPr>
              <a:t>едина. </a:t>
            </a:r>
            <a:endParaRPr lang="en-US" sz="2800" dirty="0" smtClean="0">
              <a:solidFill>
                <a:schemeClr val="tx1"/>
              </a:solidFill>
            </a:endParaRPr>
          </a:p>
          <a:p>
            <a:pPr lvl="2" algn="l"/>
            <a:r>
              <a:rPr lang="en-US" sz="2800" dirty="0">
                <a:solidFill>
                  <a:schemeClr val="tx1"/>
                </a:solidFill>
              </a:rPr>
              <a:t> </a:t>
            </a:r>
            <a:r>
              <a:rPr lang="en-US" sz="2800" dirty="0" smtClean="0">
                <a:solidFill>
                  <a:schemeClr val="tx1"/>
                </a:solidFill>
              </a:rPr>
              <a:t>    </a:t>
            </a:r>
            <a:r>
              <a:rPr lang="ru-RU" dirty="0"/>
              <a:t/>
            </a:r>
            <a:br>
              <a:rPr lang="ru-RU" dirty="0"/>
            </a:br>
            <a:r>
              <a:rPr lang="ru-RU" dirty="0"/>
              <a:t/>
            </a:r>
            <a:br>
              <a:rPr lang="ru-RU" dirty="0"/>
            </a:br>
            <a:endParaRPr lang="ru-RU" i="1" dirty="0">
              <a:solidFill>
                <a:schemeClr val="tx1"/>
              </a:solidFill>
            </a:endParaRPr>
          </a:p>
        </p:txBody>
      </p:sp>
      <p:sp>
        <p:nvSpPr>
          <p:cNvPr id="5" name="TextBox 4"/>
          <p:cNvSpPr txBox="1"/>
          <p:nvPr/>
        </p:nvSpPr>
        <p:spPr>
          <a:xfrm>
            <a:off x="1475656" y="3645024"/>
            <a:ext cx="6768752" cy="2800767"/>
          </a:xfrm>
          <a:prstGeom prst="rect">
            <a:avLst/>
          </a:prstGeom>
          <a:noFill/>
        </p:spPr>
        <p:txBody>
          <a:bodyPr wrap="square" rtlCol="0">
            <a:spAutoFit/>
          </a:bodyPr>
          <a:lstStyle/>
          <a:p>
            <a:pPr marL="400050" lvl="2" indent="-400050">
              <a:buFont typeface="+mj-lt"/>
              <a:buAutoNum type="romanLcPeriod"/>
            </a:pPr>
            <a:r>
              <a:rPr lang="ru-RU" sz="2000" i="1" dirty="0"/>
              <a:t>Во-первых, на всем ее протяжении, от Бытия до Откровения, разворачивается одна и та же непрерывная драма: </a:t>
            </a:r>
            <a:br>
              <a:rPr lang="ru-RU" sz="2000" i="1" dirty="0"/>
            </a:br>
            <a:r>
              <a:rPr lang="ru-RU" sz="2000" i="1" dirty="0"/>
              <a:t/>
            </a:r>
            <a:br>
              <a:rPr lang="ru-RU" sz="2000" i="1" dirty="0"/>
            </a:br>
            <a:r>
              <a:rPr lang="en-US" sz="2000" i="1" dirty="0" smtClean="0"/>
              <a:t> </a:t>
            </a:r>
            <a:r>
              <a:rPr lang="ru-RU" sz="2000" i="1" dirty="0" smtClean="0"/>
              <a:t>от </a:t>
            </a:r>
            <a:r>
              <a:rPr lang="ru-RU" sz="2000" i="1" dirty="0"/>
              <a:t>потерянного рая — к раю обретенному, </a:t>
            </a:r>
            <a:br>
              <a:rPr lang="ru-RU" sz="2000" i="1" dirty="0"/>
            </a:br>
            <a:r>
              <a:rPr lang="ru-RU" sz="2000" i="1" dirty="0"/>
              <a:t/>
            </a:r>
            <a:br>
              <a:rPr lang="ru-RU" sz="2000" i="1" dirty="0"/>
            </a:br>
            <a:r>
              <a:rPr lang="en-US" sz="2000" i="1" dirty="0" smtClean="0"/>
              <a:t> </a:t>
            </a:r>
            <a:r>
              <a:rPr lang="ru-RU" sz="2000" i="1" dirty="0" smtClean="0"/>
              <a:t>от </a:t>
            </a:r>
            <a:r>
              <a:rPr lang="ru-RU" sz="2000" i="1" dirty="0"/>
              <a:t>сотворения всего сущего — к окончанию </a:t>
            </a:r>
            <a:r>
              <a:rPr lang="ru-RU" sz="2000" i="1" dirty="0" smtClean="0"/>
              <a:t>веков.</a:t>
            </a:r>
            <a:r>
              <a:rPr lang="ru-RU" dirty="0"/>
              <a:t/>
            </a:r>
            <a:br>
              <a:rPr lang="ru-RU" dirty="0"/>
            </a:br>
            <a:endParaRPr lang="ru-RU" dirty="0"/>
          </a:p>
          <a:p>
            <a:endParaRPr lang="ru-RU" dirty="0"/>
          </a:p>
        </p:txBody>
      </p:sp>
    </p:spTree>
    <p:extLst>
      <p:ext uri="{BB962C8B-B14F-4D97-AF65-F5344CB8AC3E}">
        <p14:creationId xmlns:p14="http://schemas.microsoft.com/office/powerpoint/2010/main" val="1440973319"/>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925" y="0"/>
            <a:ext cx="9159925" cy="6858000"/>
          </a:xfrm>
          <a:prstGeom prst="rect">
            <a:avLst/>
          </a:prstGeom>
        </p:spPr>
      </p:pic>
      <p:sp>
        <p:nvSpPr>
          <p:cNvPr id="2" name="Заголовок 1"/>
          <p:cNvSpPr>
            <a:spLocks noGrp="1"/>
          </p:cNvSpPr>
          <p:nvPr>
            <p:ph type="ctrTitle"/>
          </p:nvPr>
        </p:nvSpPr>
        <p:spPr>
          <a:xfrm>
            <a:off x="143508" y="548680"/>
            <a:ext cx="8856984" cy="794519"/>
          </a:xfrm>
        </p:spPr>
        <p:txBody>
          <a:bodyPr>
            <a:noAutofit/>
          </a:bodyPr>
          <a:lstStyle/>
          <a:p>
            <a:r>
              <a:rPr lang="en-US" b="1" i="1" dirty="0" smtClean="0"/>
              <a:t>4. </a:t>
            </a:r>
            <a:r>
              <a:rPr lang="ru-RU" b="1" i="1" u="sng" dirty="0" smtClean="0"/>
              <a:t>Свидетельство поразительного единства Библии</a:t>
            </a:r>
            <a:endParaRPr lang="ru-RU" b="1" i="1" u="sng" dirty="0"/>
          </a:p>
        </p:txBody>
      </p:sp>
      <p:sp>
        <p:nvSpPr>
          <p:cNvPr id="3" name="Подзаголовок 2"/>
          <p:cNvSpPr>
            <a:spLocks noGrp="1"/>
          </p:cNvSpPr>
          <p:nvPr>
            <p:ph type="subTitle" idx="1"/>
          </p:nvPr>
        </p:nvSpPr>
        <p:spPr>
          <a:xfrm>
            <a:off x="0" y="2276872"/>
            <a:ext cx="8964488" cy="4392488"/>
          </a:xfrm>
        </p:spPr>
        <p:txBody>
          <a:bodyPr>
            <a:normAutofit/>
          </a:bodyPr>
          <a:lstStyle/>
          <a:p>
            <a:pPr lvl="2" algn="l"/>
            <a:r>
              <a:rPr lang="en-US" sz="2800" dirty="0" smtClean="0">
                <a:solidFill>
                  <a:schemeClr val="tx1"/>
                </a:solidFill>
              </a:rPr>
              <a:t>b) </a:t>
            </a:r>
            <a:r>
              <a:rPr lang="ru-RU" sz="2800" dirty="0" smtClean="0">
                <a:solidFill>
                  <a:schemeClr val="tx1"/>
                </a:solidFill>
              </a:rPr>
              <a:t>Несмотря </a:t>
            </a:r>
            <a:r>
              <a:rPr lang="ru-RU" sz="2800" dirty="0">
                <a:solidFill>
                  <a:schemeClr val="tx1"/>
                </a:solidFill>
              </a:rPr>
              <a:t>на эту огромную пестроту, Библия </a:t>
            </a:r>
            <a:r>
              <a:rPr lang="en-US" sz="2800" dirty="0" smtClean="0">
                <a:solidFill>
                  <a:schemeClr val="tx1"/>
                </a:solidFill>
              </a:rPr>
              <a:t>  </a:t>
            </a:r>
          </a:p>
          <a:p>
            <a:pPr lvl="2" algn="l"/>
            <a:r>
              <a:rPr lang="en-US" sz="2800" dirty="0">
                <a:solidFill>
                  <a:schemeClr val="tx1"/>
                </a:solidFill>
              </a:rPr>
              <a:t> </a:t>
            </a:r>
            <a:r>
              <a:rPr lang="en-US" sz="2800" dirty="0" smtClean="0">
                <a:solidFill>
                  <a:schemeClr val="tx1"/>
                </a:solidFill>
              </a:rPr>
              <a:t>    </a:t>
            </a:r>
            <a:r>
              <a:rPr lang="ru-RU" sz="2800" dirty="0" smtClean="0">
                <a:solidFill>
                  <a:schemeClr val="tx1"/>
                </a:solidFill>
              </a:rPr>
              <a:t>поразительно </a:t>
            </a:r>
            <a:r>
              <a:rPr lang="ru-RU" sz="2800" dirty="0">
                <a:solidFill>
                  <a:schemeClr val="tx1"/>
                </a:solidFill>
              </a:rPr>
              <a:t>едина. </a:t>
            </a:r>
            <a:endParaRPr lang="en-US" sz="2800" dirty="0" smtClean="0">
              <a:solidFill>
                <a:schemeClr val="tx1"/>
              </a:solidFill>
            </a:endParaRPr>
          </a:p>
          <a:p>
            <a:pPr lvl="2" algn="l"/>
            <a:r>
              <a:rPr lang="en-US" sz="2800" dirty="0">
                <a:solidFill>
                  <a:schemeClr val="tx1"/>
                </a:solidFill>
              </a:rPr>
              <a:t> </a:t>
            </a:r>
            <a:r>
              <a:rPr lang="en-US" sz="2800" dirty="0" smtClean="0">
                <a:solidFill>
                  <a:schemeClr val="tx1"/>
                </a:solidFill>
              </a:rPr>
              <a:t>    </a:t>
            </a:r>
            <a:r>
              <a:rPr lang="ru-RU" dirty="0"/>
              <a:t/>
            </a:r>
            <a:br>
              <a:rPr lang="ru-RU" dirty="0"/>
            </a:br>
            <a:r>
              <a:rPr lang="ru-RU" dirty="0"/>
              <a:t/>
            </a:r>
            <a:br>
              <a:rPr lang="ru-RU" dirty="0"/>
            </a:br>
            <a:endParaRPr lang="ru-RU" i="1" dirty="0">
              <a:solidFill>
                <a:schemeClr val="tx1"/>
              </a:solidFill>
            </a:endParaRPr>
          </a:p>
        </p:txBody>
      </p:sp>
      <p:sp>
        <p:nvSpPr>
          <p:cNvPr id="5" name="TextBox 4"/>
          <p:cNvSpPr txBox="1"/>
          <p:nvPr/>
        </p:nvSpPr>
        <p:spPr>
          <a:xfrm>
            <a:off x="1259632" y="3645024"/>
            <a:ext cx="7776864" cy="3416320"/>
          </a:xfrm>
          <a:prstGeom prst="rect">
            <a:avLst/>
          </a:prstGeom>
          <a:noFill/>
        </p:spPr>
        <p:txBody>
          <a:bodyPr wrap="square" rtlCol="0">
            <a:spAutoFit/>
          </a:bodyPr>
          <a:lstStyle/>
          <a:p>
            <a:pPr marL="0" lvl="2"/>
            <a:r>
              <a:rPr lang="uk-UA" dirty="0"/>
              <a:t>і</a:t>
            </a:r>
            <a:r>
              <a:rPr lang="uk-UA" dirty="0" smtClean="0"/>
              <a:t>і. </a:t>
            </a:r>
            <a:r>
              <a:rPr lang="ru-RU" dirty="0" smtClean="0"/>
              <a:t>Во-вторых</a:t>
            </a:r>
            <a:r>
              <a:rPr lang="ru-RU" dirty="0"/>
              <a:t>, вся Библия пронизана одной центральной </a:t>
            </a:r>
            <a:r>
              <a:rPr lang="ru-RU" dirty="0" smtClean="0"/>
              <a:t> темой</a:t>
            </a:r>
            <a:r>
              <a:rPr lang="ru-RU" dirty="0"/>
              <a:t>. Эта тема — </a:t>
            </a:r>
            <a:r>
              <a:rPr lang="ru-RU" dirty="0" smtClean="0"/>
              <a:t>  </a:t>
            </a:r>
          </a:p>
          <a:p>
            <a:pPr marL="0" lvl="2"/>
            <a:r>
              <a:rPr lang="ru-RU" dirty="0"/>
              <a:t> </a:t>
            </a:r>
            <a:r>
              <a:rPr lang="ru-RU" dirty="0" smtClean="0"/>
              <a:t>   Личность </a:t>
            </a:r>
            <a:r>
              <a:rPr lang="ru-RU" dirty="0"/>
              <a:t>Иисуса Христа (Лк. 24:27). </a:t>
            </a:r>
            <a:br>
              <a:rPr lang="ru-RU" dirty="0"/>
            </a:br>
            <a:r>
              <a:rPr lang="ru-RU" dirty="0"/>
              <a:t/>
            </a:r>
            <a:br>
              <a:rPr lang="ru-RU" dirty="0"/>
            </a:br>
            <a:r>
              <a:rPr lang="ru-RU" dirty="0" smtClean="0"/>
              <a:t>    В </a:t>
            </a:r>
            <a:r>
              <a:rPr lang="ru-RU" dirty="0"/>
              <a:t>Ветхом Завете мы видим ожидание Христа, в Новом — Его пришествие. </a:t>
            </a:r>
            <a:br>
              <a:rPr lang="ru-RU" dirty="0"/>
            </a:br>
            <a:r>
              <a:rPr lang="ru-RU" dirty="0"/>
              <a:t/>
            </a:r>
            <a:br>
              <a:rPr lang="ru-RU" dirty="0"/>
            </a:br>
            <a:r>
              <a:rPr lang="ru-RU" dirty="0" smtClean="0"/>
              <a:t>    Ветхий </a:t>
            </a:r>
            <a:r>
              <a:rPr lang="ru-RU" dirty="0"/>
              <a:t>Завет предсказывает Христа, Новый — описывает Его присутствие </a:t>
            </a:r>
            <a:r>
              <a:rPr lang="ru-RU" dirty="0" smtClean="0"/>
              <a:t>  </a:t>
            </a:r>
          </a:p>
          <a:p>
            <a:pPr marL="0" lvl="2"/>
            <a:r>
              <a:rPr lang="ru-RU" dirty="0"/>
              <a:t> </a:t>
            </a:r>
            <a:r>
              <a:rPr lang="ru-RU" dirty="0" smtClean="0"/>
              <a:t>   (</a:t>
            </a:r>
            <a:r>
              <a:rPr lang="ru-RU" dirty="0"/>
              <a:t>см. Мф. 5:17–18). </a:t>
            </a:r>
            <a:br>
              <a:rPr lang="ru-RU" dirty="0"/>
            </a:br>
            <a:r>
              <a:rPr lang="ru-RU" dirty="0"/>
              <a:t/>
            </a:r>
            <a:br>
              <a:rPr lang="ru-RU" dirty="0"/>
            </a:br>
            <a:r>
              <a:rPr lang="ru-RU" dirty="0" smtClean="0"/>
              <a:t>    Ветхозаветное </a:t>
            </a:r>
            <a:r>
              <a:rPr lang="ru-RU" dirty="0"/>
              <a:t>ожидание Христа превращается в Новом Завете в </a:t>
            </a:r>
            <a:r>
              <a:rPr lang="ru-RU" dirty="0" smtClean="0"/>
              <a:t>  </a:t>
            </a:r>
          </a:p>
          <a:p>
            <a:pPr marL="0" lvl="2"/>
            <a:r>
              <a:rPr lang="ru-RU" dirty="0"/>
              <a:t> </a:t>
            </a:r>
            <a:r>
              <a:rPr lang="ru-RU" dirty="0" smtClean="0"/>
              <a:t>   исторический </a:t>
            </a:r>
            <a:r>
              <a:rPr lang="ru-RU" dirty="0"/>
              <a:t>факт</a:t>
            </a:r>
            <a:r>
              <a:rPr lang="ru-RU" dirty="0" smtClean="0"/>
              <a:t>.</a:t>
            </a:r>
            <a:r>
              <a:rPr lang="ru-RU" dirty="0"/>
              <a:t/>
            </a:r>
            <a:br>
              <a:rPr lang="ru-RU" dirty="0"/>
            </a:br>
            <a:endParaRPr lang="ru-RU" dirty="0"/>
          </a:p>
          <a:p>
            <a:r>
              <a:rPr lang="uk-UA" dirty="0" smtClean="0"/>
              <a:t> </a:t>
            </a:r>
            <a:endParaRPr lang="ru-RU" dirty="0"/>
          </a:p>
        </p:txBody>
      </p:sp>
    </p:spTree>
    <p:extLst>
      <p:ext uri="{BB962C8B-B14F-4D97-AF65-F5344CB8AC3E}">
        <p14:creationId xmlns:p14="http://schemas.microsoft.com/office/powerpoint/2010/main" val="3752625277"/>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925" y="0"/>
            <a:ext cx="9159925" cy="6858000"/>
          </a:xfrm>
          <a:prstGeom prst="rect">
            <a:avLst/>
          </a:prstGeom>
        </p:spPr>
      </p:pic>
      <p:sp>
        <p:nvSpPr>
          <p:cNvPr id="2" name="Заголовок 1"/>
          <p:cNvSpPr>
            <a:spLocks noGrp="1"/>
          </p:cNvSpPr>
          <p:nvPr>
            <p:ph type="ctrTitle"/>
          </p:nvPr>
        </p:nvSpPr>
        <p:spPr>
          <a:xfrm>
            <a:off x="143508" y="548680"/>
            <a:ext cx="8856984" cy="794519"/>
          </a:xfrm>
        </p:spPr>
        <p:txBody>
          <a:bodyPr>
            <a:noAutofit/>
          </a:bodyPr>
          <a:lstStyle/>
          <a:p>
            <a:r>
              <a:rPr lang="en-US" b="1" i="1" dirty="0" smtClean="0"/>
              <a:t>4. </a:t>
            </a:r>
            <a:r>
              <a:rPr lang="ru-RU" b="1" i="1" u="sng" dirty="0" smtClean="0"/>
              <a:t>Свидетельство поразительного единства Библии</a:t>
            </a:r>
            <a:endParaRPr lang="ru-RU" b="1" i="1" u="sng" dirty="0"/>
          </a:p>
        </p:txBody>
      </p:sp>
      <p:sp>
        <p:nvSpPr>
          <p:cNvPr id="3" name="Подзаголовок 2"/>
          <p:cNvSpPr>
            <a:spLocks noGrp="1"/>
          </p:cNvSpPr>
          <p:nvPr>
            <p:ph type="subTitle" idx="1"/>
          </p:nvPr>
        </p:nvSpPr>
        <p:spPr>
          <a:xfrm>
            <a:off x="0" y="2276872"/>
            <a:ext cx="8964488" cy="4392488"/>
          </a:xfrm>
        </p:spPr>
        <p:txBody>
          <a:bodyPr>
            <a:normAutofit/>
          </a:bodyPr>
          <a:lstStyle/>
          <a:p>
            <a:pPr lvl="2" algn="l"/>
            <a:r>
              <a:rPr lang="en-US" sz="2800" dirty="0" smtClean="0">
                <a:solidFill>
                  <a:schemeClr val="tx1"/>
                </a:solidFill>
              </a:rPr>
              <a:t>b) </a:t>
            </a:r>
            <a:r>
              <a:rPr lang="ru-RU" sz="2800" dirty="0" smtClean="0">
                <a:solidFill>
                  <a:schemeClr val="tx1"/>
                </a:solidFill>
              </a:rPr>
              <a:t>Несмотря </a:t>
            </a:r>
            <a:r>
              <a:rPr lang="ru-RU" sz="2800" dirty="0">
                <a:solidFill>
                  <a:schemeClr val="tx1"/>
                </a:solidFill>
              </a:rPr>
              <a:t>на эту огромную пестроту, Библия </a:t>
            </a:r>
            <a:r>
              <a:rPr lang="en-US" sz="2800" dirty="0" smtClean="0">
                <a:solidFill>
                  <a:schemeClr val="tx1"/>
                </a:solidFill>
              </a:rPr>
              <a:t>  </a:t>
            </a:r>
          </a:p>
          <a:p>
            <a:pPr lvl="2" algn="l"/>
            <a:r>
              <a:rPr lang="en-US" sz="2800" dirty="0">
                <a:solidFill>
                  <a:schemeClr val="tx1"/>
                </a:solidFill>
              </a:rPr>
              <a:t> </a:t>
            </a:r>
            <a:r>
              <a:rPr lang="en-US" sz="2800" dirty="0" smtClean="0">
                <a:solidFill>
                  <a:schemeClr val="tx1"/>
                </a:solidFill>
              </a:rPr>
              <a:t>    </a:t>
            </a:r>
            <a:r>
              <a:rPr lang="ru-RU" sz="2800" dirty="0" smtClean="0">
                <a:solidFill>
                  <a:schemeClr val="tx1"/>
                </a:solidFill>
              </a:rPr>
              <a:t>поразительно </a:t>
            </a:r>
            <a:r>
              <a:rPr lang="ru-RU" sz="2800" dirty="0">
                <a:solidFill>
                  <a:schemeClr val="tx1"/>
                </a:solidFill>
              </a:rPr>
              <a:t>едина. </a:t>
            </a:r>
            <a:endParaRPr lang="en-US" sz="2800" dirty="0" smtClean="0">
              <a:solidFill>
                <a:schemeClr val="tx1"/>
              </a:solidFill>
            </a:endParaRPr>
          </a:p>
          <a:p>
            <a:pPr lvl="2" algn="l"/>
            <a:r>
              <a:rPr lang="en-US" sz="2800" dirty="0">
                <a:solidFill>
                  <a:schemeClr val="tx1"/>
                </a:solidFill>
              </a:rPr>
              <a:t> </a:t>
            </a:r>
            <a:r>
              <a:rPr lang="en-US" sz="2800" dirty="0" smtClean="0">
                <a:solidFill>
                  <a:schemeClr val="tx1"/>
                </a:solidFill>
              </a:rPr>
              <a:t>    </a:t>
            </a:r>
            <a:r>
              <a:rPr lang="ru-RU" dirty="0"/>
              <a:t/>
            </a:r>
            <a:br>
              <a:rPr lang="ru-RU" dirty="0"/>
            </a:br>
            <a:r>
              <a:rPr lang="ru-RU" dirty="0"/>
              <a:t/>
            </a:r>
            <a:br>
              <a:rPr lang="ru-RU" dirty="0"/>
            </a:br>
            <a:endParaRPr lang="ru-RU" i="1" dirty="0">
              <a:solidFill>
                <a:schemeClr val="tx1"/>
              </a:solidFill>
            </a:endParaRPr>
          </a:p>
        </p:txBody>
      </p:sp>
      <p:sp>
        <p:nvSpPr>
          <p:cNvPr id="5" name="TextBox 4"/>
          <p:cNvSpPr txBox="1"/>
          <p:nvPr/>
        </p:nvSpPr>
        <p:spPr>
          <a:xfrm>
            <a:off x="1259632" y="3645024"/>
            <a:ext cx="7776864" cy="3139321"/>
          </a:xfrm>
          <a:prstGeom prst="rect">
            <a:avLst/>
          </a:prstGeom>
          <a:noFill/>
        </p:spPr>
        <p:txBody>
          <a:bodyPr wrap="square" rtlCol="0">
            <a:spAutoFit/>
          </a:bodyPr>
          <a:lstStyle/>
          <a:p>
            <a:pPr marL="0" lvl="2"/>
            <a:r>
              <a:rPr lang="uk-UA" dirty="0" smtClean="0"/>
              <a:t>і</a:t>
            </a:r>
            <a:r>
              <a:rPr lang="ru-RU" dirty="0" smtClean="0"/>
              <a:t>ii</a:t>
            </a:r>
            <a:r>
              <a:rPr lang="en-US" dirty="0" smtClean="0"/>
              <a:t>. </a:t>
            </a:r>
            <a:r>
              <a:rPr lang="ru-RU" dirty="0" smtClean="0"/>
              <a:t>В-третьих</a:t>
            </a:r>
            <a:r>
              <a:rPr lang="ru-RU" dirty="0"/>
              <a:t>, через всю Библию, от начала до конца, проходит одна мысль: </a:t>
            </a:r>
          </a:p>
          <a:p>
            <a:pPr marL="0" lvl="2"/>
            <a:r>
              <a:rPr lang="en-US" dirty="0" smtClean="0"/>
              <a:t>     </a:t>
            </a:r>
            <a:r>
              <a:rPr lang="ru-RU" dirty="0" smtClean="0"/>
              <a:t>главная </a:t>
            </a:r>
            <a:r>
              <a:rPr lang="ru-RU" dirty="0"/>
              <a:t>проблема человека — грех (см. Быт. 6:5; Рим. 3:23), </a:t>
            </a:r>
          </a:p>
          <a:p>
            <a:pPr marL="0" lvl="2"/>
            <a:r>
              <a:rPr lang="en-US" dirty="0" smtClean="0"/>
              <a:t>     </a:t>
            </a:r>
            <a:r>
              <a:rPr lang="ru-RU" dirty="0" smtClean="0"/>
              <a:t>и </a:t>
            </a:r>
            <a:r>
              <a:rPr lang="ru-RU" dirty="0"/>
              <a:t>решение этой проблемы — спасение в Иисусе Христе (см. Лк. 19:10; Мк. </a:t>
            </a:r>
            <a:r>
              <a:rPr lang="en-US" dirty="0" smtClean="0"/>
              <a:t>  </a:t>
            </a:r>
          </a:p>
          <a:p>
            <a:pPr marL="0" lvl="2"/>
            <a:r>
              <a:rPr lang="en-US" dirty="0"/>
              <a:t> </a:t>
            </a:r>
            <a:r>
              <a:rPr lang="en-US" dirty="0" smtClean="0"/>
              <a:t>    </a:t>
            </a:r>
            <a:r>
              <a:rPr lang="ru-RU" dirty="0" smtClean="0"/>
              <a:t>10:45</a:t>
            </a:r>
            <a:r>
              <a:rPr lang="ru-RU" dirty="0"/>
              <a:t>).</a:t>
            </a:r>
          </a:p>
          <a:p>
            <a:pPr marL="0" lvl="2"/>
            <a:r>
              <a:rPr lang="en-US" dirty="0" smtClean="0"/>
              <a:t>     </a:t>
            </a:r>
          </a:p>
          <a:p>
            <a:pPr marL="0" lvl="2"/>
            <a:r>
              <a:rPr lang="en-US" dirty="0"/>
              <a:t> </a:t>
            </a:r>
            <a:r>
              <a:rPr lang="en-US" dirty="0" smtClean="0"/>
              <a:t>    </a:t>
            </a:r>
            <a:r>
              <a:rPr lang="ru-RU" dirty="0" smtClean="0"/>
              <a:t>Столь </a:t>
            </a:r>
            <a:r>
              <a:rPr lang="ru-RU" dirty="0"/>
              <a:t>невероятное единство при столь немыслимом многообразии </a:t>
            </a:r>
            <a:r>
              <a:rPr lang="en-US" dirty="0" smtClean="0"/>
              <a:t>  </a:t>
            </a:r>
          </a:p>
          <a:p>
            <a:pPr marL="0" lvl="2"/>
            <a:r>
              <a:rPr lang="en-US" dirty="0"/>
              <a:t> </a:t>
            </a:r>
            <a:r>
              <a:rPr lang="en-US" dirty="0" smtClean="0"/>
              <a:t>    </a:t>
            </a:r>
            <a:r>
              <a:rPr lang="ru-RU" dirty="0" smtClean="0"/>
              <a:t>можно </a:t>
            </a:r>
            <a:r>
              <a:rPr lang="ru-RU" dirty="0"/>
              <a:t>объяснить только тем, что Бог, стоящий вне времени и истории, </a:t>
            </a:r>
            <a:r>
              <a:rPr lang="en-US" dirty="0" smtClean="0"/>
              <a:t>  </a:t>
            </a:r>
          </a:p>
          <a:p>
            <a:pPr marL="0" lvl="2"/>
            <a:r>
              <a:rPr lang="en-US" dirty="0"/>
              <a:t> </a:t>
            </a:r>
            <a:r>
              <a:rPr lang="en-US" dirty="0" smtClean="0"/>
              <a:t>    </a:t>
            </a:r>
            <a:r>
              <a:rPr lang="ru-RU" dirty="0" smtClean="0"/>
              <a:t>руководил </a:t>
            </a:r>
            <a:r>
              <a:rPr lang="ru-RU" dirty="0"/>
              <a:t>написанием Библии. </a:t>
            </a:r>
          </a:p>
          <a:p>
            <a:pPr marL="0" lvl="2"/>
            <a:r>
              <a:rPr lang="ru-RU" dirty="0"/>
              <a:t/>
            </a:r>
            <a:br>
              <a:rPr lang="ru-RU" dirty="0"/>
            </a:br>
            <a:endParaRPr lang="ru-RU" dirty="0"/>
          </a:p>
          <a:p>
            <a:r>
              <a:rPr lang="uk-UA" dirty="0" smtClean="0"/>
              <a:t> </a:t>
            </a:r>
            <a:endParaRPr lang="ru-RU" dirty="0"/>
          </a:p>
        </p:txBody>
      </p:sp>
    </p:spTree>
    <p:extLst>
      <p:ext uri="{BB962C8B-B14F-4D97-AF65-F5344CB8AC3E}">
        <p14:creationId xmlns:p14="http://schemas.microsoft.com/office/powerpoint/2010/main" val="324108342"/>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925" y="0"/>
            <a:ext cx="9159925" cy="6858000"/>
          </a:xfrm>
          <a:prstGeom prst="rect">
            <a:avLst/>
          </a:prstGeom>
        </p:spPr>
      </p:pic>
      <p:sp>
        <p:nvSpPr>
          <p:cNvPr id="2" name="Заголовок 1"/>
          <p:cNvSpPr>
            <a:spLocks noGrp="1"/>
          </p:cNvSpPr>
          <p:nvPr>
            <p:ph type="ctrTitle"/>
          </p:nvPr>
        </p:nvSpPr>
        <p:spPr>
          <a:xfrm>
            <a:off x="179512" y="908720"/>
            <a:ext cx="8856984" cy="794519"/>
          </a:xfrm>
        </p:spPr>
        <p:txBody>
          <a:bodyPr>
            <a:noAutofit/>
          </a:bodyPr>
          <a:lstStyle/>
          <a:p>
            <a:r>
              <a:rPr lang="en-US" sz="4000" b="1" dirty="0" smtClean="0"/>
              <a:t>5. </a:t>
            </a:r>
            <a:r>
              <a:rPr lang="ru-RU" sz="3600" b="1" u="sng" dirty="0" smtClean="0"/>
              <a:t>Документы</a:t>
            </a:r>
            <a:r>
              <a:rPr lang="ru-RU" sz="3600" b="1" u="sng" dirty="0"/>
              <a:t>, которыми мы располагаем, являются точной копией оригиналов</a:t>
            </a:r>
            <a:r>
              <a:rPr lang="ru-RU" dirty="0"/>
              <a:t/>
            </a:r>
            <a:br>
              <a:rPr lang="ru-RU" dirty="0"/>
            </a:br>
            <a:endParaRPr lang="ru-RU" b="1" i="1" u="sng" dirty="0"/>
          </a:p>
        </p:txBody>
      </p:sp>
      <p:sp>
        <p:nvSpPr>
          <p:cNvPr id="3" name="Подзаголовок 2"/>
          <p:cNvSpPr>
            <a:spLocks noGrp="1"/>
          </p:cNvSpPr>
          <p:nvPr>
            <p:ph type="subTitle" idx="1"/>
          </p:nvPr>
        </p:nvSpPr>
        <p:spPr>
          <a:xfrm>
            <a:off x="0" y="2276872"/>
            <a:ext cx="8964488" cy="4392488"/>
          </a:xfrm>
        </p:spPr>
        <p:txBody>
          <a:bodyPr>
            <a:normAutofit fontScale="47500" lnSpcReduction="20000"/>
          </a:bodyPr>
          <a:lstStyle/>
          <a:p>
            <a:pPr lvl="2" algn="l"/>
            <a:r>
              <a:rPr lang="ru-RU" sz="4400" dirty="0">
                <a:solidFill>
                  <a:schemeClr val="tx1"/>
                </a:solidFill>
              </a:rPr>
              <a:t>В 1948 году пастухи бедуины нашли в Кумранских пещерах, неподалеку от Мертвого моря, рукописи Ветхого Завета. Эти манускрипты пролежали там 2000 лет, но теперь они дали нам возможность проверить, насколько точно сохранился текст Ветхого Завета за то время, пока свитки Мертвого моря лежали скрытыми от человеческих глаз.</a:t>
            </a:r>
            <a:br>
              <a:rPr lang="ru-RU" sz="4400" dirty="0">
                <a:solidFill>
                  <a:schemeClr val="tx1"/>
                </a:solidFill>
              </a:rPr>
            </a:br>
            <a:r>
              <a:rPr lang="ru-RU" sz="4400" dirty="0">
                <a:solidFill>
                  <a:schemeClr val="tx1"/>
                </a:solidFill>
              </a:rPr>
              <a:t/>
            </a:r>
            <a:br>
              <a:rPr lang="ru-RU" sz="4400" dirty="0">
                <a:solidFill>
                  <a:schemeClr val="tx1"/>
                </a:solidFill>
              </a:rPr>
            </a:br>
            <a:r>
              <a:rPr lang="ru-RU" sz="4400" dirty="0">
                <a:solidFill>
                  <a:schemeClr val="tx1"/>
                </a:solidFill>
              </a:rPr>
              <a:t>Что же обнаружили ученые, сопоставив кумранские рукописи с современными копиями? </a:t>
            </a:r>
            <a:br>
              <a:rPr lang="ru-RU" sz="4400" dirty="0">
                <a:solidFill>
                  <a:schemeClr val="tx1"/>
                </a:solidFill>
              </a:rPr>
            </a:br>
            <a:r>
              <a:rPr lang="ru-RU" sz="4400" dirty="0">
                <a:solidFill>
                  <a:schemeClr val="tx1"/>
                </a:solidFill>
              </a:rPr>
              <a:t/>
            </a:r>
            <a:br>
              <a:rPr lang="ru-RU" sz="4400" dirty="0">
                <a:solidFill>
                  <a:schemeClr val="tx1"/>
                </a:solidFill>
              </a:rPr>
            </a:br>
            <a:r>
              <a:rPr lang="ru-RU" sz="4400" dirty="0">
                <a:solidFill>
                  <a:schemeClr val="tx1"/>
                </a:solidFill>
              </a:rPr>
              <a:t>Миллар Берроуз, написавший книгу о свитках Мертвого моря, замечает: «Стоит лишь удивляться тому, что почти за тысячу лет текст претерпел столь ничтожные изменения</a:t>
            </a:r>
            <a:r>
              <a:rPr lang="ru-RU" sz="4400" dirty="0" smtClean="0">
                <a:solidFill>
                  <a:schemeClr val="tx1"/>
                </a:solidFill>
              </a:rPr>
              <a:t>».</a:t>
            </a:r>
            <a:r>
              <a:rPr lang="ru-RU" sz="2800" dirty="0"/>
              <a:t/>
            </a:r>
            <a:br>
              <a:rPr lang="ru-RU" sz="2800" dirty="0"/>
            </a:br>
            <a:r>
              <a:rPr lang="en-US" sz="2800" dirty="0" smtClean="0">
                <a:solidFill>
                  <a:schemeClr val="tx1"/>
                </a:solidFill>
              </a:rPr>
              <a:t>     </a:t>
            </a:r>
            <a:r>
              <a:rPr lang="ru-RU" dirty="0"/>
              <a:t/>
            </a:r>
            <a:br>
              <a:rPr lang="ru-RU" dirty="0"/>
            </a:br>
            <a:r>
              <a:rPr lang="ru-RU" dirty="0"/>
              <a:t/>
            </a:r>
            <a:br>
              <a:rPr lang="ru-RU" dirty="0"/>
            </a:br>
            <a:endParaRPr lang="ru-RU" i="1" dirty="0">
              <a:solidFill>
                <a:schemeClr val="tx1"/>
              </a:solidFill>
            </a:endParaRPr>
          </a:p>
        </p:txBody>
      </p:sp>
      <p:sp>
        <p:nvSpPr>
          <p:cNvPr id="5" name="TextBox 4"/>
          <p:cNvSpPr txBox="1"/>
          <p:nvPr/>
        </p:nvSpPr>
        <p:spPr>
          <a:xfrm flipV="1">
            <a:off x="2483768" y="5805264"/>
            <a:ext cx="6120680" cy="1200329"/>
          </a:xfrm>
          <a:prstGeom prst="rect">
            <a:avLst/>
          </a:prstGeom>
          <a:noFill/>
        </p:spPr>
        <p:txBody>
          <a:bodyPr wrap="square" rtlCol="0">
            <a:spAutoFit/>
          </a:bodyPr>
          <a:lstStyle/>
          <a:p>
            <a:pPr marL="0" lvl="2"/>
            <a:endParaRPr lang="en-US" dirty="0" smtClean="0"/>
          </a:p>
          <a:p>
            <a:pPr marL="0" lvl="2"/>
            <a:r>
              <a:rPr lang="ru-RU" dirty="0"/>
              <a:t/>
            </a:r>
            <a:br>
              <a:rPr lang="ru-RU" dirty="0"/>
            </a:br>
            <a:endParaRPr lang="ru-RU" dirty="0"/>
          </a:p>
          <a:p>
            <a:r>
              <a:rPr lang="uk-UA" dirty="0" smtClean="0"/>
              <a:t> </a:t>
            </a:r>
            <a:endParaRPr lang="ru-RU" dirty="0"/>
          </a:p>
        </p:txBody>
      </p:sp>
    </p:spTree>
    <p:extLst>
      <p:ext uri="{BB962C8B-B14F-4D97-AF65-F5344CB8AC3E}">
        <p14:creationId xmlns:p14="http://schemas.microsoft.com/office/powerpoint/2010/main" val="4050331616"/>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925" y="0"/>
            <a:ext cx="9159925" cy="6858000"/>
          </a:xfrm>
          <a:prstGeom prst="rect">
            <a:avLst/>
          </a:prstGeom>
        </p:spPr>
      </p:pic>
      <p:sp>
        <p:nvSpPr>
          <p:cNvPr id="2" name="Заголовок 1"/>
          <p:cNvSpPr>
            <a:spLocks noGrp="1"/>
          </p:cNvSpPr>
          <p:nvPr>
            <p:ph type="ctrTitle"/>
          </p:nvPr>
        </p:nvSpPr>
        <p:spPr>
          <a:xfrm>
            <a:off x="179512" y="908720"/>
            <a:ext cx="8856984" cy="794519"/>
          </a:xfrm>
        </p:spPr>
        <p:txBody>
          <a:bodyPr>
            <a:noAutofit/>
          </a:bodyPr>
          <a:lstStyle/>
          <a:p>
            <a:r>
              <a:rPr lang="en-US" sz="4000" b="1" dirty="0" smtClean="0"/>
              <a:t>5. </a:t>
            </a:r>
            <a:r>
              <a:rPr lang="ru-RU" sz="3600" b="1" u="sng" dirty="0" smtClean="0"/>
              <a:t>Документы</a:t>
            </a:r>
            <a:r>
              <a:rPr lang="ru-RU" sz="3600" b="1" u="sng" dirty="0"/>
              <a:t>, которыми мы располагаем, являются точной копией оригиналов</a:t>
            </a:r>
            <a:r>
              <a:rPr lang="ru-RU" dirty="0"/>
              <a:t/>
            </a:r>
            <a:br>
              <a:rPr lang="ru-RU" dirty="0"/>
            </a:br>
            <a:endParaRPr lang="ru-RU" b="1" i="1" u="sng" dirty="0"/>
          </a:p>
        </p:txBody>
      </p:sp>
      <p:sp>
        <p:nvSpPr>
          <p:cNvPr id="3" name="Подзаголовок 2"/>
          <p:cNvSpPr>
            <a:spLocks noGrp="1"/>
          </p:cNvSpPr>
          <p:nvPr>
            <p:ph type="subTitle" idx="1"/>
          </p:nvPr>
        </p:nvSpPr>
        <p:spPr>
          <a:xfrm>
            <a:off x="0" y="2496473"/>
            <a:ext cx="8964488" cy="4509120"/>
          </a:xfrm>
        </p:spPr>
        <p:txBody>
          <a:bodyPr>
            <a:normAutofit fontScale="92500" lnSpcReduction="20000"/>
          </a:bodyPr>
          <a:lstStyle/>
          <a:p>
            <a:pPr lvl="2" algn="l"/>
            <a:r>
              <a:rPr lang="ru-RU" dirty="0">
                <a:solidFill>
                  <a:schemeClr val="tx1"/>
                </a:solidFill>
              </a:rPr>
              <a:t>Глисон Арчер, специалист по Ветхому Завету, так писал о двух копиях Книги пророка Исаии, найденных в пещерах:</a:t>
            </a:r>
            <a:br>
              <a:rPr lang="ru-RU" dirty="0">
                <a:solidFill>
                  <a:schemeClr val="tx1"/>
                </a:solidFill>
              </a:rPr>
            </a:br>
            <a:r>
              <a:rPr lang="ru-RU" dirty="0">
                <a:solidFill>
                  <a:schemeClr val="tx1"/>
                </a:solidFill>
              </a:rPr>
              <a:t/>
            </a:r>
            <a:br>
              <a:rPr lang="ru-RU" dirty="0">
                <a:solidFill>
                  <a:schemeClr val="tx1"/>
                </a:solidFill>
              </a:rPr>
            </a:br>
            <a:r>
              <a:rPr lang="ru-RU" dirty="0">
                <a:solidFill>
                  <a:schemeClr val="tx1"/>
                </a:solidFill>
              </a:rPr>
              <a:t>«Оказалось, что 95% текста слово в слово совпадают со стандартной еврейской Библией. Пять процентов расхождений приходятся, главным образом, на очевидные описки и варианты написания»</a:t>
            </a:r>
            <a:r>
              <a:rPr lang="ru-RU" baseline="30000" dirty="0">
                <a:solidFill>
                  <a:schemeClr val="tx1"/>
                </a:solidFill>
              </a:rPr>
              <a:t>6</a:t>
            </a:r>
            <a:r>
              <a:rPr lang="ru-RU" dirty="0">
                <a:solidFill>
                  <a:schemeClr val="tx1"/>
                </a:solidFill>
              </a:rPr>
              <a:t>.</a:t>
            </a:r>
            <a:br>
              <a:rPr lang="ru-RU" dirty="0">
                <a:solidFill>
                  <a:schemeClr val="tx1"/>
                </a:solidFill>
              </a:rPr>
            </a:br>
            <a:r>
              <a:rPr lang="ru-RU" dirty="0">
                <a:solidFill>
                  <a:schemeClr val="tx1"/>
                </a:solidFill>
              </a:rPr>
              <a:t/>
            </a:r>
            <a:br>
              <a:rPr lang="ru-RU" dirty="0">
                <a:solidFill>
                  <a:schemeClr val="tx1"/>
                </a:solidFill>
              </a:rPr>
            </a:br>
            <a:r>
              <a:rPr lang="ru-RU" dirty="0">
                <a:solidFill>
                  <a:schemeClr val="tx1"/>
                </a:solidFill>
              </a:rPr>
              <a:t>Таким образом, мы можем с уверенностью сказать, что переписчики книг Ветхого Завета делали свое дело очень тщательно.</a:t>
            </a:r>
            <a:r>
              <a:rPr lang="ru-RU" dirty="0"/>
              <a:t/>
            </a:r>
            <a:br>
              <a:rPr lang="ru-RU" dirty="0"/>
            </a:br>
            <a:r>
              <a:rPr lang="ru-RU" dirty="0">
                <a:solidFill>
                  <a:schemeClr val="tx1"/>
                </a:solidFill>
              </a:rPr>
              <a:t/>
            </a:r>
            <a:br>
              <a:rPr lang="ru-RU" dirty="0">
                <a:solidFill>
                  <a:schemeClr val="tx1"/>
                </a:solidFill>
              </a:rPr>
            </a:br>
            <a:r>
              <a:rPr lang="ru-RU" sz="2800" dirty="0"/>
              <a:t/>
            </a:r>
            <a:br>
              <a:rPr lang="ru-RU" sz="2800" dirty="0"/>
            </a:br>
            <a:r>
              <a:rPr lang="en-US" sz="2800" dirty="0" smtClean="0">
                <a:solidFill>
                  <a:schemeClr val="tx1"/>
                </a:solidFill>
              </a:rPr>
              <a:t>     </a:t>
            </a:r>
            <a:r>
              <a:rPr lang="ru-RU" dirty="0"/>
              <a:t/>
            </a:r>
            <a:br>
              <a:rPr lang="ru-RU" dirty="0"/>
            </a:br>
            <a:r>
              <a:rPr lang="ru-RU" dirty="0"/>
              <a:t/>
            </a:r>
            <a:br>
              <a:rPr lang="ru-RU" dirty="0"/>
            </a:br>
            <a:endParaRPr lang="ru-RU" i="1" dirty="0">
              <a:solidFill>
                <a:schemeClr val="tx1"/>
              </a:solidFill>
            </a:endParaRPr>
          </a:p>
        </p:txBody>
      </p:sp>
      <p:sp>
        <p:nvSpPr>
          <p:cNvPr id="5" name="TextBox 4"/>
          <p:cNvSpPr txBox="1"/>
          <p:nvPr/>
        </p:nvSpPr>
        <p:spPr>
          <a:xfrm flipV="1">
            <a:off x="2483768" y="5805264"/>
            <a:ext cx="6120680" cy="1200329"/>
          </a:xfrm>
          <a:prstGeom prst="rect">
            <a:avLst/>
          </a:prstGeom>
          <a:noFill/>
        </p:spPr>
        <p:txBody>
          <a:bodyPr wrap="square" rtlCol="0">
            <a:spAutoFit/>
          </a:bodyPr>
          <a:lstStyle/>
          <a:p>
            <a:pPr marL="0" lvl="2"/>
            <a:endParaRPr lang="en-US" dirty="0" smtClean="0"/>
          </a:p>
          <a:p>
            <a:pPr marL="0" lvl="2"/>
            <a:r>
              <a:rPr lang="ru-RU" dirty="0"/>
              <a:t/>
            </a:r>
            <a:br>
              <a:rPr lang="ru-RU" dirty="0"/>
            </a:br>
            <a:endParaRPr lang="ru-RU" dirty="0"/>
          </a:p>
          <a:p>
            <a:r>
              <a:rPr lang="uk-UA" dirty="0" smtClean="0"/>
              <a:t> </a:t>
            </a:r>
            <a:endParaRPr lang="ru-RU" dirty="0"/>
          </a:p>
        </p:txBody>
      </p:sp>
    </p:spTree>
    <p:extLst>
      <p:ext uri="{BB962C8B-B14F-4D97-AF65-F5344CB8AC3E}">
        <p14:creationId xmlns:p14="http://schemas.microsoft.com/office/powerpoint/2010/main" val="1334539208"/>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925" y="0"/>
            <a:ext cx="9159925" cy="6858000"/>
          </a:xfrm>
          <a:prstGeom prst="rect">
            <a:avLst/>
          </a:prstGeom>
        </p:spPr>
      </p:pic>
      <p:sp>
        <p:nvSpPr>
          <p:cNvPr id="2" name="Заголовок 1"/>
          <p:cNvSpPr>
            <a:spLocks noGrp="1"/>
          </p:cNvSpPr>
          <p:nvPr>
            <p:ph type="ctrTitle"/>
          </p:nvPr>
        </p:nvSpPr>
        <p:spPr>
          <a:xfrm>
            <a:off x="179512" y="908720"/>
            <a:ext cx="8856984" cy="794519"/>
          </a:xfrm>
        </p:spPr>
        <p:txBody>
          <a:bodyPr>
            <a:noAutofit/>
          </a:bodyPr>
          <a:lstStyle/>
          <a:p>
            <a:r>
              <a:rPr lang="en-US" sz="4000" b="1" dirty="0" smtClean="0"/>
              <a:t>5. </a:t>
            </a:r>
            <a:r>
              <a:rPr lang="ru-RU" sz="3600" b="1" u="sng" dirty="0" smtClean="0"/>
              <a:t>Документы</a:t>
            </a:r>
            <a:r>
              <a:rPr lang="ru-RU" sz="3600" b="1" u="sng" dirty="0"/>
              <a:t>, которыми мы располагаем, являются точной копией оригиналов</a:t>
            </a:r>
            <a:r>
              <a:rPr lang="ru-RU" dirty="0"/>
              <a:t/>
            </a:r>
            <a:br>
              <a:rPr lang="ru-RU" dirty="0"/>
            </a:br>
            <a:endParaRPr lang="ru-RU" b="1" i="1" u="sng" dirty="0"/>
          </a:p>
        </p:txBody>
      </p:sp>
      <p:sp>
        <p:nvSpPr>
          <p:cNvPr id="3" name="Подзаголовок 2"/>
          <p:cNvSpPr>
            <a:spLocks noGrp="1"/>
          </p:cNvSpPr>
          <p:nvPr>
            <p:ph type="subTitle" idx="1"/>
          </p:nvPr>
        </p:nvSpPr>
        <p:spPr>
          <a:xfrm>
            <a:off x="0" y="2496473"/>
            <a:ext cx="8964488" cy="4509120"/>
          </a:xfrm>
        </p:spPr>
        <p:txBody>
          <a:bodyPr>
            <a:normAutofit fontScale="77500" lnSpcReduction="20000"/>
          </a:bodyPr>
          <a:lstStyle/>
          <a:p>
            <a:pPr lvl="2" algn="l"/>
            <a:r>
              <a:rPr lang="ru-RU" sz="2800" dirty="0">
                <a:solidFill>
                  <a:schemeClr val="tx1"/>
                </a:solidFill>
              </a:rPr>
              <a:t>А как насчет точности текстов Нового Завета? </a:t>
            </a:r>
            <a:br>
              <a:rPr lang="ru-RU" sz="2800" dirty="0">
                <a:solidFill>
                  <a:schemeClr val="tx1"/>
                </a:solidFill>
              </a:rPr>
            </a:br>
            <a:r>
              <a:rPr lang="ru-RU" sz="2800" dirty="0">
                <a:solidFill>
                  <a:schemeClr val="tx1"/>
                </a:solidFill>
              </a:rPr>
              <a:t/>
            </a:r>
            <a:br>
              <a:rPr lang="ru-RU" sz="2800" dirty="0">
                <a:solidFill>
                  <a:schemeClr val="tx1"/>
                </a:solidFill>
              </a:rPr>
            </a:br>
            <a:r>
              <a:rPr lang="ru-RU" sz="2800" dirty="0">
                <a:solidFill>
                  <a:schemeClr val="tx1"/>
                </a:solidFill>
              </a:rPr>
              <a:t>Степень точности текстов Нового Завета превышает 99%, чем не может похвастаться ни одна другая книга древнего </a:t>
            </a:r>
            <a:r>
              <a:rPr lang="ru-RU" sz="2800" dirty="0" smtClean="0">
                <a:solidFill>
                  <a:schemeClr val="tx1"/>
                </a:solidFill>
              </a:rPr>
              <a:t>мира. </a:t>
            </a:r>
            <a:r>
              <a:rPr lang="ru-RU" sz="2800" dirty="0">
                <a:solidFill>
                  <a:schemeClr val="tx1"/>
                </a:solidFill>
              </a:rPr>
              <a:t/>
            </a:r>
            <a:br>
              <a:rPr lang="ru-RU" sz="2800" dirty="0">
                <a:solidFill>
                  <a:schemeClr val="tx1"/>
                </a:solidFill>
              </a:rPr>
            </a:br>
            <a:r>
              <a:rPr lang="ru-RU" sz="2800" dirty="0">
                <a:solidFill>
                  <a:schemeClr val="tx1"/>
                </a:solidFill>
              </a:rPr>
              <a:t/>
            </a:r>
            <a:br>
              <a:rPr lang="ru-RU" sz="2800" dirty="0">
                <a:solidFill>
                  <a:schemeClr val="tx1"/>
                </a:solidFill>
              </a:rPr>
            </a:br>
            <a:r>
              <a:rPr lang="ru-RU" sz="2800" dirty="0">
                <a:solidFill>
                  <a:schemeClr val="tx1"/>
                </a:solidFill>
              </a:rPr>
              <a:t>Причиной столь удивительной точности является то, что манускриптов Нового Завета в нашем распоряжении гораздо больше, чем рукописей любой другой книги древнего мира, причем эти новозаветные списки составлены гораздо ближе ко времени написания оригинала, чем копии любой другой древней книги.</a:t>
            </a:r>
            <a:br>
              <a:rPr lang="ru-RU" sz="2800" dirty="0">
                <a:solidFill>
                  <a:schemeClr val="tx1"/>
                </a:solidFill>
              </a:rPr>
            </a:br>
            <a:r>
              <a:rPr lang="ru-RU" dirty="0"/>
              <a:t/>
            </a:r>
            <a:br>
              <a:rPr lang="ru-RU" dirty="0"/>
            </a:br>
            <a:r>
              <a:rPr lang="ru-RU" dirty="0">
                <a:solidFill>
                  <a:schemeClr val="tx1"/>
                </a:solidFill>
              </a:rPr>
              <a:t/>
            </a:r>
            <a:br>
              <a:rPr lang="ru-RU" dirty="0">
                <a:solidFill>
                  <a:schemeClr val="tx1"/>
                </a:solidFill>
              </a:rPr>
            </a:br>
            <a:r>
              <a:rPr lang="ru-RU" sz="2800" dirty="0"/>
              <a:t/>
            </a:r>
            <a:br>
              <a:rPr lang="ru-RU" sz="2800" dirty="0"/>
            </a:br>
            <a:r>
              <a:rPr lang="en-US" sz="2800" dirty="0" smtClean="0">
                <a:solidFill>
                  <a:schemeClr val="tx1"/>
                </a:solidFill>
              </a:rPr>
              <a:t>     </a:t>
            </a:r>
            <a:r>
              <a:rPr lang="ru-RU" dirty="0"/>
              <a:t/>
            </a:r>
            <a:br>
              <a:rPr lang="ru-RU" dirty="0"/>
            </a:br>
            <a:r>
              <a:rPr lang="ru-RU" dirty="0"/>
              <a:t/>
            </a:r>
            <a:br>
              <a:rPr lang="ru-RU" dirty="0"/>
            </a:br>
            <a:endParaRPr lang="ru-RU" i="1" dirty="0">
              <a:solidFill>
                <a:schemeClr val="tx1"/>
              </a:solidFill>
            </a:endParaRPr>
          </a:p>
        </p:txBody>
      </p:sp>
      <p:sp>
        <p:nvSpPr>
          <p:cNvPr id="5" name="TextBox 4"/>
          <p:cNvSpPr txBox="1"/>
          <p:nvPr/>
        </p:nvSpPr>
        <p:spPr>
          <a:xfrm flipV="1">
            <a:off x="2483768" y="5805264"/>
            <a:ext cx="6120680" cy="1200329"/>
          </a:xfrm>
          <a:prstGeom prst="rect">
            <a:avLst/>
          </a:prstGeom>
          <a:noFill/>
        </p:spPr>
        <p:txBody>
          <a:bodyPr wrap="square" rtlCol="0">
            <a:spAutoFit/>
          </a:bodyPr>
          <a:lstStyle/>
          <a:p>
            <a:pPr marL="0" lvl="2"/>
            <a:endParaRPr lang="en-US" dirty="0" smtClean="0"/>
          </a:p>
          <a:p>
            <a:pPr marL="0" lvl="2"/>
            <a:r>
              <a:rPr lang="ru-RU" dirty="0"/>
              <a:t/>
            </a:r>
            <a:br>
              <a:rPr lang="ru-RU" dirty="0"/>
            </a:br>
            <a:endParaRPr lang="ru-RU" dirty="0"/>
          </a:p>
          <a:p>
            <a:r>
              <a:rPr lang="uk-UA" dirty="0" smtClean="0"/>
              <a:t> </a:t>
            </a:r>
            <a:endParaRPr lang="ru-RU" dirty="0"/>
          </a:p>
        </p:txBody>
      </p:sp>
    </p:spTree>
    <p:extLst>
      <p:ext uri="{BB962C8B-B14F-4D97-AF65-F5344CB8AC3E}">
        <p14:creationId xmlns:p14="http://schemas.microsoft.com/office/powerpoint/2010/main" val="22974295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Заголовок 1"/>
          <p:cNvSpPr>
            <a:spLocks noGrp="1"/>
          </p:cNvSpPr>
          <p:nvPr>
            <p:ph type="ctrTitle"/>
          </p:nvPr>
        </p:nvSpPr>
        <p:spPr>
          <a:xfrm>
            <a:off x="143508" y="548680"/>
            <a:ext cx="8856984" cy="794519"/>
          </a:xfrm>
        </p:spPr>
        <p:txBody>
          <a:bodyPr>
            <a:noAutofit/>
          </a:bodyPr>
          <a:lstStyle/>
          <a:p>
            <a:r>
              <a:rPr lang="en-US" sz="3600" b="1" dirty="0" smtClean="0">
                <a:solidFill>
                  <a:schemeClr val="tx1"/>
                </a:solidFill>
              </a:rPr>
              <a:t>2. </a:t>
            </a:r>
            <a:r>
              <a:rPr lang="ru-RU" sz="3600" b="1" u="sng" dirty="0" smtClean="0">
                <a:solidFill>
                  <a:schemeClr val="tx1"/>
                </a:solidFill>
              </a:rPr>
              <a:t>Библия исторически точна и достоверна</a:t>
            </a:r>
            <a:endParaRPr lang="ru-RU" sz="3600" b="1" dirty="0"/>
          </a:p>
        </p:txBody>
      </p:sp>
      <p:sp>
        <p:nvSpPr>
          <p:cNvPr id="3" name="Подзаголовок 2"/>
          <p:cNvSpPr>
            <a:spLocks noGrp="1"/>
          </p:cNvSpPr>
          <p:nvPr>
            <p:ph type="subTitle" idx="1"/>
          </p:nvPr>
        </p:nvSpPr>
        <p:spPr>
          <a:xfrm>
            <a:off x="683568" y="2348880"/>
            <a:ext cx="7992888" cy="4320480"/>
          </a:xfrm>
        </p:spPr>
        <p:txBody>
          <a:bodyPr>
            <a:normAutofit fontScale="85000" lnSpcReduction="10000"/>
          </a:bodyPr>
          <a:lstStyle/>
          <a:p>
            <a:pPr algn="l"/>
            <a:r>
              <a:rPr lang="ru-RU" sz="2600" b="1" i="1" u="sng" dirty="0">
                <a:solidFill>
                  <a:schemeClr val="tx1"/>
                </a:solidFill>
              </a:rPr>
              <a:t/>
            </a:r>
            <a:br>
              <a:rPr lang="ru-RU" sz="2600" b="1" i="1" u="sng" dirty="0">
                <a:solidFill>
                  <a:schemeClr val="tx1"/>
                </a:solidFill>
              </a:rPr>
            </a:br>
            <a:r>
              <a:rPr lang="ru-RU" sz="2600" i="1" dirty="0">
                <a:solidFill>
                  <a:schemeClr val="tx1"/>
                </a:solidFill>
              </a:rPr>
              <a:t/>
            </a:r>
            <a:br>
              <a:rPr lang="ru-RU" sz="2600" i="1" dirty="0">
                <a:solidFill>
                  <a:schemeClr val="tx1"/>
                </a:solidFill>
              </a:rPr>
            </a:br>
            <a:r>
              <a:rPr lang="en-US" sz="2600" i="1" dirty="0" smtClean="0">
                <a:solidFill>
                  <a:schemeClr val="tx1"/>
                </a:solidFill>
              </a:rPr>
              <a:t>       </a:t>
            </a:r>
            <a:r>
              <a:rPr lang="ru-RU" sz="2600" i="1" dirty="0" smtClean="0">
                <a:solidFill>
                  <a:schemeClr val="tx1"/>
                </a:solidFill>
              </a:rPr>
              <a:t>Библия </a:t>
            </a:r>
            <a:r>
              <a:rPr lang="ru-RU" sz="2600" i="1" dirty="0">
                <a:solidFill>
                  <a:schemeClr val="tx1"/>
                </a:solidFill>
              </a:rPr>
              <a:t>содержит не просто богословские утверждения, </a:t>
            </a:r>
            <a:r>
              <a:rPr lang="ru-RU" sz="2600" i="1" dirty="0" smtClean="0">
                <a:solidFill>
                  <a:schemeClr val="tx1"/>
                </a:solidFill>
              </a:rPr>
              <a:t>  </a:t>
            </a:r>
          </a:p>
          <a:p>
            <a:pPr algn="l"/>
            <a:r>
              <a:rPr lang="ru-RU" sz="2600" i="1" dirty="0" smtClean="0">
                <a:solidFill>
                  <a:schemeClr val="tx1"/>
                </a:solidFill>
              </a:rPr>
              <a:t>       никак </a:t>
            </a:r>
            <a:r>
              <a:rPr lang="ru-RU" sz="2600" i="1" dirty="0">
                <a:solidFill>
                  <a:schemeClr val="tx1"/>
                </a:solidFill>
              </a:rPr>
              <a:t>не связанные с историей, напротив — богословские </a:t>
            </a:r>
            <a:r>
              <a:rPr lang="ru-RU" sz="2600" i="1" dirty="0" smtClean="0">
                <a:solidFill>
                  <a:schemeClr val="tx1"/>
                </a:solidFill>
              </a:rPr>
              <a:t> </a:t>
            </a:r>
          </a:p>
          <a:p>
            <a:pPr algn="l"/>
            <a:r>
              <a:rPr lang="ru-RU" sz="2600" i="1" dirty="0">
                <a:solidFill>
                  <a:schemeClr val="tx1"/>
                </a:solidFill>
              </a:rPr>
              <a:t> </a:t>
            </a:r>
            <a:r>
              <a:rPr lang="ru-RU" sz="2600" i="1" dirty="0" smtClean="0">
                <a:solidFill>
                  <a:schemeClr val="tx1"/>
                </a:solidFill>
              </a:rPr>
              <a:t>      утверждения </a:t>
            </a:r>
            <a:r>
              <a:rPr lang="ru-RU" sz="2600" i="1" dirty="0">
                <a:solidFill>
                  <a:schemeClr val="tx1"/>
                </a:solidFill>
              </a:rPr>
              <a:t>Писания тесно связаны с историческими </a:t>
            </a:r>
            <a:r>
              <a:rPr lang="ru-RU" sz="2600" i="1" dirty="0" smtClean="0">
                <a:solidFill>
                  <a:schemeClr val="tx1"/>
                </a:solidFill>
              </a:rPr>
              <a:t> </a:t>
            </a:r>
          </a:p>
          <a:p>
            <a:pPr algn="l"/>
            <a:r>
              <a:rPr lang="ru-RU" sz="2600" i="1" dirty="0">
                <a:solidFill>
                  <a:schemeClr val="tx1"/>
                </a:solidFill>
              </a:rPr>
              <a:t> </a:t>
            </a:r>
            <a:r>
              <a:rPr lang="ru-RU" sz="2600" i="1" dirty="0" smtClean="0">
                <a:solidFill>
                  <a:schemeClr val="tx1"/>
                </a:solidFill>
              </a:rPr>
              <a:t>      событиями</a:t>
            </a:r>
            <a:r>
              <a:rPr lang="ru-RU" sz="2600" i="1" dirty="0">
                <a:solidFill>
                  <a:schemeClr val="tx1"/>
                </a:solidFill>
              </a:rPr>
              <a:t>. </a:t>
            </a:r>
            <a:br>
              <a:rPr lang="ru-RU" sz="2600" i="1" dirty="0">
                <a:solidFill>
                  <a:schemeClr val="tx1"/>
                </a:solidFill>
              </a:rPr>
            </a:br>
            <a:r>
              <a:rPr lang="ru-RU" sz="2600" i="1" dirty="0">
                <a:solidFill>
                  <a:schemeClr val="tx1"/>
                </a:solidFill>
              </a:rPr>
              <a:t/>
            </a:r>
            <a:br>
              <a:rPr lang="ru-RU" sz="2600" i="1" dirty="0">
                <a:solidFill>
                  <a:schemeClr val="tx1"/>
                </a:solidFill>
              </a:rPr>
            </a:br>
            <a:r>
              <a:rPr lang="ru-RU" sz="2600" i="1" dirty="0" smtClean="0">
                <a:solidFill>
                  <a:schemeClr val="tx1"/>
                </a:solidFill>
              </a:rPr>
              <a:t>       Павел </a:t>
            </a:r>
            <a:r>
              <a:rPr lang="ru-RU" sz="2600" i="1" dirty="0">
                <a:solidFill>
                  <a:schemeClr val="tx1"/>
                </a:solidFill>
              </a:rPr>
              <a:t>полагал, что, не будь физическое воскресение </a:t>
            </a:r>
            <a:r>
              <a:rPr lang="en-US" sz="2600" i="1" dirty="0" smtClean="0">
                <a:solidFill>
                  <a:schemeClr val="tx1"/>
                </a:solidFill>
              </a:rPr>
              <a:t>  </a:t>
            </a:r>
          </a:p>
          <a:p>
            <a:pPr algn="l"/>
            <a:r>
              <a:rPr lang="en-US" sz="2600" i="1" dirty="0">
                <a:solidFill>
                  <a:schemeClr val="tx1"/>
                </a:solidFill>
              </a:rPr>
              <a:t> </a:t>
            </a:r>
            <a:r>
              <a:rPr lang="en-US" sz="2600" i="1" dirty="0" smtClean="0">
                <a:solidFill>
                  <a:schemeClr val="tx1"/>
                </a:solidFill>
              </a:rPr>
              <a:t>      </a:t>
            </a:r>
            <a:r>
              <a:rPr lang="ru-RU" sz="2600" i="1" dirty="0" smtClean="0">
                <a:solidFill>
                  <a:schemeClr val="tx1"/>
                </a:solidFill>
              </a:rPr>
              <a:t>Христа историческим </a:t>
            </a:r>
            <a:r>
              <a:rPr lang="ru-RU" sz="2600" i="1" dirty="0">
                <a:solidFill>
                  <a:schemeClr val="tx1"/>
                </a:solidFill>
              </a:rPr>
              <a:t>фактом, вера наша была бы </a:t>
            </a:r>
            <a:r>
              <a:rPr lang="en-US" sz="2600" i="1" dirty="0" smtClean="0">
                <a:solidFill>
                  <a:schemeClr val="tx1"/>
                </a:solidFill>
              </a:rPr>
              <a:t> </a:t>
            </a:r>
          </a:p>
          <a:p>
            <a:pPr algn="l"/>
            <a:r>
              <a:rPr lang="en-US" sz="2600" i="1" dirty="0">
                <a:solidFill>
                  <a:schemeClr val="tx1"/>
                </a:solidFill>
              </a:rPr>
              <a:t> </a:t>
            </a:r>
            <a:r>
              <a:rPr lang="en-US" sz="2600" i="1" dirty="0" smtClean="0">
                <a:solidFill>
                  <a:schemeClr val="tx1"/>
                </a:solidFill>
              </a:rPr>
              <a:t>      </a:t>
            </a:r>
            <a:r>
              <a:rPr lang="ru-RU" sz="2600" i="1" dirty="0" smtClean="0">
                <a:solidFill>
                  <a:schemeClr val="tx1"/>
                </a:solidFill>
              </a:rPr>
              <a:t>тщетной </a:t>
            </a:r>
            <a:r>
              <a:rPr lang="en-US" sz="2600" i="1" dirty="0" smtClean="0">
                <a:solidFill>
                  <a:schemeClr val="tx1"/>
                </a:solidFill>
              </a:rPr>
              <a:t> </a:t>
            </a:r>
            <a:r>
              <a:rPr lang="ru-RU" sz="2600" i="1" dirty="0" smtClean="0">
                <a:solidFill>
                  <a:schemeClr val="tx1"/>
                </a:solidFill>
              </a:rPr>
              <a:t>(см</a:t>
            </a:r>
            <a:r>
              <a:rPr lang="ru-RU" sz="2600" i="1" dirty="0">
                <a:solidFill>
                  <a:schemeClr val="tx1"/>
                </a:solidFill>
              </a:rPr>
              <a:t>. 1 </a:t>
            </a:r>
            <a:r>
              <a:rPr lang="ru-RU" sz="2600" i="1" dirty="0" smtClean="0">
                <a:solidFill>
                  <a:schemeClr val="tx1"/>
                </a:solidFill>
              </a:rPr>
              <a:t>  Кор</a:t>
            </a:r>
            <a:r>
              <a:rPr lang="ru-RU" sz="2600" i="1" dirty="0">
                <a:solidFill>
                  <a:schemeClr val="tx1"/>
                </a:solidFill>
              </a:rPr>
              <a:t>. 15:17). </a:t>
            </a:r>
            <a:r>
              <a:rPr lang="ru-RU" sz="2600" i="1" dirty="0"/>
              <a:t/>
            </a:r>
            <a:br>
              <a:rPr lang="ru-RU" sz="2600" i="1" dirty="0"/>
            </a:br>
            <a:r>
              <a:rPr lang="ru-RU" dirty="0"/>
              <a:t/>
            </a:r>
            <a:br>
              <a:rPr lang="ru-RU" dirty="0"/>
            </a:br>
            <a:endParaRPr lang="ru-RU" i="1" dirty="0">
              <a:solidFill>
                <a:schemeClr val="tx1"/>
              </a:solidFill>
            </a:endParaRPr>
          </a:p>
        </p:txBody>
      </p:sp>
    </p:spTree>
    <p:extLst>
      <p:ext uri="{BB962C8B-B14F-4D97-AF65-F5344CB8AC3E}">
        <p14:creationId xmlns:p14="http://schemas.microsoft.com/office/powerpoint/2010/main" val="256790272"/>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925" y="0"/>
            <a:ext cx="9159925" cy="6858000"/>
          </a:xfrm>
          <a:prstGeom prst="rect">
            <a:avLst/>
          </a:prstGeom>
        </p:spPr>
      </p:pic>
      <p:sp>
        <p:nvSpPr>
          <p:cNvPr id="2" name="Заголовок 1"/>
          <p:cNvSpPr>
            <a:spLocks noGrp="1"/>
          </p:cNvSpPr>
          <p:nvPr>
            <p:ph type="ctrTitle"/>
          </p:nvPr>
        </p:nvSpPr>
        <p:spPr>
          <a:xfrm>
            <a:off x="179512" y="908720"/>
            <a:ext cx="8856984" cy="794519"/>
          </a:xfrm>
        </p:spPr>
        <p:txBody>
          <a:bodyPr>
            <a:noAutofit/>
          </a:bodyPr>
          <a:lstStyle/>
          <a:p>
            <a:r>
              <a:rPr lang="en-US" sz="4000" b="1" dirty="0" smtClean="0"/>
              <a:t>5. </a:t>
            </a:r>
            <a:r>
              <a:rPr lang="ru-RU" sz="3600" b="1" u="sng" dirty="0" smtClean="0"/>
              <a:t>Документы</a:t>
            </a:r>
            <a:r>
              <a:rPr lang="ru-RU" sz="3600" b="1" u="sng" dirty="0"/>
              <a:t>, которыми мы располагаем, являются точной копией оригиналов</a:t>
            </a:r>
            <a:r>
              <a:rPr lang="ru-RU" dirty="0"/>
              <a:t/>
            </a:r>
            <a:br>
              <a:rPr lang="ru-RU" dirty="0"/>
            </a:br>
            <a:endParaRPr lang="ru-RU" b="1" i="1" u="sng" dirty="0"/>
          </a:p>
        </p:txBody>
      </p:sp>
      <p:sp>
        <p:nvSpPr>
          <p:cNvPr id="3" name="Подзаголовок 2"/>
          <p:cNvSpPr>
            <a:spLocks noGrp="1"/>
          </p:cNvSpPr>
          <p:nvPr>
            <p:ph type="subTitle" idx="1"/>
          </p:nvPr>
        </p:nvSpPr>
        <p:spPr>
          <a:xfrm>
            <a:off x="0" y="2496473"/>
            <a:ext cx="8964488" cy="4509120"/>
          </a:xfrm>
        </p:spPr>
        <p:txBody>
          <a:bodyPr>
            <a:normAutofit/>
          </a:bodyPr>
          <a:lstStyle/>
          <a:p>
            <a:pPr marL="1371600" lvl="2" indent="-457200" algn="l">
              <a:buFont typeface="+mj-lt"/>
              <a:buAutoNum type="alphaLcParenR"/>
            </a:pPr>
            <a:r>
              <a:rPr lang="ru-RU" dirty="0">
                <a:solidFill>
                  <a:schemeClr val="tx1"/>
                </a:solidFill>
              </a:rPr>
              <a:t>Многочисленность ранних списков — более 5000 одних только греческих манускриптов. </a:t>
            </a:r>
            <a:br>
              <a:rPr lang="ru-RU" dirty="0">
                <a:solidFill>
                  <a:schemeClr val="tx1"/>
                </a:solidFill>
              </a:rPr>
            </a:br>
            <a:r>
              <a:rPr lang="ru-RU" dirty="0">
                <a:solidFill>
                  <a:schemeClr val="tx1"/>
                </a:solidFill>
              </a:rPr>
              <a:t/>
            </a:r>
            <a:br>
              <a:rPr lang="ru-RU" dirty="0">
                <a:solidFill>
                  <a:schemeClr val="tx1"/>
                </a:solidFill>
              </a:rPr>
            </a:br>
            <a:r>
              <a:rPr lang="ru-RU" dirty="0">
                <a:solidFill>
                  <a:schemeClr val="tx1"/>
                </a:solidFill>
              </a:rPr>
              <a:t>(«Илиада» Гомера (более 600 списков) занимает уникальное положение среди античных текстов). </a:t>
            </a:r>
            <a:r>
              <a:rPr lang="ru-RU" sz="2800" dirty="0">
                <a:solidFill>
                  <a:schemeClr val="tx1"/>
                </a:solidFill>
              </a:rPr>
              <a:t/>
            </a:r>
            <a:br>
              <a:rPr lang="ru-RU" sz="2800" dirty="0">
                <a:solidFill>
                  <a:schemeClr val="tx1"/>
                </a:solidFill>
              </a:rPr>
            </a:br>
            <a:r>
              <a:rPr lang="ru-RU" dirty="0"/>
              <a:t/>
            </a:r>
            <a:br>
              <a:rPr lang="ru-RU" dirty="0"/>
            </a:br>
            <a:r>
              <a:rPr lang="ru-RU" dirty="0">
                <a:solidFill>
                  <a:schemeClr val="tx1"/>
                </a:solidFill>
              </a:rPr>
              <a:t/>
            </a:r>
            <a:br>
              <a:rPr lang="ru-RU" dirty="0">
                <a:solidFill>
                  <a:schemeClr val="tx1"/>
                </a:solidFill>
              </a:rPr>
            </a:br>
            <a:r>
              <a:rPr lang="ru-RU" sz="2800" dirty="0"/>
              <a:t/>
            </a:r>
            <a:br>
              <a:rPr lang="ru-RU" sz="2800" dirty="0"/>
            </a:br>
            <a:r>
              <a:rPr lang="en-US" sz="2800" dirty="0" smtClean="0">
                <a:solidFill>
                  <a:schemeClr val="tx1"/>
                </a:solidFill>
              </a:rPr>
              <a:t>     </a:t>
            </a:r>
            <a:r>
              <a:rPr lang="ru-RU" dirty="0"/>
              <a:t/>
            </a:r>
            <a:br>
              <a:rPr lang="ru-RU" dirty="0"/>
            </a:br>
            <a:r>
              <a:rPr lang="ru-RU" dirty="0"/>
              <a:t/>
            </a:r>
            <a:br>
              <a:rPr lang="ru-RU" dirty="0"/>
            </a:br>
            <a:endParaRPr lang="ru-RU" i="1" dirty="0">
              <a:solidFill>
                <a:schemeClr val="tx1"/>
              </a:solidFill>
            </a:endParaRPr>
          </a:p>
        </p:txBody>
      </p:sp>
      <p:sp>
        <p:nvSpPr>
          <p:cNvPr id="5" name="TextBox 4"/>
          <p:cNvSpPr txBox="1"/>
          <p:nvPr/>
        </p:nvSpPr>
        <p:spPr>
          <a:xfrm flipV="1">
            <a:off x="2483768" y="5805264"/>
            <a:ext cx="6120680" cy="1200329"/>
          </a:xfrm>
          <a:prstGeom prst="rect">
            <a:avLst/>
          </a:prstGeom>
          <a:noFill/>
        </p:spPr>
        <p:txBody>
          <a:bodyPr wrap="square" rtlCol="0">
            <a:spAutoFit/>
          </a:bodyPr>
          <a:lstStyle/>
          <a:p>
            <a:pPr marL="0" lvl="2"/>
            <a:endParaRPr lang="en-US" dirty="0" smtClean="0"/>
          </a:p>
          <a:p>
            <a:pPr marL="0" lvl="2"/>
            <a:r>
              <a:rPr lang="ru-RU" dirty="0"/>
              <a:t/>
            </a:r>
            <a:br>
              <a:rPr lang="ru-RU" dirty="0"/>
            </a:br>
            <a:endParaRPr lang="ru-RU" dirty="0"/>
          </a:p>
          <a:p>
            <a:r>
              <a:rPr lang="uk-UA" dirty="0" smtClean="0"/>
              <a:t> </a:t>
            </a:r>
            <a:endParaRPr lang="ru-RU" dirty="0"/>
          </a:p>
        </p:txBody>
      </p:sp>
    </p:spTree>
    <p:extLst>
      <p:ext uri="{BB962C8B-B14F-4D97-AF65-F5344CB8AC3E}">
        <p14:creationId xmlns:p14="http://schemas.microsoft.com/office/powerpoint/2010/main" val="3677068424"/>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925" y="0"/>
            <a:ext cx="9159925" cy="6858000"/>
          </a:xfrm>
          <a:prstGeom prst="rect">
            <a:avLst/>
          </a:prstGeom>
        </p:spPr>
      </p:pic>
      <p:sp>
        <p:nvSpPr>
          <p:cNvPr id="2" name="Заголовок 1"/>
          <p:cNvSpPr>
            <a:spLocks noGrp="1"/>
          </p:cNvSpPr>
          <p:nvPr>
            <p:ph type="ctrTitle"/>
          </p:nvPr>
        </p:nvSpPr>
        <p:spPr>
          <a:xfrm>
            <a:off x="179512" y="908720"/>
            <a:ext cx="8856984" cy="794519"/>
          </a:xfrm>
        </p:spPr>
        <p:txBody>
          <a:bodyPr>
            <a:noAutofit/>
          </a:bodyPr>
          <a:lstStyle/>
          <a:p>
            <a:r>
              <a:rPr lang="en-US" sz="4000" b="1" dirty="0" smtClean="0"/>
              <a:t>5. </a:t>
            </a:r>
            <a:r>
              <a:rPr lang="ru-RU" sz="3600" b="1" u="sng" dirty="0" smtClean="0"/>
              <a:t>Документы</a:t>
            </a:r>
            <a:r>
              <a:rPr lang="ru-RU" sz="3600" b="1" u="sng" dirty="0"/>
              <a:t>, которыми мы располагаем, являются точной копией оригиналов</a:t>
            </a:r>
            <a:r>
              <a:rPr lang="ru-RU" dirty="0"/>
              <a:t/>
            </a:r>
            <a:br>
              <a:rPr lang="ru-RU" dirty="0"/>
            </a:br>
            <a:endParaRPr lang="ru-RU" b="1" i="1" u="sng" dirty="0"/>
          </a:p>
        </p:txBody>
      </p:sp>
      <p:sp>
        <p:nvSpPr>
          <p:cNvPr id="3" name="Подзаголовок 2"/>
          <p:cNvSpPr>
            <a:spLocks noGrp="1"/>
          </p:cNvSpPr>
          <p:nvPr>
            <p:ph type="subTitle" idx="1"/>
          </p:nvPr>
        </p:nvSpPr>
        <p:spPr>
          <a:xfrm>
            <a:off x="0" y="2496473"/>
            <a:ext cx="8964488" cy="4509120"/>
          </a:xfrm>
        </p:spPr>
        <p:txBody>
          <a:bodyPr>
            <a:normAutofit/>
          </a:bodyPr>
          <a:lstStyle/>
          <a:p>
            <a:pPr lvl="2" algn="l"/>
            <a:r>
              <a:rPr lang="en-US" dirty="0" smtClean="0">
                <a:solidFill>
                  <a:schemeClr val="tx1"/>
                </a:solidFill>
              </a:rPr>
              <a:t>b)  </a:t>
            </a:r>
            <a:r>
              <a:rPr lang="ru-RU" dirty="0" smtClean="0">
                <a:solidFill>
                  <a:schemeClr val="tx1"/>
                </a:solidFill>
              </a:rPr>
              <a:t>Промежуток </a:t>
            </a:r>
            <a:r>
              <a:rPr lang="ru-RU" dirty="0">
                <a:solidFill>
                  <a:schemeClr val="tx1"/>
                </a:solidFill>
              </a:rPr>
              <a:t>времени между написанием оригинала и </a:t>
            </a:r>
            <a:r>
              <a:rPr lang="en-US" dirty="0" smtClean="0">
                <a:solidFill>
                  <a:schemeClr val="tx1"/>
                </a:solidFill>
              </a:rPr>
              <a:t>  </a:t>
            </a:r>
          </a:p>
          <a:p>
            <a:pPr lvl="2" algn="l"/>
            <a:r>
              <a:rPr lang="en-US" dirty="0">
                <a:solidFill>
                  <a:schemeClr val="tx1"/>
                </a:solidFill>
              </a:rPr>
              <a:t> </a:t>
            </a:r>
            <a:r>
              <a:rPr lang="en-US" dirty="0" smtClean="0">
                <a:solidFill>
                  <a:schemeClr val="tx1"/>
                </a:solidFill>
              </a:rPr>
              <a:t>     </a:t>
            </a:r>
            <a:r>
              <a:rPr lang="ru-RU" dirty="0" smtClean="0">
                <a:solidFill>
                  <a:schemeClr val="tx1"/>
                </a:solidFill>
              </a:rPr>
              <a:t>самых </a:t>
            </a:r>
            <a:r>
              <a:rPr lang="ru-RU" dirty="0">
                <a:solidFill>
                  <a:schemeClr val="tx1"/>
                </a:solidFill>
              </a:rPr>
              <a:t>ранних сохранившихся копий — 25 лет для </a:t>
            </a:r>
            <a:r>
              <a:rPr lang="en-US" dirty="0" smtClean="0">
                <a:solidFill>
                  <a:schemeClr val="tx1"/>
                </a:solidFill>
              </a:rPr>
              <a:t> </a:t>
            </a:r>
          </a:p>
          <a:p>
            <a:pPr lvl="2" algn="l"/>
            <a:r>
              <a:rPr lang="en-US" dirty="0">
                <a:solidFill>
                  <a:schemeClr val="tx1"/>
                </a:solidFill>
              </a:rPr>
              <a:t> </a:t>
            </a:r>
            <a:r>
              <a:rPr lang="en-US" dirty="0" smtClean="0">
                <a:solidFill>
                  <a:schemeClr val="tx1"/>
                </a:solidFill>
              </a:rPr>
              <a:t>     </a:t>
            </a:r>
            <a:r>
              <a:rPr lang="ru-RU" dirty="0" smtClean="0">
                <a:solidFill>
                  <a:schemeClr val="tx1"/>
                </a:solidFill>
              </a:rPr>
              <a:t>фрагмента</a:t>
            </a:r>
            <a:r>
              <a:rPr lang="ru-RU" dirty="0">
                <a:solidFill>
                  <a:schemeClr val="tx1"/>
                </a:solidFill>
              </a:rPr>
              <a:t>; 100-150 лет для почти полного текста; 250 </a:t>
            </a:r>
            <a:r>
              <a:rPr lang="en-US" dirty="0" smtClean="0">
                <a:solidFill>
                  <a:schemeClr val="tx1"/>
                </a:solidFill>
              </a:rPr>
              <a:t>  </a:t>
            </a:r>
          </a:p>
          <a:p>
            <a:pPr lvl="2" algn="l"/>
            <a:r>
              <a:rPr lang="en-US" dirty="0">
                <a:solidFill>
                  <a:schemeClr val="tx1"/>
                </a:solidFill>
              </a:rPr>
              <a:t> </a:t>
            </a:r>
            <a:r>
              <a:rPr lang="en-US" dirty="0" smtClean="0">
                <a:solidFill>
                  <a:schemeClr val="tx1"/>
                </a:solidFill>
              </a:rPr>
              <a:t>     </a:t>
            </a:r>
            <a:r>
              <a:rPr lang="ru-RU" dirty="0" smtClean="0">
                <a:solidFill>
                  <a:schemeClr val="tx1"/>
                </a:solidFill>
              </a:rPr>
              <a:t>лет </a:t>
            </a:r>
            <a:r>
              <a:rPr lang="ru-RU" dirty="0">
                <a:solidFill>
                  <a:schemeClr val="tx1"/>
                </a:solidFill>
              </a:rPr>
              <a:t>для полного текста (для античной классики этот </a:t>
            </a:r>
            <a:r>
              <a:rPr lang="en-US" dirty="0" smtClean="0">
                <a:solidFill>
                  <a:schemeClr val="tx1"/>
                </a:solidFill>
              </a:rPr>
              <a:t> </a:t>
            </a:r>
          </a:p>
          <a:p>
            <a:pPr lvl="2" algn="l"/>
            <a:r>
              <a:rPr lang="en-US" dirty="0">
                <a:solidFill>
                  <a:schemeClr val="tx1"/>
                </a:solidFill>
              </a:rPr>
              <a:t> </a:t>
            </a:r>
            <a:r>
              <a:rPr lang="en-US" dirty="0" smtClean="0">
                <a:solidFill>
                  <a:schemeClr val="tx1"/>
                </a:solidFill>
              </a:rPr>
              <a:t>     </a:t>
            </a:r>
            <a:r>
              <a:rPr lang="ru-RU" dirty="0" smtClean="0">
                <a:solidFill>
                  <a:schemeClr val="tx1"/>
                </a:solidFill>
              </a:rPr>
              <a:t>интервал </a:t>
            </a:r>
            <a:r>
              <a:rPr lang="ru-RU" dirty="0">
                <a:solidFill>
                  <a:schemeClr val="tx1"/>
                </a:solidFill>
              </a:rPr>
              <a:t>составляет 500-1600 лет).</a:t>
            </a:r>
            <a:br>
              <a:rPr lang="ru-RU" dirty="0">
                <a:solidFill>
                  <a:schemeClr val="tx1"/>
                </a:solidFill>
              </a:rPr>
            </a:br>
            <a:r>
              <a:rPr lang="ru-RU" dirty="0">
                <a:solidFill>
                  <a:schemeClr val="tx1"/>
                </a:solidFill>
              </a:rPr>
              <a:t/>
            </a:r>
            <a:br>
              <a:rPr lang="ru-RU" dirty="0">
                <a:solidFill>
                  <a:schemeClr val="tx1"/>
                </a:solidFill>
              </a:rPr>
            </a:br>
            <a:r>
              <a:rPr lang="ru-RU" sz="2800" dirty="0"/>
              <a:t/>
            </a:r>
            <a:br>
              <a:rPr lang="ru-RU" sz="2800" dirty="0"/>
            </a:br>
            <a:r>
              <a:rPr lang="en-US" sz="2800" dirty="0" smtClean="0">
                <a:solidFill>
                  <a:schemeClr val="tx1"/>
                </a:solidFill>
              </a:rPr>
              <a:t>     </a:t>
            </a:r>
            <a:r>
              <a:rPr lang="ru-RU" dirty="0"/>
              <a:t/>
            </a:r>
            <a:br>
              <a:rPr lang="ru-RU" dirty="0"/>
            </a:br>
            <a:r>
              <a:rPr lang="ru-RU" dirty="0"/>
              <a:t/>
            </a:r>
            <a:br>
              <a:rPr lang="ru-RU" dirty="0"/>
            </a:br>
            <a:endParaRPr lang="ru-RU" i="1" dirty="0">
              <a:solidFill>
                <a:schemeClr val="tx1"/>
              </a:solidFill>
            </a:endParaRPr>
          </a:p>
        </p:txBody>
      </p:sp>
      <p:sp>
        <p:nvSpPr>
          <p:cNvPr id="5" name="TextBox 4"/>
          <p:cNvSpPr txBox="1"/>
          <p:nvPr/>
        </p:nvSpPr>
        <p:spPr>
          <a:xfrm flipV="1">
            <a:off x="2483768" y="5805264"/>
            <a:ext cx="6120680" cy="1200329"/>
          </a:xfrm>
          <a:prstGeom prst="rect">
            <a:avLst/>
          </a:prstGeom>
          <a:noFill/>
        </p:spPr>
        <p:txBody>
          <a:bodyPr wrap="square" rtlCol="0">
            <a:spAutoFit/>
          </a:bodyPr>
          <a:lstStyle/>
          <a:p>
            <a:pPr marL="0" lvl="2"/>
            <a:endParaRPr lang="en-US" dirty="0" smtClean="0"/>
          </a:p>
          <a:p>
            <a:pPr marL="0" lvl="2"/>
            <a:r>
              <a:rPr lang="ru-RU" dirty="0"/>
              <a:t/>
            </a:r>
            <a:br>
              <a:rPr lang="ru-RU" dirty="0"/>
            </a:br>
            <a:endParaRPr lang="ru-RU" dirty="0"/>
          </a:p>
          <a:p>
            <a:r>
              <a:rPr lang="uk-UA" dirty="0" smtClean="0"/>
              <a:t> </a:t>
            </a:r>
            <a:endParaRPr lang="ru-RU" dirty="0"/>
          </a:p>
        </p:txBody>
      </p:sp>
    </p:spTree>
    <p:extLst>
      <p:ext uri="{BB962C8B-B14F-4D97-AF65-F5344CB8AC3E}">
        <p14:creationId xmlns:p14="http://schemas.microsoft.com/office/powerpoint/2010/main" val="2106512905"/>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925" y="0"/>
            <a:ext cx="9159925" cy="6858000"/>
          </a:xfrm>
          <a:prstGeom prst="rect">
            <a:avLst/>
          </a:prstGeom>
        </p:spPr>
      </p:pic>
      <p:sp>
        <p:nvSpPr>
          <p:cNvPr id="2" name="Заголовок 1"/>
          <p:cNvSpPr>
            <a:spLocks noGrp="1"/>
          </p:cNvSpPr>
          <p:nvPr>
            <p:ph type="ctrTitle"/>
          </p:nvPr>
        </p:nvSpPr>
        <p:spPr>
          <a:xfrm>
            <a:off x="179512" y="908720"/>
            <a:ext cx="8856984" cy="794519"/>
          </a:xfrm>
        </p:spPr>
        <p:txBody>
          <a:bodyPr>
            <a:noAutofit/>
          </a:bodyPr>
          <a:lstStyle/>
          <a:p>
            <a:r>
              <a:rPr lang="en-US" sz="4000" b="1" dirty="0" smtClean="0"/>
              <a:t>5. </a:t>
            </a:r>
            <a:r>
              <a:rPr lang="ru-RU" sz="3600" b="1" u="sng" dirty="0" smtClean="0"/>
              <a:t>Документы</a:t>
            </a:r>
            <a:r>
              <a:rPr lang="ru-RU" sz="3600" b="1" u="sng" dirty="0"/>
              <a:t>, которыми мы располагаем, являются точной копией оригиналов</a:t>
            </a:r>
            <a:r>
              <a:rPr lang="ru-RU" dirty="0"/>
              <a:t/>
            </a:r>
            <a:br>
              <a:rPr lang="ru-RU" dirty="0"/>
            </a:br>
            <a:endParaRPr lang="ru-RU" b="1" i="1" u="sng" dirty="0"/>
          </a:p>
        </p:txBody>
      </p:sp>
      <p:sp>
        <p:nvSpPr>
          <p:cNvPr id="3" name="Подзаголовок 2"/>
          <p:cNvSpPr>
            <a:spLocks noGrp="1"/>
          </p:cNvSpPr>
          <p:nvPr>
            <p:ph type="subTitle" idx="1"/>
          </p:nvPr>
        </p:nvSpPr>
        <p:spPr>
          <a:xfrm>
            <a:off x="243557" y="2420888"/>
            <a:ext cx="8640960" cy="4609662"/>
          </a:xfrm>
        </p:spPr>
        <p:txBody>
          <a:bodyPr>
            <a:normAutofit fontScale="70000" lnSpcReduction="20000"/>
          </a:bodyPr>
          <a:lstStyle/>
          <a:p>
            <a:pPr lvl="1" algn="l"/>
            <a:r>
              <a:rPr lang="en-US" sz="3400" dirty="0" smtClean="0">
                <a:solidFill>
                  <a:schemeClr val="tx1"/>
                </a:solidFill>
              </a:rPr>
              <a:t>c) </a:t>
            </a:r>
            <a:r>
              <a:rPr lang="ru-RU" sz="3400" dirty="0" smtClean="0">
                <a:solidFill>
                  <a:schemeClr val="tx1"/>
                </a:solidFill>
              </a:rPr>
              <a:t>Сохранность </a:t>
            </a:r>
            <a:r>
              <a:rPr lang="ru-RU" sz="3400" dirty="0">
                <a:solidFill>
                  <a:schemeClr val="tx1"/>
                </a:solidFill>
              </a:rPr>
              <a:t>материала — ни одна книга НЗ не имеет </a:t>
            </a:r>
            <a:r>
              <a:rPr lang="en-US" sz="3400" dirty="0" smtClean="0">
                <a:solidFill>
                  <a:schemeClr val="tx1"/>
                </a:solidFill>
              </a:rPr>
              <a:t> </a:t>
            </a:r>
          </a:p>
          <a:p>
            <a:pPr lvl="1" algn="l"/>
            <a:r>
              <a:rPr lang="en-US" sz="3400" dirty="0">
                <a:solidFill>
                  <a:schemeClr val="tx1"/>
                </a:solidFill>
              </a:rPr>
              <a:t> </a:t>
            </a:r>
            <a:r>
              <a:rPr lang="en-US" sz="3400" dirty="0" smtClean="0">
                <a:solidFill>
                  <a:schemeClr val="tx1"/>
                </a:solidFill>
              </a:rPr>
              <a:t>    </a:t>
            </a:r>
            <a:r>
              <a:rPr lang="ru-RU" sz="3400" dirty="0" smtClean="0">
                <a:solidFill>
                  <a:schemeClr val="tx1"/>
                </a:solidFill>
              </a:rPr>
              <a:t>недостающих </a:t>
            </a:r>
            <a:r>
              <a:rPr lang="en-US" sz="3400" dirty="0">
                <a:solidFill>
                  <a:schemeClr val="tx1"/>
                </a:solidFill>
              </a:rPr>
              <a:t> </a:t>
            </a:r>
            <a:r>
              <a:rPr lang="ru-RU" sz="3400" dirty="0" smtClean="0">
                <a:solidFill>
                  <a:schemeClr val="tx1"/>
                </a:solidFill>
              </a:rPr>
              <a:t>частей </a:t>
            </a:r>
            <a:r>
              <a:rPr lang="ru-RU" sz="3400" dirty="0">
                <a:solidFill>
                  <a:schemeClr val="tx1"/>
                </a:solidFill>
              </a:rPr>
              <a:t>или утерянных окончаний.</a:t>
            </a:r>
            <a:br>
              <a:rPr lang="ru-RU" sz="3400" dirty="0">
                <a:solidFill>
                  <a:schemeClr val="tx1"/>
                </a:solidFill>
              </a:rPr>
            </a:br>
            <a:endParaRPr lang="ru-RU" sz="3400" dirty="0">
              <a:solidFill>
                <a:schemeClr val="tx1"/>
              </a:solidFill>
            </a:endParaRPr>
          </a:p>
          <a:p>
            <a:pPr marL="1371600" lvl="2" indent="-457200" algn="l">
              <a:buFont typeface="Wingdings" panose="05000000000000000000" pitchFamily="2" charset="2"/>
              <a:buChar char="Ø"/>
            </a:pPr>
            <a:r>
              <a:rPr lang="ru-RU" sz="2900" dirty="0">
                <a:solidFill>
                  <a:schemeClr val="tx1"/>
                </a:solidFill>
              </a:rPr>
              <a:t>«Римская история» Ливия — сохранилось 35 книг из 142-х;</a:t>
            </a:r>
            <a:br>
              <a:rPr lang="ru-RU" sz="2900" dirty="0">
                <a:solidFill>
                  <a:schemeClr val="tx1"/>
                </a:solidFill>
              </a:rPr>
            </a:br>
            <a:endParaRPr lang="ru-RU" sz="2900" dirty="0">
              <a:solidFill>
                <a:schemeClr val="tx1"/>
              </a:solidFill>
            </a:endParaRPr>
          </a:p>
          <a:p>
            <a:pPr marL="1371600" lvl="2" indent="-457200" algn="l">
              <a:buFont typeface="Wingdings" panose="05000000000000000000" pitchFamily="2" charset="2"/>
              <a:buChar char="Ø"/>
            </a:pPr>
            <a:r>
              <a:rPr lang="ru-RU" sz="2900" dirty="0">
                <a:solidFill>
                  <a:schemeClr val="tx1"/>
                </a:solidFill>
              </a:rPr>
              <a:t>«Римская история» Тацита — сохранилось 4.5 книг из 14-и;</a:t>
            </a:r>
            <a:br>
              <a:rPr lang="ru-RU" sz="2900" dirty="0">
                <a:solidFill>
                  <a:schemeClr val="tx1"/>
                </a:solidFill>
              </a:rPr>
            </a:br>
            <a:endParaRPr lang="en-US" sz="2900" dirty="0" smtClean="0">
              <a:solidFill>
                <a:schemeClr val="tx1"/>
              </a:solidFill>
            </a:endParaRPr>
          </a:p>
          <a:p>
            <a:pPr marL="1371600" lvl="2" indent="-457200" algn="l">
              <a:buFont typeface="Wingdings" panose="05000000000000000000" pitchFamily="2" charset="2"/>
              <a:buChar char="Ø"/>
            </a:pPr>
            <a:r>
              <a:rPr lang="ru-RU" sz="2900" dirty="0" smtClean="0">
                <a:solidFill>
                  <a:schemeClr val="tx1"/>
                </a:solidFill>
              </a:rPr>
              <a:t>«</a:t>
            </a:r>
            <a:r>
              <a:rPr lang="ru-RU" sz="2900" dirty="0">
                <a:solidFill>
                  <a:schemeClr val="tx1"/>
                </a:solidFill>
              </a:rPr>
              <a:t>Анналы» Тацита — 2 книги из 16-и сохранились полностью и 2 — частично.</a:t>
            </a:r>
            <a:br>
              <a:rPr lang="ru-RU" sz="2900" dirty="0">
                <a:solidFill>
                  <a:schemeClr val="tx1"/>
                </a:solidFill>
              </a:rPr>
            </a:br>
            <a:r>
              <a:rPr lang="ru-RU" dirty="0">
                <a:solidFill>
                  <a:schemeClr val="tx1"/>
                </a:solidFill>
              </a:rPr>
              <a:t/>
            </a:r>
            <a:br>
              <a:rPr lang="ru-RU" dirty="0">
                <a:solidFill>
                  <a:schemeClr val="tx1"/>
                </a:solidFill>
              </a:rPr>
            </a:br>
            <a:r>
              <a:rPr lang="ru-RU" sz="6000" dirty="0"/>
              <a:t/>
            </a:r>
            <a:br>
              <a:rPr lang="ru-RU" sz="6000" dirty="0"/>
            </a:br>
            <a:r>
              <a:rPr lang="en-US" sz="6000" dirty="0" smtClean="0">
                <a:solidFill>
                  <a:schemeClr val="tx1"/>
                </a:solidFill>
              </a:rPr>
              <a:t>     </a:t>
            </a:r>
            <a:r>
              <a:rPr lang="ru-RU" dirty="0"/>
              <a:t/>
            </a:r>
            <a:br>
              <a:rPr lang="ru-RU" dirty="0"/>
            </a:br>
            <a:r>
              <a:rPr lang="ru-RU" dirty="0"/>
              <a:t/>
            </a:r>
            <a:br>
              <a:rPr lang="ru-RU" dirty="0"/>
            </a:br>
            <a:endParaRPr lang="ru-RU" i="1" dirty="0">
              <a:solidFill>
                <a:schemeClr val="tx1"/>
              </a:solidFill>
            </a:endParaRPr>
          </a:p>
        </p:txBody>
      </p:sp>
      <p:sp>
        <p:nvSpPr>
          <p:cNvPr id="5" name="TextBox 4"/>
          <p:cNvSpPr txBox="1"/>
          <p:nvPr/>
        </p:nvSpPr>
        <p:spPr>
          <a:xfrm flipV="1">
            <a:off x="2483768" y="5805264"/>
            <a:ext cx="6120680" cy="1200329"/>
          </a:xfrm>
          <a:prstGeom prst="rect">
            <a:avLst/>
          </a:prstGeom>
          <a:noFill/>
        </p:spPr>
        <p:txBody>
          <a:bodyPr wrap="square" rtlCol="0">
            <a:spAutoFit/>
          </a:bodyPr>
          <a:lstStyle/>
          <a:p>
            <a:pPr marL="0" lvl="2"/>
            <a:endParaRPr lang="en-US" dirty="0" smtClean="0"/>
          </a:p>
          <a:p>
            <a:pPr marL="0" lvl="2"/>
            <a:r>
              <a:rPr lang="ru-RU" dirty="0"/>
              <a:t/>
            </a:r>
            <a:br>
              <a:rPr lang="ru-RU" dirty="0"/>
            </a:br>
            <a:endParaRPr lang="ru-RU" dirty="0"/>
          </a:p>
          <a:p>
            <a:r>
              <a:rPr lang="uk-UA" dirty="0" smtClean="0"/>
              <a:t> </a:t>
            </a:r>
            <a:endParaRPr lang="ru-RU" dirty="0"/>
          </a:p>
        </p:txBody>
      </p:sp>
    </p:spTree>
    <p:extLst>
      <p:ext uri="{BB962C8B-B14F-4D97-AF65-F5344CB8AC3E}">
        <p14:creationId xmlns:p14="http://schemas.microsoft.com/office/powerpoint/2010/main" val="1803679985"/>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3400" y="0"/>
            <a:ext cx="9159925" cy="6858000"/>
          </a:xfrm>
          <a:prstGeom prst="rect">
            <a:avLst/>
          </a:prstGeom>
        </p:spPr>
      </p:pic>
      <p:sp>
        <p:nvSpPr>
          <p:cNvPr id="2" name="Заголовок 1"/>
          <p:cNvSpPr>
            <a:spLocks noGrp="1"/>
          </p:cNvSpPr>
          <p:nvPr>
            <p:ph type="ctrTitle"/>
          </p:nvPr>
        </p:nvSpPr>
        <p:spPr>
          <a:xfrm>
            <a:off x="179512" y="908720"/>
            <a:ext cx="8856984" cy="794519"/>
          </a:xfrm>
        </p:spPr>
        <p:txBody>
          <a:bodyPr>
            <a:noAutofit/>
          </a:bodyPr>
          <a:lstStyle/>
          <a:p>
            <a:r>
              <a:rPr lang="en-US" sz="4000" b="1" dirty="0" smtClean="0"/>
              <a:t>5. </a:t>
            </a:r>
            <a:r>
              <a:rPr lang="ru-RU" sz="3600" b="1" u="sng" dirty="0" smtClean="0"/>
              <a:t>Документы</a:t>
            </a:r>
            <a:r>
              <a:rPr lang="ru-RU" sz="3600" b="1" u="sng" dirty="0"/>
              <a:t>, которыми мы располагаем, являются точной копией оригиналов</a:t>
            </a:r>
            <a:r>
              <a:rPr lang="ru-RU" dirty="0"/>
              <a:t/>
            </a:r>
            <a:br>
              <a:rPr lang="ru-RU" dirty="0"/>
            </a:br>
            <a:endParaRPr lang="ru-RU" b="1" i="1" u="sng" dirty="0"/>
          </a:p>
        </p:txBody>
      </p:sp>
      <p:sp>
        <p:nvSpPr>
          <p:cNvPr id="3" name="Подзаголовок 2"/>
          <p:cNvSpPr>
            <a:spLocks noGrp="1"/>
          </p:cNvSpPr>
          <p:nvPr>
            <p:ph type="subTitle" idx="1"/>
          </p:nvPr>
        </p:nvSpPr>
        <p:spPr>
          <a:xfrm>
            <a:off x="323528" y="2496473"/>
            <a:ext cx="8640960" cy="4509120"/>
          </a:xfrm>
        </p:spPr>
        <p:txBody>
          <a:bodyPr>
            <a:normAutofit fontScale="70000" lnSpcReduction="20000"/>
          </a:bodyPr>
          <a:lstStyle/>
          <a:p>
            <a:pPr lvl="1" algn="l"/>
            <a:r>
              <a:rPr lang="en-US" dirty="0" smtClean="0">
                <a:solidFill>
                  <a:schemeClr val="tx1"/>
                </a:solidFill>
              </a:rPr>
              <a:t>d) </a:t>
            </a:r>
            <a:r>
              <a:rPr lang="ru-RU" dirty="0" smtClean="0">
                <a:solidFill>
                  <a:schemeClr val="tx1"/>
                </a:solidFill>
              </a:rPr>
              <a:t>Цитаты </a:t>
            </a:r>
            <a:r>
              <a:rPr lang="ru-RU" dirty="0">
                <a:solidFill>
                  <a:schemeClr val="tx1"/>
                </a:solidFill>
              </a:rPr>
              <a:t>из Библии в других литературных источниках подтверждают </a:t>
            </a:r>
            <a:r>
              <a:rPr lang="en-US" dirty="0" smtClean="0">
                <a:solidFill>
                  <a:schemeClr val="tx1"/>
                </a:solidFill>
              </a:rPr>
              <a:t> </a:t>
            </a:r>
          </a:p>
          <a:p>
            <a:pPr lvl="1" algn="l"/>
            <a:r>
              <a:rPr lang="en-US" dirty="0">
                <a:solidFill>
                  <a:schemeClr val="tx1"/>
                </a:solidFill>
              </a:rPr>
              <a:t> </a:t>
            </a:r>
            <a:r>
              <a:rPr lang="en-US" dirty="0" smtClean="0">
                <a:solidFill>
                  <a:schemeClr val="tx1"/>
                </a:solidFill>
              </a:rPr>
              <a:t>    </a:t>
            </a:r>
            <a:r>
              <a:rPr lang="ru-RU" dirty="0" smtClean="0">
                <a:solidFill>
                  <a:schemeClr val="tx1"/>
                </a:solidFill>
              </a:rPr>
              <a:t>точность </a:t>
            </a:r>
            <a:r>
              <a:rPr lang="ru-RU" dirty="0">
                <a:solidFill>
                  <a:schemeClr val="tx1"/>
                </a:solidFill>
              </a:rPr>
              <a:t>имеющихся копий. </a:t>
            </a:r>
            <a:br>
              <a:rPr lang="ru-RU" dirty="0">
                <a:solidFill>
                  <a:schemeClr val="tx1"/>
                </a:solidFill>
              </a:rPr>
            </a:br>
            <a:endParaRPr lang="ru-RU" dirty="0">
              <a:solidFill>
                <a:schemeClr val="tx1"/>
              </a:solidFill>
            </a:endParaRPr>
          </a:p>
          <a:p>
            <a:pPr marL="1257300" lvl="2" indent="-342900" algn="l">
              <a:buFont typeface="Wingdings" panose="05000000000000000000" pitchFamily="2" charset="2"/>
              <a:buChar char="Ø"/>
            </a:pPr>
            <a:r>
              <a:rPr lang="ru-RU" i="1" dirty="0">
                <a:solidFill>
                  <a:schemeClr val="tx1"/>
                </a:solidFill>
              </a:rPr>
              <a:t>Клемент Римский (ок. 95-96 г. н.э.), Игнатий (ок. 107 г. н.э.) и Поликарп (ок. 110 г. н.э.) или приводят цитаты, или ссылаются на двенадцать из тринадцати посланий, традиционно приписываемых Павлу, не упоминая лишь Послание к Филимону. </a:t>
            </a:r>
            <a:br>
              <a:rPr lang="ru-RU" i="1" dirty="0">
                <a:solidFill>
                  <a:schemeClr val="tx1"/>
                </a:solidFill>
              </a:rPr>
            </a:br>
            <a:endParaRPr lang="ru-RU" dirty="0">
              <a:solidFill>
                <a:schemeClr val="tx1"/>
              </a:solidFill>
            </a:endParaRPr>
          </a:p>
          <a:p>
            <a:pPr marL="1257300" lvl="2" indent="-342900" algn="l">
              <a:buFont typeface="Wingdings" panose="05000000000000000000" pitchFamily="2" charset="2"/>
              <a:buChar char="Ø"/>
            </a:pPr>
            <a:r>
              <a:rPr lang="ru-RU" i="1" dirty="0">
                <a:solidFill>
                  <a:schemeClr val="tx1"/>
                </a:solidFill>
              </a:rPr>
              <a:t>Цитаты и ссылки на двенадцать посланий встречаются почти девяносто раз! При этом, Первое послание к Коринфянам упоминается более тридцати раз, что делает его самым цитируемым из посланий Павла</a:t>
            </a:r>
            <a:endParaRPr lang="ru-RU" dirty="0">
              <a:solidFill>
                <a:schemeClr val="tx1"/>
              </a:solidFill>
            </a:endParaRPr>
          </a:p>
          <a:p>
            <a:pPr lvl="2" algn="l"/>
            <a:r>
              <a:rPr lang="ru-RU" dirty="0">
                <a:solidFill>
                  <a:schemeClr val="tx1"/>
                </a:solidFill>
              </a:rPr>
              <a:t/>
            </a:r>
            <a:br>
              <a:rPr lang="ru-RU" dirty="0">
                <a:solidFill>
                  <a:schemeClr val="tx1"/>
                </a:solidFill>
              </a:rPr>
            </a:br>
            <a:r>
              <a:rPr lang="ru-RU" sz="6000" dirty="0"/>
              <a:t/>
            </a:r>
            <a:br>
              <a:rPr lang="ru-RU" sz="6000" dirty="0"/>
            </a:br>
            <a:r>
              <a:rPr lang="en-US" sz="6000" dirty="0" smtClean="0">
                <a:solidFill>
                  <a:schemeClr val="tx1"/>
                </a:solidFill>
              </a:rPr>
              <a:t>     </a:t>
            </a:r>
            <a:r>
              <a:rPr lang="ru-RU" dirty="0"/>
              <a:t/>
            </a:r>
            <a:br>
              <a:rPr lang="ru-RU" dirty="0"/>
            </a:br>
            <a:r>
              <a:rPr lang="ru-RU" dirty="0"/>
              <a:t/>
            </a:r>
            <a:br>
              <a:rPr lang="ru-RU" dirty="0"/>
            </a:br>
            <a:endParaRPr lang="ru-RU" i="1" dirty="0">
              <a:solidFill>
                <a:schemeClr val="tx1"/>
              </a:solidFill>
            </a:endParaRPr>
          </a:p>
        </p:txBody>
      </p:sp>
      <p:sp>
        <p:nvSpPr>
          <p:cNvPr id="5" name="TextBox 4"/>
          <p:cNvSpPr txBox="1"/>
          <p:nvPr/>
        </p:nvSpPr>
        <p:spPr>
          <a:xfrm flipV="1">
            <a:off x="2483768" y="5805264"/>
            <a:ext cx="6120680" cy="1200329"/>
          </a:xfrm>
          <a:prstGeom prst="rect">
            <a:avLst/>
          </a:prstGeom>
          <a:noFill/>
        </p:spPr>
        <p:txBody>
          <a:bodyPr wrap="square" rtlCol="0">
            <a:spAutoFit/>
          </a:bodyPr>
          <a:lstStyle/>
          <a:p>
            <a:pPr marL="0" lvl="2"/>
            <a:endParaRPr lang="en-US" dirty="0" smtClean="0"/>
          </a:p>
          <a:p>
            <a:pPr marL="0" lvl="2"/>
            <a:r>
              <a:rPr lang="ru-RU" dirty="0"/>
              <a:t/>
            </a:r>
            <a:br>
              <a:rPr lang="ru-RU" dirty="0"/>
            </a:br>
            <a:endParaRPr lang="ru-RU" dirty="0"/>
          </a:p>
          <a:p>
            <a:r>
              <a:rPr lang="uk-UA" dirty="0" smtClean="0"/>
              <a:t> </a:t>
            </a:r>
            <a:endParaRPr lang="ru-RU" dirty="0"/>
          </a:p>
        </p:txBody>
      </p:sp>
    </p:spTree>
    <p:extLst>
      <p:ext uri="{BB962C8B-B14F-4D97-AF65-F5344CB8AC3E}">
        <p14:creationId xmlns:p14="http://schemas.microsoft.com/office/powerpoint/2010/main" val="932923553"/>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925" y="0"/>
            <a:ext cx="9159925" cy="6858000"/>
          </a:xfrm>
          <a:prstGeom prst="rect">
            <a:avLst/>
          </a:prstGeom>
        </p:spPr>
      </p:pic>
      <p:sp>
        <p:nvSpPr>
          <p:cNvPr id="2" name="Заголовок 1"/>
          <p:cNvSpPr>
            <a:spLocks noGrp="1"/>
          </p:cNvSpPr>
          <p:nvPr>
            <p:ph type="ctrTitle"/>
          </p:nvPr>
        </p:nvSpPr>
        <p:spPr>
          <a:xfrm>
            <a:off x="179512" y="908720"/>
            <a:ext cx="8856984" cy="794519"/>
          </a:xfrm>
        </p:spPr>
        <p:txBody>
          <a:bodyPr>
            <a:noAutofit/>
          </a:bodyPr>
          <a:lstStyle/>
          <a:p>
            <a:r>
              <a:rPr lang="en-US" sz="4000" b="1" dirty="0" smtClean="0"/>
              <a:t>5. </a:t>
            </a:r>
            <a:r>
              <a:rPr lang="ru-RU" sz="3600" b="1" u="sng" dirty="0" smtClean="0"/>
              <a:t>Документы</a:t>
            </a:r>
            <a:r>
              <a:rPr lang="ru-RU" sz="3600" b="1" u="sng" dirty="0"/>
              <a:t>, которыми мы располагаем, являются точной копией оригиналов</a:t>
            </a:r>
            <a:r>
              <a:rPr lang="ru-RU" dirty="0"/>
              <a:t/>
            </a:r>
            <a:br>
              <a:rPr lang="ru-RU" dirty="0"/>
            </a:br>
            <a:endParaRPr lang="ru-RU" b="1" i="1" u="sng" dirty="0"/>
          </a:p>
        </p:txBody>
      </p:sp>
      <p:sp>
        <p:nvSpPr>
          <p:cNvPr id="3" name="Подзаголовок 2"/>
          <p:cNvSpPr>
            <a:spLocks noGrp="1"/>
          </p:cNvSpPr>
          <p:nvPr>
            <p:ph type="subTitle" idx="1"/>
          </p:nvPr>
        </p:nvSpPr>
        <p:spPr>
          <a:xfrm>
            <a:off x="755576" y="2496473"/>
            <a:ext cx="8208912" cy="4509120"/>
          </a:xfrm>
        </p:spPr>
        <p:txBody>
          <a:bodyPr>
            <a:normAutofit fontScale="62500" lnSpcReduction="20000"/>
          </a:bodyPr>
          <a:lstStyle/>
          <a:p>
            <a:pPr algn="l"/>
            <a:r>
              <a:rPr lang="ru-RU" dirty="0">
                <a:solidFill>
                  <a:schemeClr val="tx1"/>
                </a:solidFill>
              </a:rPr>
              <a:t>Вывод: </a:t>
            </a:r>
            <a:r>
              <a:rPr lang="en-US" dirty="0">
                <a:solidFill>
                  <a:schemeClr val="tx1"/>
                </a:solidFill>
              </a:rPr>
              <a:t> </a:t>
            </a:r>
            <a:r>
              <a:rPr lang="ru-RU" dirty="0" smtClean="0">
                <a:solidFill>
                  <a:schemeClr val="tx1"/>
                </a:solidFill>
              </a:rPr>
              <a:t>мы </a:t>
            </a:r>
            <a:r>
              <a:rPr lang="ru-RU" dirty="0">
                <a:solidFill>
                  <a:schemeClr val="tx1"/>
                </a:solidFill>
              </a:rPr>
              <a:t>обладаем текстом, полностью соответствующим первоначальному оригиналу.</a:t>
            </a:r>
            <a:br>
              <a:rPr lang="ru-RU" dirty="0">
                <a:solidFill>
                  <a:schemeClr val="tx1"/>
                </a:solidFill>
              </a:rPr>
            </a:br>
            <a:r>
              <a:rPr lang="ru-RU" dirty="0">
                <a:solidFill>
                  <a:schemeClr val="tx1"/>
                </a:solidFill>
              </a:rPr>
              <a:t/>
            </a:r>
            <a:br>
              <a:rPr lang="ru-RU" dirty="0">
                <a:solidFill>
                  <a:schemeClr val="tx1"/>
                </a:solidFill>
              </a:rPr>
            </a:br>
            <a:r>
              <a:rPr lang="ru-RU" dirty="0">
                <a:solidFill>
                  <a:schemeClr val="tx1"/>
                </a:solidFill>
              </a:rPr>
              <a:t>Здесь важно отметить следующее: христиане говорят, что Бог вдохновил текст оригинальных рукописей, но не их копии. </a:t>
            </a:r>
          </a:p>
          <a:p>
            <a:pPr algn="l"/>
            <a:r>
              <a:rPr lang="ru-RU" dirty="0">
                <a:solidFill>
                  <a:schemeClr val="tx1"/>
                </a:solidFill>
              </a:rPr>
              <a:t> </a:t>
            </a:r>
          </a:p>
          <a:p>
            <a:pPr algn="l"/>
            <a:r>
              <a:rPr lang="ru-RU" dirty="0">
                <a:solidFill>
                  <a:schemeClr val="tx1"/>
                </a:solidFill>
              </a:rPr>
              <a:t>Копии безошибочны лишь постольку, поскольку они правильно скопированы. Но верно и то, что Библии переписывалась с большой тщательностью и очень точно. Христиане верят, что Бог Своим провидением предохранил копии от существенных ошибок.</a:t>
            </a:r>
          </a:p>
          <a:p>
            <a:pPr lvl="2" algn="l"/>
            <a:r>
              <a:rPr lang="ru-RU" dirty="0">
                <a:solidFill>
                  <a:schemeClr val="tx1"/>
                </a:solidFill>
              </a:rPr>
              <a:t/>
            </a:r>
            <a:br>
              <a:rPr lang="ru-RU" dirty="0">
                <a:solidFill>
                  <a:schemeClr val="tx1"/>
                </a:solidFill>
              </a:rPr>
            </a:br>
            <a:r>
              <a:rPr lang="ru-RU" sz="6000" dirty="0"/>
              <a:t/>
            </a:r>
            <a:br>
              <a:rPr lang="ru-RU" sz="6000" dirty="0"/>
            </a:br>
            <a:r>
              <a:rPr lang="en-US" sz="6000" dirty="0" smtClean="0">
                <a:solidFill>
                  <a:schemeClr val="tx1"/>
                </a:solidFill>
              </a:rPr>
              <a:t>     </a:t>
            </a:r>
            <a:r>
              <a:rPr lang="ru-RU" dirty="0"/>
              <a:t/>
            </a:r>
            <a:br>
              <a:rPr lang="ru-RU" dirty="0"/>
            </a:br>
            <a:r>
              <a:rPr lang="ru-RU" dirty="0"/>
              <a:t/>
            </a:r>
            <a:br>
              <a:rPr lang="ru-RU" dirty="0"/>
            </a:br>
            <a:endParaRPr lang="ru-RU" i="1" dirty="0">
              <a:solidFill>
                <a:schemeClr val="tx1"/>
              </a:solidFill>
            </a:endParaRPr>
          </a:p>
        </p:txBody>
      </p:sp>
      <p:sp>
        <p:nvSpPr>
          <p:cNvPr id="5" name="TextBox 4"/>
          <p:cNvSpPr txBox="1"/>
          <p:nvPr/>
        </p:nvSpPr>
        <p:spPr>
          <a:xfrm flipV="1">
            <a:off x="2483768" y="5805264"/>
            <a:ext cx="6120680" cy="1200329"/>
          </a:xfrm>
          <a:prstGeom prst="rect">
            <a:avLst/>
          </a:prstGeom>
          <a:noFill/>
        </p:spPr>
        <p:txBody>
          <a:bodyPr wrap="square" rtlCol="0">
            <a:spAutoFit/>
          </a:bodyPr>
          <a:lstStyle/>
          <a:p>
            <a:pPr marL="0" lvl="2"/>
            <a:endParaRPr lang="en-US" dirty="0" smtClean="0"/>
          </a:p>
          <a:p>
            <a:pPr marL="0" lvl="2"/>
            <a:r>
              <a:rPr lang="ru-RU" dirty="0"/>
              <a:t/>
            </a:r>
            <a:br>
              <a:rPr lang="ru-RU" dirty="0"/>
            </a:br>
            <a:endParaRPr lang="ru-RU" dirty="0"/>
          </a:p>
          <a:p>
            <a:r>
              <a:rPr lang="uk-UA" dirty="0" smtClean="0"/>
              <a:t> </a:t>
            </a:r>
            <a:endParaRPr lang="ru-RU" dirty="0"/>
          </a:p>
        </p:txBody>
      </p:sp>
    </p:spTree>
    <p:extLst>
      <p:ext uri="{BB962C8B-B14F-4D97-AF65-F5344CB8AC3E}">
        <p14:creationId xmlns:p14="http://schemas.microsoft.com/office/powerpoint/2010/main" val="725398996"/>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925" y="0"/>
            <a:ext cx="9159925" cy="6858000"/>
          </a:xfrm>
          <a:prstGeom prst="rect">
            <a:avLst/>
          </a:prstGeom>
        </p:spPr>
      </p:pic>
      <p:sp>
        <p:nvSpPr>
          <p:cNvPr id="2" name="Заголовок 1"/>
          <p:cNvSpPr>
            <a:spLocks noGrp="1"/>
          </p:cNvSpPr>
          <p:nvPr>
            <p:ph type="ctrTitle"/>
          </p:nvPr>
        </p:nvSpPr>
        <p:spPr>
          <a:xfrm>
            <a:off x="179512" y="908720"/>
            <a:ext cx="8856984" cy="794519"/>
          </a:xfrm>
        </p:spPr>
        <p:txBody>
          <a:bodyPr>
            <a:noAutofit/>
          </a:bodyPr>
          <a:lstStyle/>
          <a:p>
            <a:r>
              <a:rPr lang="en-US" sz="4000" b="1" dirty="0" smtClean="0"/>
              <a:t>5. </a:t>
            </a:r>
            <a:r>
              <a:rPr lang="ru-RU" sz="3600" b="1" u="sng" dirty="0" smtClean="0"/>
              <a:t>Документы</a:t>
            </a:r>
            <a:r>
              <a:rPr lang="ru-RU" sz="3600" b="1" u="sng" dirty="0"/>
              <a:t>, которыми мы располагаем, являются точной копией оригиналов</a:t>
            </a:r>
            <a:r>
              <a:rPr lang="ru-RU" dirty="0"/>
              <a:t/>
            </a:r>
            <a:br>
              <a:rPr lang="ru-RU" dirty="0"/>
            </a:br>
            <a:endParaRPr lang="ru-RU" b="1" i="1" u="sng" dirty="0"/>
          </a:p>
        </p:txBody>
      </p:sp>
      <p:sp>
        <p:nvSpPr>
          <p:cNvPr id="3" name="Подзаголовок 2"/>
          <p:cNvSpPr>
            <a:spLocks noGrp="1"/>
          </p:cNvSpPr>
          <p:nvPr>
            <p:ph type="subTitle" idx="1"/>
          </p:nvPr>
        </p:nvSpPr>
        <p:spPr>
          <a:xfrm>
            <a:off x="755576" y="2496473"/>
            <a:ext cx="8208912" cy="4509120"/>
          </a:xfrm>
        </p:spPr>
        <p:txBody>
          <a:bodyPr>
            <a:normAutofit fontScale="47500" lnSpcReduction="20000"/>
          </a:bodyPr>
          <a:lstStyle/>
          <a:p>
            <a:pPr algn="l"/>
            <a:r>
              <a:rPr lang="ru-RU" sz="3800" dirty="0">
                <a:solidFill>
                  <a:schemeClr val="tx1"/>
                </a:solidFill>
              </a:rPr>
              <a:t>И все же копии отличаются друг от друга в некоторых незначительных деталях. </a:t>
            </a:r>
            <a:r>
              <a:rPr lang="en-US" sz="3800" dirty="0" smtClean="0">
                <a:solidFill>
                  <a:schemeClr val="tx1"/>
                </a:solidFill>
              </a:rPr>
              <a:t>  </a:t>
            </a:r>
          </a:p>
          <a:p>
            <a:pPr algn="l"/>
            <a:r>
              <a:rPr lang="ru-RU" sz="3800" dirty="0" smtClean="0">
                <a:solidFill>
                  <a:schemeClr val="tx1"/>
                </a:solidFill>
              </a:rPr>
              <a:t>Важно </a:t>
            </a:r>
            <a:r>
              <a:rPr lang="ru-RU" sz="3800" dirty="0">
                <a:solidFill>
                  <a:schemeClr val="tx1"/>
                </a:solidFill>
              </a:rPr>
              <a:t>помнить, что:</a:t>
            </a:r>
            <a:br>
              <a:rPr lang="ru-RU" sz="3800" dirty="0">
                <a:solidFill>
                  <a:schemeClr val="tx1"/>
                </a:solidFill>
              </a:rPr>
            </a:br>
            <a:endParaRPr lang="ru-RU" sz="3800" dirty="0">
              <a:solidFill>
                <a:schemeClr val="tx1"/>
              </a:solidFill>
            </a:endParaRPr>
          </a:p>
          <a:p>
            <a:pPr marL="571500" lvl="0" indent="-571500" algn="l">
              <a:buFont typeface="Wingdings" panose="05000000000000000000" pitchFamily="2" charset="2"/>
              <a:buChar char="Ø"/>
            </a:pPr>
            <a:r>
              <a:rPr lang="ru-RU" sz="3800" dirty="0">
                <a:solidFill>
                  <a:schemeClr val="tx1"/>
                </a:solidFill>
              </a:rPr>
              <a:t>такие расхождения в списках относительно редки;</a:t>
            </a:r>
            <a:r>
              <a:rPr lang="en-US" sz="3800" dirty="0">
                <a:solidFill>
                  <a:schemeClr val="tx1"/>
                </a:solidFill>
              </a:rPr>
              <a:t> </a:t>
            </a:r>
            <a:br>
              <a:rPr lang="en-US" sz="3800" dirty="0">
                <a:solidFill>
                  <a:schemeClr val="tx1"/>
                </a:solidFill>
              </a:rPr>
            </a:br>
            <a:endParaRPr lang="ru-RU" sz="3800" dirty="0">
              <a:solidFill>
                <a:schemeClr val="tx1"/>
              </a:solidFill>
            </a:endParaRPr>
          </a:p>
          <a:p>
            <a:pPr marL="571500" lvl="0" indent="-571500" algn="l">
              <a:buFont typeface="Wingdings" panose="05000000000000000000" pitchFamily="2" charset="2"/>
              <a:buChar char="Ø"/>
            </a:pPr>
            <a:endParaRPr lang="en-US" sz="3800" dirty="0" smtClean="0">
              <a:solidFill>
                <a:schemeClr val="tx1"/>
              </a:solidFill>
            </a:endParaRPr>
          </a:p>
          <a:p>
            <a:pPr marL="571500" lvl="0" indent="-571500" algn="l">
              <a:buFont typeface="Wingdings" panose="05000000000000000000" pitchFamily="2" charset="2"/>
              <a:buChar char="Ø"/>
            </a:pPr>
            <a:endParaRPr lang="en-US" sz="3800" dirty="0">
              <a:solidFill>
                <a:schemeClr val="tx1"/>
              </a:solidFill>
            </a:endParaRPr>
          </a:p>
          <a:p>
            <a:pPr marL="571500" lvl="0" indent="-571500" algn="l">
              <a:buFont typeface="Wingdings" panose="05000000000000000000" pitchFamily="2" charset="2"/>
              <a:buChar char="Ø"/>
            </a:pPr>
            <a:endParaRPr lang="en-US" sz="3800" dirty="0" smtClean="0">
              <a:solidFill>
                <a:schemeClr val="tx1"/>
              </a:solidFill>
            </a:endParaRPr>
          </a:p>
          <a:p>
            <a:pPr marL="571500" lvl="0" indent="-571500" algn="l">
              <a:buFont typeface="Wingdings" panose="05000000000000000000" pitchFamily="2" charset="2"/>
              <a:buChar char="Ø"/>
            </a:pPr>
            <a:endParaRPr lang="en-US" sz="3800" dirty="0">
              <a:solidFill>
                <a:schemeClr val="tx1"/>
              </a:solidFill>
            </a:endParaRPr>
          </a:p>
          <a:p>
            <a:pPr lvl="0" algn="l"/>
            <a:r>
              <a:rPr lang="ru-RU" sz="3800" dirty="0">
                <a:solidFill>
                  <a:schemeClr val="tx1"/>
                </a:solidFill>
              </a:rPr>
              <a:t/>
            </a:r>
            <a:br>
              <a:rPr lang="ru-RU" sz="3800" dirty="0">
                <a:solidFill>
                  <a:schemeClr val="tx1"/>
                </a:solidFill>
              </a:rPr>
            </a:br>
            <a:r>
              <a:rPr lang="ru-RU" dirty="0">
                <a:solidFill>
                  <a:schemeClr val="tx1"/>
                </a:solidFill>
              </a:rPr>
              <a:t/>
            </a:r>
            <a:br>
              <a:rPr lang="ru-RU" dirty="0">
                <a:solidFill>
                  <a:schemeClr val="tx1"/>
                </a:solidFill>
              </a:rPr>
            </a:br>
            <a:r>
              <a:rPr lang="ru-RU" sz="6000" dirty="0"/>
              <a:t/>
            </a:r>
            <a:br>
              <a:rPr lang="ru-RU" sz="6000" dirty="0"/>
            </a:br>
            <a:r>
              <a:rPr lang="en-US" sz="6000" dirty="0" smtClean="0">
                <a:solidFill>
                  <a:schemeClr val="tx1"/>
                </a:solidFill>
              </a:rPr>
              <a:t>     </a:t>
            </a:r>
            <a:r>
              <a:rPr lang="ru-RU" dirty="0"/>
              <a:t/>
            </a:r>
            <a:br>
              <a:rPr lang="ru-RU" dirty="0"/>
            </a:br>
            <a:r>
              <a:rPr lang="ru-RU" dirty="0"/>
              <a:t/>
            </a:r>
            <a:br>
              <a:rPr lang="ru-RU" dirty="0"/>
            </a:br>
            <a:endParaRPr lang="ru-RU" i="1" dirty="0">
              <a:solidFill>
                <a:schemeClr val="tx1"/>
              </a:solidFill>
            </a:endParaRPr>
          </a:p>
        </p:txBody>
      </p:sp>
      <p:sp>
        <p:nvSpPr>
          <p:cNvPr id="5" name="TextBox 4"/>
          <p:cNvSpPr txBox="1"/>
          <p:nvPr/>
        </p:nvSpPr>
        <p:spPr>
          <a:xfrm flipV="1">
            <a:off x="2483768" y="5805264"/>
            <a:ext cx="6120680" cy="1200329"/>
          </a:xfrm>
          <a:prstGeom prst="rect">
            <a:avLst/>
          </a:prstGeom>
          <a:noFill/>
        </p:spPr>
        <p:txBody>
          <a:bodyPr wrap="square" rtlCol="0">
            <a:spAutoFit/>
          </a:bodyPr>
          <a:lstStyle/>
          <a:p>
            <a:pPr marL="0" lvl="2"/>
            <a:endParaRPr lang="en-US" dirty="0" smtClean="0"/>
          </a:p>
          <a:p>
            <a:pPr marL="0" lvl="2"/>
            <a:r>
              <a:rPr lang="ru-RU" dirty="0"/>
              <a:t/>
            </a:r>
            <a:br>
              <a:rPr lang="ru-RU" dirty="0"/>
            </a:br>
            <a:endParaRPr lang="ru-RU" dirty="0"/>
          </a:p>
          <a:p>
            <a:r>
              <a:rPr lang="uk-UA" dirty="0" smtClean="0"/>
              <a:t> </a:t>
            </a:r>
            <a:endParaRPr lang="ru-RU" dirty="0"/>
          </a:p>
        </p:txBody>
      </p:sp>
    </p:spTree>
    <p:extLst>
      <p:ext uri="{BB962C8B-B14F-4D97-AF65-F5344CB8AC3E}">
        <p14:creationId xmlns:p14="http://schemas.microsoft.com/office/powerpoint/2010/main" val="2824190240"/>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925" y="0"/>
            <a:ext cx="9159925" cy="6858000"/>
          </a:xfrm>
          <a:prstGeom prst="rect">
            <a:avLst/>
          </a:prstGeom>
        </p:spPr>
      </p:pic>
      <p:sp>
        <p:nvSpPr>
          <p:cNvPr id="2" name="Заголовок 1"/>
          <p:cNvSpPr>
            <a:spLocks noGrp="1"/>
          </p:cNvSpPr>
          <p:nvPr>
            <p:ph type="ctrTitle"/>
          </p:nvPr>
        </p:nvSpPr>
        <p:spPr>
          <a:xfrm>
            <a:off x="179512" y="908720"/>
            <a:ext cx="8856984" cy="794519"/>
          </a:xfrm>
        </p:spPr>
        <p:txBody>
          <a:bodyPr>
            <a:noAutofit/>
          </a:bodyPr>
          <a:lstStyle/>
          <a:p>
            <a:r>
              <a:rPr lang="en-US" sz="4000" b="1" dirty="0" smtClean="0"/>
              <a:t>5. </a:t>
            </a:r>
            <a:r>
              <a:rPr lang="ru-RU" sz="3600" b="1" u="sng" dirty="0" smtClean="0"/>
              <a:t>Документы</a:t>
            </a:r>
            <a:r>
              <a:rPr lang="ru-RU" sz="3600" b="1" u="sng" dirty="0"/>
              <a:t>, которыми мы располагаем, являются точной копией оригиналов</a:t>
            </a:r>
            <a:r>
              <a:rPr lang="ru-RU" dirty="0"/>
              <a:t/>
            </a:r>
            <a:br>
              <a:rPr lang="ru-RU" dirty="0"/>
            </a:br>
            <a:endParaRPr lang="ru-RU" b="1" i="1" u="sng" dirty="0"/>
          </a:p>
        </p:txBody>
      </p:sp>
      <p:sp>
        <p:nvSpPr>
          <p:cNvPr id="3" name="Подзаголовок 2"/>
          <p:cNvSpPr>
            <a:spLocks noGrp="1"/>
          </p:cNvSpPr>
          <p:nvPr>
            <p:ph type="subTitle" idx="1"/>
          </p:nvPr>
        </p:nvSpPr>
        <p:spPr>
          <a:xfrm>
            <a:off x="755576" y="2496473"/>
            <a:ext cx="8208912" cy="4509120"/>
          </a:xfrm>
        </p:spPr>
        <p:txBody>
          <a:bodyPr>
            <a:normAutofit fontScale="47500" lnSpcReduction="20000"/>
          </a:bodyPr>
          <a:lstStyle/>
          <a:p>
            <a:pPr algn="l"/>
            <a:r>
              <a:rPr lang="ru-RU" sz="3800" dirty="0">
                <a:solidFill>
                  <a:schemeClr val="tx1"/>
                </a:solidFill>
              </a:rPr>
              <a:t>И все же копии отличаются друг от друга в некоторых незначительных деталях. </a:t>
            </a:r>
            <a:r>
              <a:rPr lang="en-US" sz="3800" dirty="0" smtClean="0">
                <a:solidFill>
                  <a:schemeClr val="tx1"/>
                </a:solidFill>
              </a:rPr>
              <a:t>  </a:t>
            </a:r>
          </a:p>
          <a:p>
            <a:pPr algn="l"/>
            <a:r>
              <a:rPr lang="ru-RU" sz="3800" dirty="0" smtClean="0">
                <a:solidFill>
                  <a:schemeClr val="tx1"/>
                </a:solidFill>
              </a:rPr>
              <a:t>Важно </a:t>
            </a:r>
            <a:r>
              <a:rPr lang="ru-RU" sz="3800" dirty="0">
                <a:solidFill>
                  <a:schemeClr val="tx1"/>
                </a:solidFill>
              </a:rPr>
              <a:t>помнить, что:</a:t>
            </a:r>
            <a:br>
              <a:rPr lang="ru-RU" sz="3800" dirty="0">
                <a:solidFill>
                  <a:schemeClr val="tx1"/>
                </a:solidFill>
              </a:rPr>
            </a:br>
            <a:endParaRPr lang="ru-RU" sz="3800" dirty="0">
              <a:solidFill>
                <a:schemeClr val="tx1"/>
              </a:solidFill>
            </a:endParaRPr>
          </a:p>
          <a:p>
            <a:pPr marL="571500" lvl="0" indent="-571500" algn="l">
              <a:buFont typeface="Wingdings" panose="05000000000000000000" pitchFamily="2" charset="2"/>
              <a:buChar char="Ø"/>
            </a:pPr>
            <a:r>
              <a:rPr lang="ru-RU" sz="3800" dirty="0">
                <a:solidFill>
                  <a:schemeClr val="tx1"/>
                </a:solidFill>
              </a:rPr>
              <a:t>такие расхождения в списках относительно редки;</a:t>
            </a:r>
            <a:r>
              <a:rPr lang="en-US" sz="3800" dirty="0">
                <a:solidFill>
                  <a:schemeClr val="tx1"/>
                </a:solidFill>
              </a:rPr>
              <a:t> </a:t>
            </a:r>
            <a:br>
              <a:rPr lang="en-US" sz="3800" dirty="0">
                <a:solidFill>
                  <a:schemeClr val="tx1"/>
                </a:solidFill>
              </a:rPr>
            </a:br>
            <a:endParaRPr lang="ru-RU" sz="3800" dirty="0">
              <a:solidFill>
                <a:schemeClr val="tx1"/>
              </a:solidFill>
            </a:endParaRPr>
          </a:p>
          <a:p>
            <a:pPr marL="571500" lvl="0" indent="-571500" algn="l">
              <a:buFont typeface="Wingdings" panose="05000000000000000000" pitchFamily="2" charset="2"/>
              <a:buChar char="Ø"/>
            </a:pPr>
            <a:r>
              <a:rPr lang="ru-RU" sz="3800" dirty="0">
                <a:solidFill>
                  <a:schemeClr val="tx1"/>
                </a:solidFill>
              </a:rPr>
              <a:t>в большинстве случаев мы можем сказать, какой из вариантов ошибочен, судя по контексту или параллельным стихам;</a:t>
            </a:r>
            <a:r>
              <a:rPr lang="en-US" sz="3800" dirty="0">
                <a:solidFill>
                  <a:schemeClr val="tx1"/>
                </a:solidFill>
              </a:rPr>
              <a:t> </a:t>
            </a:r>
            <a:r>
              <a:rPr lang="ru-RU" sz="3800" dirty="0">
                <a:solidFill>
                  <a:schemeClr val="tx1"/>
                </a:solidFill>
              </a:rPr>
              <a:t/>
            </a:r>
            <a:br>
              <a:rPr lang="ru-RU" sz="3800" dirty="0">
                <a:solidFill>
                  <a:schemeClr val="tx1"/>
                </a:solidFill>
              </a:rPr>
            </a:br>
            <a:endParaRPr lang="ru-RU" sz="3800" dirty="0">
              <a:solidFill>
                <a:schemeClr val="tx1"/>
              </a:solidFill>
            </a:endParaRPr>
          </a:p>
          <a:p>
            <a:pPr marL="571500" lvl="0" indent="-571500" algn="l">
              <a:buFont typeface="Wingdings" panose="05000000000000000000" pitchFamily="2" charset="2"/>
              <a:buChar char="Ø"/>
            </a:pPr>
            <a:endParaRPr lang="en-US" sz="3800" dirty="0" smtClean="0">
              <a:solidFill>
                <a:schemeClr val="tx1"/>
              </a:solidFill>
            </a:endParaRPr>
          </a:p>
          <a:p>
            <a:pPr marL="571500" lvl="0" indent="-571500" algn="l">
              <a:buFont typeface="Wingdings" panose="05000000000000000000" pitchFamily="2" charset="2"/>
              <a:buChar char="Ø"/>
            </a:pPr>
            <a:endParaRPr lang="en-US" sz="3800" dirty="0">
              <a:solidFill>
                <a:schemeClr val="tx1"/>
              </a:solidFill>
            </a:endParaRPr>
          </a:p>
          <a:p>
            <a:pPr lvl="0" algn="l"/>
            <a:r>
              <a:rPr lang="ru-RU" sz="3800" dirty="0">
                <a:solidFill>
                  <a:schemeClr val="tx1"/>
                </a:solidFill>
              </a:rPr>
              <a:t/>
            </a:r>
            <a:br>
              <a:rPr lang="ru-RU" sz="3800" dirty="0">
                <a:solidFill>
                  <a:schemeClr val="tx1"/>
                </a:solidFill>
              </a:rPr>
            </a:br>
            <a:r>
              <a:rPr lang="ru-RU" dirty="0">
                <a:solidFill>
                  <a:schemeClr val="tx1"/>
                </a:solidFill>
              </a:rPr>
              <a:t/>
            </a:r>
            <a:br>
              <a:rPr lang="ru-RU" dirty="0">
                <a:solidFill>
                  <a:schemeClr val="tx1"/>
                </a:solidFill>
              </a:rPr>
            </a:br>
            <a:r>
              <a:rPr lang="ru-RU" sz="6000" dirty="0"/>
              <a:t/>
            </a:r>
            <a:br>
              <a:rPr lang="ru-RU" sz="6000" dirty="0"/>
            </a:br>
            <a:r>
              <a:rPr lang="en-US" sz="6000" dirty="0" smtClean="0">
                <a:solidFill>
                  <a:schemeClr val="tx1"/>
                </a:solidFill>
              </a:rPr>
              <a:t>     </a:t>
            </a:r>
            <a:r>
              <a:rPr lang="ru-RU" dirty="0"/>
              <a:t/>
            </a:r>
            <a:br>
              <a:rPr lang="ru-RU" dirty="0"/>
            </a:br>
            <a:r>
              <a:rPr lang="ru-RU" dirty="0"/>
              <a:t/>
            </a:r>
            <a:br>
              <a:rPr lang="ru-RU" dirty="0"/>
            </a:br>
            <a:endParaRPr lang="ru-RU" i="1" dirty="0">
              <a:solidFill>
                <a:schemeClr val="tx1"/>
              </a:solidFill>
            </a:endParaRPr>
          </a:p>
        </p:txBody>
      </p:sp>
      <p:sp>
        <p:nvSpPr>
          <p:cNvPr id="5" name="TextBox 4"/>
          <p:cNvSpPr txBox="1"/>
          <p:nvPr/>
        </p:nvSpPr>
        <p:spPr>
          <a:xfrm flipV="1">
            <a:off x="2483768" y="5805264"/>
            <a:ext cx="6120680" cy="1200329"/>
          </a:xfrm>
          <a:prstGeom prst="rect">
            <a:avLst/>
          </a:prstGeom>
          <a:noFill/>
        </p:spPr>
        <p:txBody>
          <a:bodyPr wrap="square" rtlCol="0">
            <a:spAutoFit/>
          </a:bodyPr>
          <a:lstStyle/>
          <a:p>
            <a:pPr marL="0" lvl="2"/>
            <a:endParaRPr lang="en-US" dirty="0" smtClean="0"/>
          </a:p>
          <a:p>
            <a:pPr marL="0" lvl="2"/>
            <a:r>
              <a:rPr lang="ru-RU" dirty="0"/>
              <a:t/>
            </a:r>
            <a:br>
              <a:rPr lang="ru-RU" dirty="0"/>
            </a:br>
            <a:endParaRPr lang="ru-RU" dirty="0"/>
          </a:p>
          <a:p>
            <a:r>
              <a:rPr lang="uk-UA" dirty="0" smtClean="0"/>
              <a:t> </a:t>
            </a:r>
            <a:endParaRPr lang="ru-RU" dirty="0"/>
          </a:p>
        </p:txBody>
      </p:sp>
    </p:spTree>
    <p:extLst>
      <p:ext uri="{BB962C8B-B14F-4D97-AF65-F5344CB8AC3E}">
        <p14:creationId xmlns:p14="http://schemas.microsoft.com/office/powerpoint/2010/main" val="163605287"/>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925" y="0"/>
            <a:ext cx="9159925" cy="6858000"/>
          </a:xfrm>
          <a:prstGeom prst="rect">
            <a:avLst/>
          </a:prstGeom>
        </p:spPr>
      </p:pic>
      <p:sp>
        <p:nvSpPr>
          <p:cNvPr id="2" name="Заголовок 1"/>
          <p:cNvSpPr>
            <a:spLocks noGrp="1"/>
          </p:cNvSpPr>
          <p:nvPr>
            <p:ph type="ctrTitle"/>
          </p:nvPr>
        </p:nvSpPr>
        <p:spPr>
          <a:xfrm>
            <a:off x="179512" y="908720"/>
            <a:ext cx="8856984" cy="794519"/>
          </a:xfrm>
        </p:spPr>
        <p:txBody>
          <a:bodyPr>
            <a:noAutofit/>
          </a:bodyPr>
          <a:lstStyle/>
          <a:p>
            <a:r>
              <a:rPr lang="en-US" sz="4000" b="1" dirty="0" smtClean="0"/>
              <a:t>5. </a:t>
            </a:r>
            <a:r>
              <a:rPr lang="ru-RU" sz="3600" b="1" u="sng" dirty="0" smtClean="0"/>
              <a:t>Документы</a:t>
            </a:r>
            <a:r>
              <a:rPr lang="ru-RU" sz="3600" b="1" u="sng" dirty="0"/>
              <a:t>, которыми мы располагаем, являются точной копией оригиналов</a:t>
            </a:r>
            <a:r>
              <a:rPr lang="ru-RU" dirty="0"/>
              <a:t/>
            </a:r>
            <a:br>
              <a:rPr lang="ru-RU" dirty="0"/>
            </a:br>
            <a:endParaRPr lang="ru-RU" b="1" i="1" u="sng" dirty="0"/>
          </a:p>
        </p:txBody>
      </p:sp>
      <p:sp>
        <p:nvSpPr>
          <p:cNvPr id="3" name="Подзаголовок 2"/>
          <p:cNvSpPr>
            <a:spLocks noGrp="1"/>
          </p:cNvSpPr>
          <p:nvPr>
            <p:ph type="subTitle" idx="1"/>
          </p:nvPr>
        </p:nvSpPr>
        <p:spPr>
          <a:xfrm>
            <a:off x="755576" y="2496473"/>
            <a:ext cx="8208912" cy="4509120"/>
          </a:xfrm>
        </p:spPr>
        <p:txBody>
          <a:bodyPr>
            <a:normAutofit fontScale="47500" lnSpcReduction="20000"/>
          </a:bodyPr>
          <a:lstStyle/>
          <a:p>
            <a:pPr algn="l"/>
            <a:r>
              <a:rPr lang="ru-RU" sz="3800" dirty="0">
                <a:solidFill>
                  <a:schemeClr val="tx1"/>
                </a:solidFill>
              </a:rPr>
              <a:t>И все же копии отличаются друг от друга в некоторых незначительных деталях. </a:t>
            </a:r>
            <a:r>
              <a:rPr lang="en-US" sz="3800" dirty="0" smtClean="0">
                <a:solidFill>
                  <a:schemeClr val="tx1"/>
                </a:solidFill>
              </a:rPr>
              <a:t>  </a:t>
            </a:r>
          </a:p>
          <a:p>
            <a:pPr algn="l"/>
            <a:r>
              <a:rPr lang="ru-RU" sz="3800" dirty="0" smtClean="0">
                <a:solidFill>
                  <a:schemeClr val="tx1"/>
                </a:solidFill>
              </a:rPr>
              <a:t>Важно </a:t>
            </a:r>
            <a:r>
              <a:rPr lang="ru-RU" sz="3800" dirty="0">
                <a:solidFill>
                  <a:schemeClr val="tx1"/>
                </a:solidFill>
              </a:rPr>
              <a:t>помнить, что:</a:t>
            </a:r>
            <a:br>
              <a:rPr lang="ru-RU" sz="3800" dirty="0">
                <a:solidFill>
                  <a:schemeClr val="tx1"/>
                </a:solidFill>
              </a:rPr>
            </a:br>
            <a:endParaRPr lang="ru-RU" sz="3800" dirty="0">
              <a:solidFill>
                <a:schemeClr val="tx1"/>
              </a:solidFill>
            </a:endParaRPr>
          </a:p>
          <a:p>
            <a:pPr marL="571500" lvl="0" indent="-571500" algn="l">
              <a:buFont typeface="Wingdings" panose="05000000000000000000" pitchFamily="2" charset="2"/>
              <a:buChar char="Ø"/>
            </a:pPr>
            <a:r>
              <a:rPr lang="ru-RU" sz="3800" dirty="0">
                <a:solidFill>
                  <a:schemeClr val="tx1"/>
                </a:solidFill>
              </a:rPr>
              <a:t>такие расхождения в списках относительно редки;</a:t>
            </a:r>
            <a:r>
              <a:rPr lang="en-US" sz="3800" dirty="0">
                <a:solidFill>
                  <a:schemeClr val="tx1"/>
                </a:solidFill>
              </a:rPr>
              <a:t> </a:t>
            </a:r>
            <a:br>
              <a:rPr lang="en-US" sz="3800" dirty="0">
                <a:solidFill>
                  <a:schemeClr val="tx1"/>
                </a:solidFill>
              </a:rPr>
            </a:br>
            <a:endParaRPr lang="ru-RU" sz="3800" dirty="0">
              <a:solidFill>
                <a:schemeClr val="tx1"/>
              </a:solidFill>
            </a:endParaRPr>
          </a:p>
          <a:p>
            <a:pPr marL="571500" lvl="0" indent="-571500" algn="l">
              <a:buFont typeface="Wingdings" panose="05000000000000000000" pitchFamily="2" charset="2"/>
              <a:buChar char="Ø"/>
            </a:pPr>
            <a:r>
              <a:rPr lang="ru-RU" sz="3800" dirty="0">
                <a:solidFill>
                  <a:schemeClr val="tx1"/>
                </a:solidFill>
              </a:rPr>
              <a:t>в большинстве случаев мы можем сказать, какой из вариантов ошибочен, судя по контексту или параллельным стихам;</a:t>
            </a:r>
            <a:r>
              <a:rPr lang="en-US" sz="3800" dirty="0">
                <a:solidFill>
                  <a:schemeClr val="tx1"/>
                </a:solidFill>
              </a:rPr>
              <a:t> </a:t>
            </a:r>
            <a:r>
              <a:rPr lang="ru-RU" sz="3800" dirty="0">
                <a:solidFill>
                  <a:schemeClr val="tx1"/>
                </a:solidFill>
              </a:rPr>
              <a:t/>
            </a:r>
            <a:br>
              <a:rPr lang="ru-RU" sz="3800" dirty="0">
                <a:solidFill>
                  <a:schemeClr val="tx1"/>
                </a:solidFill>
              </a:rPr>
            </a:br>
            <a:endParaRPr lang="ru-RU" sz="3800" dirty="0">
              <a:solidFill>
                <a:schemeClr val="tx1"/>
              </a:solidFill>
            </a:endParaRPr>
          </a:p>
          <a:p>
            <a:pPr marL="571500" lvl="0" indent="-571500" algn="l">
              <a:buFont typeface="Wingdings" panose="05000000000000000000" pitchFamily="2" charset="2"/>
              <a:buChar char="Ø"/>
            </a:pPr>
            <a:r>
              <a:rPr lang="ru-RU" sz="3800" dirty="0">
                <a:solidFill>
                  <a:schemeClr val="tx1"/>
                </a:solidFill>
              </a:rPr>
              <a:t>разночтения только подтверждают точность копирования, поскольку переписчики текстов знали о существовании разночтений в самих манускриптах, но считали своим долгом копировать текст слово в слово;</a:t>
            </a:r>
            <a:r>
              <a:rPr lang="en-US" sz="3800" dirty="0">
                <a:solidFill>
                  <a:schemeClr val="tx1"/>
                </a:solidFill>
              </a:rPr>
              <a:t> </a:t>
            </a:r>
            <a:br>
              <a:rPr lang="en-US" sz="3800" dirty="0">
                <a:solidFill>
                  <a:schemeClr val="tx1"/>
                </a:solidFill>
              </a:rPr>
            </a:br>
            <a:endParaRPr lang="ru-RU" sz="3800" dirty="0">
              <a:solidFill>
                <a:schemeClr val="tx1"/>
              </a:solidFill>
            </a:endParaRPr>
          </a:p>
          <a:p>
            <a:pPr algn="l"/>
            <a:r>
              <a:rPr lang="ru-RU" dirty="0">
                <a:solidFill>
                  <a:schemeClr val="tx1"/>
                </a:solidFill>
              </a:rPr>
              <a:t/>
            </a:r>
            <a:br>
              <a:rPr lang="ru-RU" dirty="0">
                <a:solidFill>
                  <a:schemeClr val="tx1"/>
                </a:solidFill>
              </a:rPr>
            </a:br>
            <a:r>
              <a:rPr lang="ru-RU" sz="6000" dirty="0"/>
              <a:t/>
            </a:r>
            <a:br>
              <a:rPr lang="ru-RU" sz="6000" dirty="0"/>
            </a:br>
            <a:r>
              <a:rPr lang="en-US" sz="6000" dirty="0" smtClean="0">
                <a:solidFill>
                  <a:schemeClr val="tx1"/>
                </a:solidFill>
              </a:rPr>
              <a:t>     </a:t>
            </a:r>
            <a:r>
              <a:rPr lang="ru-RU" dirty="0"/>
              <a:t/>
            </a:r>
            <a:br>
              <a:rPr lang="ru-RU" dirty="0"/>
            </a:br>
            <a:r>
              <a:rPr lang="ru-RU" dirty="0"/>
              <a:t/>
            </a:r>
            <a:br>
              <a:rPr lang="ru-RU" dirty="0"/>
            </a:br>
            <a:endParaRPr lang="ru-RU" i="1" dirty="0">
              <a:solidFill>
                <a:schemeClr val="tx1"/>
              </a:solidFill>
            </a:endParaRPr>
          </a:p>
        </p:txBody>
      </p:sp>
      <p:sp>
        <p:nvSpPr>
          <p:cNvPr id="5" name="TextBox 4"/>
          <p:cNvSpPr txBox="1"/>
          <p:nvPr/>
        </p:nvSpPr>
        <p:spPr>
          <a:xfrm flipV="1">
            <a:off x="2483768" y="5805264"/>
            <a:ext cx="6120680" cy="1200329"/>
          </a:xfrm>
          <a:prstGeom prst="rect">
            <a:avLst/>
          </a:prstGeom>
          <a:noFill/>
        </p:spPr>
        <p:txBody>
          <a:bodyPr wrap="square" rtlCol="0">
            <a:spAutoFit/>
          </a:bodyPr>
          <a:lstStyle/>
          <a:p>
            <a:pPr marL="0" lvl="2"/>
            <a:endParaRPr lang="en-US" dirty="0" smtClean="0"/>
          </a:p>
          <a:p>
            <a:pPr marL="0" lvl="2"/>
            <a:r>
              <a:rPr lang="ru-RU" dirty="0"/>
              <a:t/>
            </a:r>
            <a:br>
              <a:rPr lang="ru-RU" dirty="0"/>
            </a:br>
            <a:endParaRPr lang="ru-RU" dirty="0"/>
          </a:p>
          <a:p>
            <a:r>
              <a:rPr lang="uk-UA" dirty="0" smtClean="0"/>
              <a:t> </a:t>
            </a:r>
            <a:endParaRPr lang="ru-RU" dirty="0"/>
          </a:p>
        </p:txBody>
      </p:sp>
    </p:spTree>
    <p:extLst>
      <p:ext uri="{BB962C8B-B14F-4D97-AF65-F5344CB8AC3E}">
        <p14:creationId xmlns:p14="http://schemas.microsoft.com/office/powerpoint/2010/main" val="2908379450"/>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925" y="0"/>
            <a:ext cx="9159925" cy="6858000"/>
          </a:xfrm>
          <a:prstGeom prst="rect">
            <a:avLst/>
          </a:prstGeom>
        </p:spPr>
      </p:pic>
      <p:sp>
        <p:nvSpPr>
          <p:cNvPr id="2" name="Заголовок 1"/>
          <p:cNvSpPr>
            <a:spLocks noGrp="1"/>
          </p:cNvSpPr>
          <p:nvPr>
            <p:ph type="ctrTitle"/>
          </p:nvPr>
        </p:nvSpPr>
        <p:spPr>
          <a:xfrm>
            <a:off x="179512" y="908720"/>
            <a:ext cx="8856984" cy="794519"/>
          </a:xfrm>
        </p:spPr>
        <p:txBody>
          <a:bodyPr>
            <a:noAutofit/>
          </a:bodyPr>
          <a:lstStyle/>
          <a:p>
            <a:r>
              <a:rPr lang="en-US" sz="4000" b="1" dirty="0" smtClean="0"/>
              <a:t>5. </a:t>
            </a:r>
            <a:r>
              <a:rPr lang="ru-RU" sz="3600" b="1" u="sng" dirty="0" smtClean="0"/>
              <a:t>Документы</a:t>
            </a:r>
            <a:r>
              <a:rPr lang="ru-RU" sz="3600" b="1" u="sng" dirty="0"/>
              <a:t>, которыми мы располагаем, являются точной копией оригиналов</a:t>
            </a:r>
            <a:r>
              <a:rPr lang="ru-RU" dirty="0"/>
              <a:t/>
            </a:r>
            <a:br>
              <a:rPr lang="ru-RU" dirty="0"/>
            </a:br>
            <a:endParaRPr lang="ru-RU" b="1" i="1" u="sng" dirty="0"/>
          </a:p>
        </p:txBody>
      </p:sp>
      <p:sp>
        <p:nvSpPr>
          <p:cNvPr id="3" name="Подзаголовок 2"/>
          <p:cNvSpPr>
            <a:spLocks noGrp="1"/>
          </p:cNvSpPr>
          <p:nvPr>
            <p:ph type="subTitle" idx="1"/>
          </p:nvPr>
        </p:nvSpPr>
        <p:spPr>
          <a:xfrm>
            <a:off x="755576" y="2496473"/>
            <a:ext cx="8208912" cy="4509120"/>
          </a:xfrm>
        </p:spPr>
        <p:txBody>
          <a:bodyPr>
            <a:normAutofit fontScale="47500" lnSpcReduction="20000"/>
          </a:bodyPr>
          <a:lstStyle/>
          <a:p>
            <a:pPr algn="l"/>
            <a:r>
              <a:rPr lang="ru-RU" sz="3800" dirty="0">
                <a:solidFill>
                  <a:schemeClr val="tx1"/>
                </a:solidFill>
              </a:rPr>
              <a:t>И все же копии отличаются друг от друга в некоторых незначительных деталях. </a:t>
            </a:r>
            <a:r>
              <a:rPr lang="en-US" sz="3800" dirty="0" smtClean="0">
                <a:solidFill>
                  <a:schemeClr val="tx1"/>
                </a:solidFill>
              </a:rPr>
              <a:t>  </a:t>
            </a:r>
          </a:p>
          <a:p>
            <a:pPr algn="l"/>
            <a:r>
              <a:rPr lang="ru-RU" sz="3800" dirty="0" smtClean="0">
                <a:solidFill>
                  <a:schemeClr val="tx1"/>
                </a:solidFill>
              </a:rPr>
              <a:t>Важно </a:t>
            </a:r>
            <a:r>
              <a:rPr lang="ru-RU" sz="3800" dirty="0">
                <a:solidFill>
                  <a:schemeClr val="tx1"/>
                </a:solidFill>
              </a:rPr>
              <a:t>помнить, что:</a:t>
            </a:r>
            <a:br>
              <a:rPr lang="ru-RU" sz="3800" dirty="0">
                <a:solidFill>
                  <a:schemeClr val="tx1"/>
                </a:solidFill>
              </a:rPr>
            </a:br>
            <a:endParaRPr lang="ru-RU" sz="3800" dirty="0">
              <a:solidFill>
                <a:schemeClr val="tx1"/>
              </a:solidFill>
            </a:endParaRPr>
          </a:p>
          <a:p>
            <a:pPr marL="571500" lvl="0" indent="-571500" algn="l">
              <a:buFont typeface="Wingdings" panose="05000000000000000000" pitchFamily="2" charset="2"/>
              <a:buChar char="Ø"/>
            </a:pPr>
            <a:r>
              <a:rPr lang="ru-RU" sz="3800" dirty="0">
                <a:solidFill>
                  <a:schemeClr val="tx1"/>
                </a:solidFill>
              </a:rPr>
              <a:t>такие расхождения в списках относительно редки;</a:t>
            </a:r>
            <a:r>
              <a:rPr lang="en-US" sz="3800" dirty="0">
                <a:solidFill>
                  <a:schemeClr val="tx1"/>
                </a:solidFill>
              </a:rPr>
              <a:t> </a:t>
            </a:r>
            <a:br>
              <a:rPr lang="en-US" sz="3800" dirty="0">
                <a:solidFill>
                  <a:schemeClr val="tx1"/>
                </a:solidFill>
              </a:rPr>
            </a:br>
            <a:endParaRPr lang="ru-RU" sz="3800" dirty="0">
              <a:solidFill>
                <a:schemeClr val="tx1"/>
              </a:solidFill>
            </a:endParaRPr>
          </a:p>
          <a:p>
            <a:pPr marL="571500" lvl="0" indent="-571500" algn="l">
              <a:buFont typeface="Wingdings" panose="05000000000000000000" pitchFamily="2" charset="2"/>
              <a:buChar char="Ø"/>
            </a:pPr>
            <a:r>
              <a:rPr lang="ru-RU" sz="3800" dirty="0">
                <a:solidFill>
                  <a:schemeClr val="tx1"/>
                </a:solidFill>
              </a:rPr>
              <a:t>в большинстве случаев мы можем сказать, какой из вариантов ошибочен, судя по контексту или параллельным стихам;</a:t>
            </a:r>
            <a:r>
              <a:rPr lang="en-US" sz="3800" dirty="0">
                <a:solidFill>
                  <a:schemeClr val="tx1"/>
                </a:solidFill>
              </a:rPr>
              <a:t> </a:t>
            </a:r>
            <a:r>
              <a:rPr lang="ru-RU" sz="3800" dirty="0">
                <a:solidFill>
                  <a:schemeClr val="tx1"/>
                </a:solidFill>
              </a:rPr>
              <a:t/>
            </a:r>
            <a:br>
              <a:rPr lang="ru-RU" sz="3800" dirty="0">
                <a:solidFill>
                  <a:schemeClr val="tx1"/>
                </a:solidFill>
              </a:rPr>
            </a:br>
            <a:endParaRPr lang="ru-RU" sz="3800" dirty="0">
              <a:solidFill>
                <a:schemeClr val="tx1"/>
              </a:solidFill>
            </a:endParaRPr>
          </a:p>
          <a:p>
            <a:pPr marL="571500" lvl="0" indent="-571500" algn="l">
              <a:buFont typeface="Wingdings" panose="05000000000000000000" pitchFamily="2" charset="2"/>
              <a:buChar char="Ø"/>
            </a:pPr>
            <a:r>
              <a:rPr lang="ru-RU" sz="3800" dirty="0">
                <a:solidFill>
                  <a:schemeClr val="tx1"/>
                </a:solidFill>
              </a:rPr>
              <a:t>разночтения только подтверждают точность копирования, поскольку переписчики текстов знали о существовании разночтений в самих манускриптах, но считали своим долгом копировать текст слово в слово;</a:t>
            </a:r>
            <a:r>
              <a:rPr lang="en-US" sz="3800" dirty="0">
                <a:solidFill>
                  <a:schemeClr val="tx1"/>
                </a:solidFill>
              </a:rPr>
              <a:t> </a:t>
            </a:r>
            <a:br>
              <a:rPr lang="en-US" sz="3800" dirty="0">
                <a:solidFill>
                  <a:schemeClr val="tx1"/>
                </a:solidFill>
              </a:rPr>
            </a:br>
            <a:endParaRPr lang="ru-RU" sz="3800" dirty="0">
              <a:solidFill>
                <a:schemeClr val="tx1"/>
              </a:solidFill>
            </a:endParaRPr>
          </a:p>
          <a:p>
            <a:pPr marL="571500" indent="-571500" algn="l">
              <a:buFont typeface="Wingdings" panose="05000000000000000000" pitchFamily="2" charset="2"/>
              <a:buChar char="Ø"/>
            </a:pPr>
            <a:r>
              <a:rPr lang="ru-RU" sz="3800" dirty="0">
                <a:solidFill>
                  <a:schemeClr val="tx1"/>
                </a:solidFill>
              </a:rPr>
              <a:t>эти разночтения никак не влияют на послание Библии.</a:t>
            </a:r>
            <a:br>
              <a:rPr lang="ru-RU" sz="3800" dirty="0">
                <a:solidFill>
                  <a:schemeClr val="tx1"/>
                </a:solidFill>
              </a:rPr>
            </a:br>
            <a:r>
              <a:rPr lang="ru-RU" dirty="0">
                <a:solidFill>
                  <a:schemeClr val="tx1"/>
                </a:solidFill>
              </a:rPr>
              <a:t/>
            </a:r>
            <a:br>
              <a:rPr lang="ru-RU" dirty="0">
                <a:solidFill>
                  <a:schemeClr val="tx1"/>
                </a:solidFill>
              </a:rPr>
            </a:br>
            <a:r>
              <a:rPr lang="ru-RU" sz="6000" dirty="0"/>
              <a:t/>
            </a:r>
            <a:br>
              <a:rPr lang="ru-RU" sz="6000" dirty="0"/>
            </a:br>
            <a:r>
              <a:rPr lang="en-US" sz="6000" dirty="0" smtClean="0">
                <a:solidFill>
                  <a:schemeClr val="tx1"/>
                </a:solidFill>
              </a:rPr>
              <a:t>     </a:t>
            </a:r>
            <a:r>
              <a:rPr lang="ru-RU" dirty="0"/>
              <a:t/>
            </a:r>
            <a:br>
              <a:rPr lang="ru-RU" dirty="0"/>
            </a:br>
            <a:r>
              <a:rPr lang="ru-RU" dirty="0"/>
              <a:t/>
            </a:r>
            <a:br>
              <a:rPr lang="ru-RU" dirty="0"/>
            </a:br>
            <a:endParaRPr lang="ru-RU" i="1" dirty="0">
              <a:solidFill>
                <a:schemeClr val="tx1"/>
              </a:solidFill>
            </a:endParaRPr>
          </a:p>
        </p:txBody>
      </p:sp>
      <p:sp>
        <p:nvSpPr>
          <p:cNvPr id="5" name="TextBox 4"/>
          <p:cNvSpPr txBox="1"/>
          <p:nvPr/>
        </p:nvSpPr>
        <p:spPr>
          <a:xfrm flipV="1">
            <a:off x="2483768" y="5805264"/>
            <a:ext cx="6120680" cy="1200329"/>
          </a:xfrm>
          <a:prstGeom prst="rect">
            <a:avLst/>
          </a:prstGeom>
          <a:noFill/>
        </p:spPr>
        <p:txBody>
          <a:bodyPr wrap="square" rtlCol="0">
            <a:spAutoFit/>
          </a:bodyPr>
          <a:lstStyle/>
          <a:p>
            <a:pPr marL="0" lvl="2"/>
            <a:endParaRPr lang="en-US" dirty="0" smtClean="0"/>
          </a:p>
          <a:p>
            <a:pPr marL="0" lvl="2"/>
            <a:r>
              <a:rPr lang="ru-RU" dirty="0"/>
              <a:t/>
            </a:r>
            <a:br>
              <a:rPr lang="ru-RU" dirty="0"/>
            </a:br>
            <a:endParaRPr lang="ru-RU" dirty="0"/>
          </a:p>
          <a:p>
            <a:r>
              <a:rPr lang="uk-UA" dirty="0" smtClean="0"/>
              <a:t> </a:t>
            </a:r>
            <a:endParaRPr lang="ru-RU" dirty="0"/>
          </a:p>
        </p:txBody>
      </p:sp>
    </p:spTree>
    <p:extLst>
      <p:ext uri="{BB962C8B-B14F-4D97-AF65-F5344CB8AC3E}">
        <p14:creationId xmlns:p14="http://schemas.microsoft.com/office/powerpoint/2010/main" val="2179797870"/>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925" y="0"/>
            <a:ext cx="9159925" cy="6858000"/>
          </a:xfrm>
          <a:prstGeom prst="rect">
            <a:avLst/>
          </a:prstGeom>
        </p:spPr>
      </p:pic>
      <p:sp>
        <p:nvSpPr>
          <p:cNvPr id="2" name="Заголовок 1"/>
          <p:cNvSpPr>
            <a:spLocks noGrp="1"/>
          </p:cNvSpPr>
          <p:nvPr>
            <p:ph type="ctrTitle"/>
          </p:nvPr>
        </p:nvSpPr>
        <p:spPr>
          <a:xfrm>
            <a:off x="179512" y="908720"/>
            <a:ext cx="8856984" cy="794519"/>
          </a:xfrm>
        </p:spPr>
        <p:txBody>
          <a:bodyPr>
            <a:noAutofit/>
          </a:bodyPr>
          <a:lstStyle/>
          <a:p>
            <a:r>
              <a:rPr lang="en-US" sz="4000" b="1" dirty="0" smtClean="0"/>
              <a:t>5. </a:t>
            </a:r>
            <a:r>
              <a:rPr lang="ru-RU" sz="3600" b="1" u="sng" dirty="0" smtClean="0"/>
              <a:t>Документы</a:t>
            </a:r>
            <a:r>
              <a:rPr lang="ru-RU" sz="3600" b="1" u="sng" dirty="0"/>
              <a:t>, которыми мы располагаем, являются точной копией оригиналов</a:t>
            </a:r>
            <a:r>
              <a:rPr lang="ru-RU" dirty="0"/>
              <a:t/>
            </a:r>
            <a:br>
              <a:rPr lang="ru-RU" dirty="0"/>
            </a:br>
            <a:endParaRPr lang="ru-RU" b="1" i="1" u="sng" dirty="0"/>
          </a:p>
        </p:txBody>
      </p:sp>
      <p:sp>
        <p:nvSpPr>
          <p:cNvPr id="3" name="Подзаголовок 2"/>
          <p:cNvSpPr>
            <a:spLocks noGrp="1"/>
          </p:cNvSpPr>
          <p:nvPr>
            <p:ph type="subTitle" idx="1"/>
          </p:nvPr>
        </p:nvSpPr>
        <p:spPr>
          <a:xfrm>
            <a:off x="467544" y="2496473"/>
            <a:ext cx="8352928" cy="4509120"/>
          </a:xfrm>
        </p:spPr>
        <p:txBody>
          <a:bodyPr>
            <a:normAutofit fontScale="47500" lnSpcReduction="20000"/>
          </a:bodyPr>
          <a:lstStyle/>
          <a:p>
            <a:pPr lvl="0" algn="l"/>
            <a:r>
              <a:rPr lang="ru-RU" sz="3800" dirty="0">
                <a:solidFill>
                  <a:schemeClr val="tx1"/>
                </a:solidFill>
              </a:rPr>
              <a:t>Мы должны четко различать собственно текст и заложенное в нем сообщение, потому что даже текст с разночтениями может донести до нас 100% информации. Предположим, что вы получаете телеграмму следующего содержания:</a:t>
            </a:r>
            <a:br>
              <a:rPr lang="ru-RU" sz="3800" dirty="0">
                <a:solidFill>
                  <a:schemeClr val="tx1"/>
                </a:solidFill>
              </a:rPr>
            </a:br>
            <a:endParaRPr lang="ru-RU" sz="3800" dirty="0">
              <a:solidFill>
                <a:schemeClr val="tx1"/>
              </a:solidFill>
            </a:endParaRPr>
          </a:p>
          <a:p>
            <a:pPr marL="971550" lvl="1" indent="-514350" algn="l">
              <a:buFont typeface="+mj-lt"/>
              <a:buAutoNum type="alphaLcPeriod"/>
            </a:pPr>
            <a:r>
              <a:rPr lang="ru-RU" sz="3400" dirty="0">
                <a:solidFill>
                  <a:schemeClr val="tx1"/>
                </a:solidFill>
              </a:rPr>
              <a:t>Даже если мы располагаем одной строчкой, в которой есть разночтение, до нас доходит 100% ее смысла.</a:t>
            </a:r>
            <a:br>
              <a:rPr lang="ru-RU" sz="3400" dirty="0">
                <a:solidFill>
                  <a:schemeClr val="tx1"/>
                </a:solidFill>
              </a:rPr>
            </a:br>
            <a:endParaRPr lang="ru-RU" sz="3400" dirty="0">
              <a:solidFill>
                <a:schemeClr val="tx1"/>
              </a:solidFill>
            </a:endParaRPr>
          </a:p>
          <a:p>
            <a:pPr lvl="1" algn="l"/>
            <a:r>
              <a:rPr lang="ru-RU" sz="9300" dirty="0">
                <a:solidFill>
                  <a:schemeClr val="tx1"/>
                </a:solidFill>
              </a:rPr>
              <a:t/>
            </a:r>
            <a:br>
              <a:rPr lang="ru-RU" sz="9300" dirty="0">
                <a:solidFill>
                  <a:schemeClr val="tx1"/>
                </a:solidFill>
              </a:rPr>
            </a:br>
            <a:r>
              <a:rPr lang="ru-RU" sz="3400" dirty="0">
                <a:solidFill>
                  <a:schemeClr val="tx1"/>
                </a:solidFill>
              </a:rPr>
              <a:t/>
            </a:r>
            <a:br>
              <a:rPr lang="ru-RU" sz="3400" dirty="0">
                <a:solidFill>
                  <a:schemeClr val="tx1"/>
                </a:solidFill>
              </a:rPr>
            </a:br>
            <a:r>
              <a:rPr lang="ru-RU" sz="9600" dirty="0"/>
              <a:t/>
            </a:r>
            <a:br>
              <a:rPr lang="ru-RU" sz="9600" dirty="0"/>
            </a:br>
            <a:r>
              <a:rPr lang="en-US" sz="9600" dirty="0" smtClean="0">
                <a:solidFill>
                  <a:schemeClr val="tx1"/>
                </a:solidFill>
              </a:rPr>
              <a:t>     </a:t>
            </a:r>
            <a:r>
              <a:rPr lang="ru-RU" dirty="0"/>
              <a:t/>
            </a:r>
            <a:br>
              <a:rPr lang="ru-RU" dirty="0"/>
            </a:br>
            <a:r>
              <a:rPr lang="ru-RU" dirty="0"/>
              <a:t/>
            </a:r>
            <a:br>
              <a:rPr lang="ru-RU" dirty="0"/>
            </a:br>
            <a:endParaRPr lang="ru-RU" i="1" dirty="0">
              <a:solidFill>
                <a:schemeClr val="tx1"/>
              </a:solidFill>
            </a:endParaRPr>
          </a:p>
        </p:txBody>
      </p:sp>
      <p:sp>
        <p:nvSpPr>
          <p:cNvPr id="5" name="TextBox 4"/>
          <p:cNvSpPr txBox="1"/>
          <p:nvPr/>
        </p:nvSpPr>
        <p:spPr>
          <a:xfrm flipV="1">
            <a:off x="2483768" y="5805264"/>
            <a:ext cx="6120680" cy="1200329"/>
          </a:xfrm>
          <a:prstGeom prst="rect">
            <a:avLst/>
          </a:prstGeom>
          <a:noFill/>
        </p:spPr>
        <p:txBody>
          <a:bodyPr wrap="square" rtlCol="0">
            <a:spAutoFit/>
          </a:bodyPr>
          <a:lstStyle/>
          <a:p>
            <a:pPr marL="0" lvl="2"/>
            <a:endParaRPr lang="en-US" dirty="0" smtClean="0"/>
          </a:p>
          <a:p>
            <a:pPr marL="0" lvl="2"/>
            <a:r>
              <a:rPr lang="ru-RU" dirty="0"/>
              <a:t/>
            </a:r>
            <a:br>
              <a:rPr lang="ru-RU" dirty="0"/>
            </a:br>
            <a:endParaRPr lang="ru-RU" dirty="0"/>
          </a:p>
          <a:p>
            <a:r>
              <a:rPr lang="uk-UA" dirty="0" smtClean="0"/>
              <a:t> </a:t>
            </a:r>
            <a:endParaRPr lang="ru-RU" dirty="0"/>
          </a:p>
        </p:txBody>
      </p:sp>
    </p:spTree>
    <p:extLst>
      <p:ext uri="{BB962C8B-B14F-4D97-AF65-F5344CB8AC3E}">
        <p14:creationId xmlns:p14="http://schemas.microsoft.com/office/powerpoint/2010/main" val="214111095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Заголовок 1"/>
          <p:cNvSpPr>
            <a:spLocks noGrp="1"/>
          </p:cNvSpPr>
          <p:nvPr>
            <p:ph type="ctrTitle"/>
          </p:nvPr>
        </p:nvSpPr>
        <p:spPr>
          <a:xfrm>
            <a:off x="143508" y="548680"/>
            <a:ext cx="8856984" cy="794519"/>
          </a:xfrm>
        </p:spPr>
        <p:txBody>
          <a:bodyPr>
            <a:noAutofit/>
          </a:bodyPr>
          <a:lstStyle/>
          <a:p>
            <a:r>
              <a:rPr lang="en-US" sz="3600" b="1" dirty="0" smtClean="0">
                <a:solidFill>
                  <a:schemeClr val="tx1"/>
                </a:solidFill>
              </a:rPr>
              <a:t>2. </a:t>
            </a:r>
            <a:r>
              <a:rPr lang="ru-RU" sz="3600" b="1" u="sng" dirty="0" smtClean="0">
                <a:solidFill>
                  <a:schemeClr val="tx1"/>
                </a:solidFill>
              </a:rPr>
              <a:t>Библия исторически точна и достоверна</a:t>
            </a:r>
            <a:endParaRPr lang="ru-RU" sz="3600" b="1" dirty="0"/>
          </a:p>
        </p:txBody>
      </p:sp>
      <p:sp>
        <p:nvSpPr>
          <p:cNvPr id="3" name="Подзаголовок 2"/>
          <p:cNvSpPr>
            <a:spLocks noGrp="1"/>
          </p:cNvSpPr>
          <p:nvPr>
            <p:ph type="subTitle" idx="1"/>
          </p:nvPr>
        </p:nvSpPr>
        <p:spPr>
          <a:xfrm>
            <a:off x="755576" y="2276872"/>
            <a:ext cx="7920880" cy="4392488"/>
          </a:xfrm>
        </p:spPr>
        <p:txBody>
          <a:bodyPr>
            <a:normAutofit/>
          </a:bodyPr>
          <a:lstStyle/>
          <a:p>
            <a:pPr marL="457200" indent="-457200" algn="l">
              <a:buFont typeface="+mj-lt"/>
              <a:buAutoNum type="alphaLcParenR"/>
            </a:pPr>
            <a:r>
              <a:rPr lang="ru-RU" sz="2400" i="1" dirty="0" smtClean="0">
                <a:solidFill>
                  <a:schemeClr val="tx1"/>
                </a:solidFill>
              </a:rPr>
              <a:t>Исторические </a:t>
            </a:r>
            <a:r>
              <a:rPr lang="ru-RU" sz="2400" i="1" dirty="0">
                <a:solidFill>
                  <a:schemeClr val="tx1"/>
                </a:solidFill>
              </a:rPr>
              <a:t>описания Библии получили замечательные подтверждения в археологических </a:t>
            </a:r>
            <a:r>
              <a:rPr lang="ru-RU" sz="2400" i="1" dirty="0" smtClean="0">
                <a:solidFill>
                  <a:schemeClr val="tx1"/>
                </a:solidFill>
              </a:rPr>
              <a:t>исследованиях</a:t>
            </a:r>
            <a:r>
              <a:rPr lang="ru-RU" sz="2400" i="1" dirty="0">
                <a:solidFill>
                  <a:schemeClr val="tx1"/>
                </a:solidFill>
              </a:rPr>
              <a:t> </a:t>
            </a:r>
          </a:p>
          <a:p>
            <a:pPr algn="l"/>
            <a:r>
              <a:rPr lang="ru-RU" sz="2400" dirty="0" smtClean="0">
                <a:solidFill>
                  <a:schemeClr val="tx1"/>
                </a:solidFill>
              </a:rPr>
              <a:t>         </a:t>
            </a:r>
            <a:r>
              <a:rPr lang="ru-RU" dirty="0"/>
              <a:t/>
            </a:r>
            <a:br>
              <a:rPr lang="ru-RU" dirty="0"/>
            </a:br>
            <a:endParaRPr lang="ru-RU" i="1" dirty="0">
              <a:solidFill>
                <a:schemeClr val="tx1"/>
              </a:solidFill>
            </a:endParaRPr>
          </a:p>
        </p:txBody>
      </p:sp>
      <p:sp>
        <p:nvSpPr>
          <p:cNvPr id="6" name="TextBox 5"/>
          <p:cNvSpPr txBox="1"/>
          <p:nvPr/>
        </p:nvSpPr>
        <p:spPr>
          <a:xfrm>
            <a:off x="1259632" y="3573016"/>
            <a:ext cx="7344816" cy="3139321"/>
          </a:xfrm>
          <a:prstGeom prst="rect">
            <a:avLst/>
          </a:prstGeom>
          <a:noFill/>
        </p:spPr>
        <p:txBody>
          <a:bodyPr wrap="square" rtlCol="0">
            <a:spAutoFit/>
          </a:bodyPr>
          <a:lstStyle/>
          <a:p>
            <a:pPr marL="400050" indent="-400050">
              <a:buFont typeface="+mj-lt"/>
              <a:buAutoNum type="romanLcPeriod"/>
            </a:pPr>
            <a:r>
              <a:rPr lang="ru-RU" i="1" dirty="0"/>
              <a:t>Уильям Рамси — один из тех археологов, которые изначально считали Библию сборником мифов, но в конце концов пришли к убеждению, что она не только исторически достоверна, но и является Словом </a:t>
            </a:r>
            <a:r>
              <a:rPr lang="ru-RU" i="1" dirty="0" smtClean="0"/>
              <a:t>Божиим.</a:t>
            </a:r>
            <a:r>
              <a:rPr lang="ru-RU" i="1" dirty="0"/>
              <a:t>  </a:t>
            </a:r>
            <a:r>
              <a:rPr lang="ru-RU" i="1" dirty="0" smtClean="0"/>
              <a:t>                                                                                 Рамси </a:t>
            </a:r>
            <a:r>
              <a:rPr lang="ru-RU" i="1" dirty="0"/>
              <a:t>начал понимать, что Библия — это не сборник мифов, а документ, в котором история запечатлена с величайшей точностью. Он писал: «Лука — первоклассный историк</a:t>
            </a:r>
            <a:r>
              <a:rPr lang="ru-RU" i="1" dirty="0" smtClean="0"/>
              <a:t>». </a:t>
            </a:r>
            <a:r>
              <a:rPr lang="ru-RU" i="1" dirty="0"/>
              <a:t>А если Библия точна в исторических деталях, решил Рамси, значит библейским авторам можно полностью доверять и в том, как они описывают духовное содержание исторических событий.</a:t>
            </a:r>
            <a:br>
              <a:rPr lang="ru-RU" i="1" dirty="0"/>
            </a:br>
            <a:endParaRPr lang="ru-RU" i="1" dirty="0"/>
          </a:p>
        </p:txBody>
      </p:sp>
    </p:spTree>
    <p:extLst>
      <p:ext uri="{BB962C8B-B14F-4D97-AF65-F5344CB8AC3E}">
        <p14:creationId xmlns:p14="http://schemas.microsoft.com/office/powerpoint/2010/main" val="1761772081"/>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925" y="0"/>
            <a:ext cx="9159925" cy="6858000"/>
          </a:xfrm>
          <a:prstGeom prst="rect">
            <a:avLst/>
          </a:prstGeom>
        </p:spPr>
      </p:pic>
      <p:sp>
        <p:nvSpPr>
          <p:cNvPr id="2" name="Заголовок 1"/>
          <p:cNvSpPr>
            <a:spLocks noGrp="1"/>
          </p:cNvSpPr>
          <p:nvPr>
            <p:ph type="ctrTitle"/>
          </p:nvPr>
        </p:nvSpPr>
        <p:spPr>
          <a:xfrm>
            <a:off x="179512" y="908720"/>
            <a:ext cx="8856984" cy="794519"/>
          </a:xfrm>
        </p:spPr>
        <p:txBody>
          <a:bodyPr>
            <a:noAutofit/>
          </a:bodyPr>
          <a:lstStyle/>
          <a:p>
            <a:r>
              <a:rPr lang="en-US" sz="4000" b="1" dirty="0" smtClean="0"/>
              <a:t>5. </a:t>
            </a:r>
            <a:r>
              <a:rPr lang="ru-RU" sz="3600" b="1" u="sng" dirty="0" smtClean="0"/>
              <a:t>Документы</a:t>
            </a:r>
            <a:r>
              <a:rPr lang="ru-RU" sz="3600" b="1" u="sng" dirty="0"/>
              <a:t>, которыми мы располагаем, являются точной копией оригиналов</a:t>
            </a:r>
            <a:r>
              <a:rPr lang="ru-RU" dirty="0"/>
              <a:t/>
            </a:r>
            <a:br>
              <a:rPr lang="ru-RU" dirty="0"/>
            </a:br>
            <a:endParaRPr lang="ru-RU" b="1" i="1" u="sng" dirty="0"/>
          </a:p>
        </p:txBody>
      </p:sp>
      <p:sp>
        <p:nvSpPr>
          <p:cNvPr id="3" name="Подзаголовок 2"/>
          <p:cNvSpPr>
            <a:spLocks noGrp="1"/>
          </p:cNvSpPr>
          <p:nvPr>
            <p:ph type="subTitle" idx="1"/>
          </p:nvPr>
        </p:nvSpPr>
        <p:spPr>
          <a:xfrm>
            <a:off x="467544" y="2496473"/>
            <a:ext cx="8352928" cy="4509120"/>
          </a:xfrm>
        </p:spPr>
        <p:txBody>
          <a:bodyPr>
            <a:normAutofit fontScale="47500" lnSpcReduction="20000"/>
          </a:bodyPr>
          <a:lstStyle/>
          <a:p>
            <a:pPr lvl="0" algn="l"/>
            <a:r>
              <a:rPr lang="ru-RU" sz="3800" dirty="0">
                <a:solidFill>
                  <a:schemeClr val="tx1"/>
                </a:solidFill>
              </a:rPr>
              <a:t>Мы должны четко различать собственно текст и заложенное в нем сообщение, потому что даже текст с разночтениями может донести до нас 100% информации. Предположим, что вы получаете телеграмму следующего содержания:</a:t>
            </a:r>
            <a:br>
              <a:rPr lang="ru-RU" sz="3800" dirty="0">
                <a:solidFill>
                  <a:schemeClr val="tx1"/>
                </a:solidFill>
              </a:rPr>
            </a:br>
            <a:endParaRPr lang="ru-RU" sz="3800" dirty="0">
              <a:solidFill>
                <a:schemeClr val="tx1"/>
              </a:solidFill>
            </a:endParaRPr>
          </a:p>
          <a:p>
            <a:pPr marL="971550" lvl="1" indent="-514350" algn="l">
              <a:buFont typeface="+mj-lt"/>
              <a:buAutoNum type="alphaLcPeriod"/>
            </a:pPr>
            <a:r>
              <a:rPr lang="ru-RU" sz="3400" dirty="0">
                <a:solidFill>
                  <a:schemeClr val="tx1"/>
                </a:solidFill>
              </a:rPr>
              <a:t>Даже если мы располагаем одной строчкой, в которой есть разночтение, до нас доходит 100% ее смысла.</a:t>
            </a:r>
            <a:br>
              <a:rPr lang="ru-RU" sz="3400" dirty="0">
                <a:solidFill>
                  <a:schemeClr val="tx1"/>
                </a:solidFill>
              </a:rPr>
            </a:br>
            <a:endParaRPr lang="ru-RU" sz="3400" dirty="0">
              <a:solidFill>
                <a:schemeClr val="tx1"/>
              </a:solidFill>
            </a:endParaRPr>
          </a:p>
          <a:p>
            <a:pPr marL="971550" lvl="1" indent="-514350" algn="l">
              <a:buFont typeface="+mj-lt"/>
              <a:buAutoNum type="alphaLcPeriod"/>
            </a:pPr>
            <a:r>
              <a:rPr lang="ru-RU" sz="3400" dirty="0">
                <a:solidFill>
                  <a:schemeClr val="tx1"/>
                </a:solidFill>
              </a:rPr>
              <a:t>Чем больше строчек, тем больше вариантов разночтений. Но чем больше вариантов, тем точнее мы знаем, как выглядел исходный текст.</a:t>
            </a:r>
            <a:br>
              <a:rPr lang="ru-RU" sz="3400" dirty="0">
                <a:solidFill>
                  <a:schemeClr val="tx1"/>
                </a:solidFill>
              </a:rPr>
            </a:br>
            <a:endParaRPr lang="en-US" sz="3400" dirty="0" smtClean="0">
              <a:solidFill>
                <a:schemeClr val="tx1"/>
              </a:solidFill>
            </a:endParaRPr>
          </a:p>
          <a:p>
            <a:pPr lvl="1" algn="l"/>
            <a:r>
              <a:rPr lang="ru-RU" sz="3400" dirty="0">
                <a:solidFill>
                  <a:schemeClr val="tx1"/>
                </a:solidFill>
              </a:rPr>
              <a:t/>
            </a:r>
            <a:br>
              <a:rPr lang="ru-RU" sz="3400" dirty="0">
                <a:solidFill>
                  <a:schemeClr val="tx1"/>
                </a:solidFill>
              </a:rPr>
            </a:br>
            <a:r>
              <a:rPr lang="ru-RU" sz="9600" dirty="0"/>
              <a:t/>
            </a:r>
            <a:br>
              <a:rPr lang="ru-RU" sz="9600" dirty="0"/>
            </a:br>
            <a:r>
              <a:rPr lang="en-US" sz="9600" dirty="0" smtClean="0">
                <a:solidFill>
                  <a:schemeClr val="tx1"/>
                </a:solidFill>
              </a:rPr>
              <a:t>     </a:t>
            </a:r>
            <a:r>
              <a:rPr lang="ru-RU" dirty="0"/>
              <a:t/>
            </a:r>
            <a:br>
              <a:rPr lang="ru-RU" dirty="0"/>
            </a:br>
            <a:r>
              <a:rPr lang="ru-RU" dirty="0"/>
              <a:t/>
            </a:r>
            <a:br>
              <a:rPr lang="ru-RU" dirty="0"/>
            </a:br>
            <a:endParaRPr lang="ru-RU" i="1" dirty="0">
              <a:solidFill>
                <a:schemeClr val="tx1"/>
              </a:solidFill>
            </a:endParaRPr>
          </a:p>
        </p:txBody>
      </p:sp>
      <p:sp>
        <p:nvSpPr>
          <p:cNvPr id="5" name="TextBox 4"/>
          <p:cNvSpPr txBox="1"/>
          <p:nvPr/>
        </p:nvSpPr>
        <p:spPr>
          <a:xfrm flipV="1">
            <a:off x="2483768" y="5805264"/>
            <a:ext cx="6120680" cy="1200329"/>
          </a:xfrm>
          <a:prstGeom prst="rect">
            <a:avLst/>
          </a:prstGeom>
          <a:noFill/>
        </p:spPr>
        <p:txBody>
          <a:bodyPr wrap="square" rtlCol="0">
            <a:spAutoFit/>
          </a:bodyPr>
          <a:lstStyle/>
          <a:p>
            <a:pPr marL="0" lvl="2"/>
            <a:endParaRPr lang="en-US" dirty="0" smtClean="0"/>
          </a:p>
          <a:p>
            <a:pPr marL="0" lvl="2"/>
            <a:r>
              <a:rPr lang="ru-RU" dirty="0"/>
              <a:t/>
            </a:r>
            <a:br>
              <a:rPr lang="ru-RU" dirty="0"/>
            </a:br>
            <a:endParaRPr lang="ru-RU" dirty="0"/>
          </a:p>
          <a:p>
            <a:r>
              <a:rPr lang="uk-UA" dirty="0" smtClean="0"/>
              <a:t> </a:t>
            </a:r>
            <a:endParaRPr lang="ru-RU" dirty="0"/>
          </a:p>
        </p:txBody>
      </p:sp>
    </p:spTree>
    <p:extLst>
      <p:ext uri="{BB962C8B-B14F-4D97-AF65-F5344CB8AC3E}">
        <p14:creationId xmlns:p14="http://schemas.microsoft.com/office/powerpoint/2010/main" val="3949198919"/>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925" y="0"/>
            <a:ext cx="9159925" cy="6858000"/>
          </a:xfrm>
          <a:prstGeom prst="rect">
            <a:avLst/>
          </a:prstGeom>
        </p:spPr>
      </p:pic>
      <p:sp>
        <p:nvSpPr>
          <p:cNvPr id="2" name="Заголовок 1"/>
          <p:cNvSpPr>
            <a:spLocks noGrp="1"/>
          </p:cNvSpPr>
          <p:nvPr>
            <p:ph type="ctrTitle"/>
          </p:nvPr>
        </p:nvSpPr>
        <p:spPr>
          <a:xfrm>
            <a:off x="179512" y="908720"/>
            <a:ext cx="8856984" cy="794519"/>
          </a:xfrm>
        </p:spPr>
        <p:txBody>
          <a:bodyPr>
            <a:noAutofit/>
          </a:bodyPr>
          <a:lstStyle/>
          <a:p>
            <a:r>
              <a:rPr lang="en-US" sz="4000" b="1" dirty="0" smtClean="0"/>
              <a:t>5. </a:t>
            </a:r>
            <a:r>
              <a:rPr lang="ru-RU" sz="3600" b="1" u="sng" dirty="0" smtClean="0"/>
              <a:t>Документы</a:t>
            </a:r>
            <a:r>
              <a:rPr lang="ru-RU" sz="3600" b="1" u="sng" dirty="0"/>
              <a:t>, которыми мы располагаем, являются точной копией оригиналов</a:t>
            </a:r>
            <a:r>
              <a:rPr lang="ru-RU" dirty="0"/>
              <a:t/>
            </a:r>
            <a:br>
              <a:rPr lang="ru-RU" dirty="0"/>
            </a:br>
            <a:endParaRPr lang="ru-RU" b="1" i="1" u="sng" dirty="0"/>
          </a:p>
        </p:txBody>
      </p:sp>
      <p:sp>
        <p:nvSpPr>
          <p:cNvPr id="3" name="Подзаголовок 2"/>
          <p:cNvSpPr>
            <a:spLocks noGrp="1"/>
          </p:cNvSpPr>
          <p:nvPr>
            <p:ph type="subTitle" idx="1"/>
          </p:nvPr>
        </p:nvSpPr>
        <p:spPr>
          <a:xfrm>
            <a:off x="467544" y="2496473"/>
            <a:ext cx="8352928" cy="4509120"/>
          </a:xfrm>
        </p:spPr>
        <p:txBody>
          <a:bodyPr>
            <a:normAutofit fontScale="47500" lnSpcReduction="20000"/>
          </a:bodyPr>
          <a:lstStyle/>
          <a:p>
            <a:pPr lvl="0" algn="l"/>
            <a:r>
              <a:rPr lang="ru-RU" sz="3800" dirty="0">
                <a:solidFill>
                  <a:schemeClr val="tx1"/>
                </a:solidFill>
              </a:rPr>
              <a:t>Мы должны четко различать собственно текст и заложенное в нем сообщение, потому что даже текст с разночтениями может донести до нас 100% информации. Предположим, что вы получаете телеграмму следующего содержания:</a:t>
            </a:r>
            <a:br>
              <a:rPr lang="ru-RU" sz="3800" dirty="0">
                <a:solidFill>
                  <a:schemeClr val="tx1"/>
                </a:solidFill>
              </a:rPr>
            </a:br>
            <a:endParaRPr lang="ru-RU" sz="3800" dirty="0">
              <a:solidFill>
                <a:schemeClr val="tx1"/>
              </a:solidFill>
            </a:endParaRPr>
          </a:p>
          <a:p>
            <a:pPr marL="971550" lvl="1" indent="-514350" algn="l">
              <a:buFont typeface="+mj-lt"/>
              <a:buAutoNum type="alphaLcPeriod"/>
            </a:pPr>
            <a:r>
              <a:rPr lang="ru-RU" sz="3400" dirty="0">
                <a:solidFill>
                  <a:schemeClr val="tx1"/>
                </a:solidFill>
              </a:rPr>
              <a:t>Даже если мы располагаем одной строчкой, в которой есть разночтение, до нас доходит 100% ее смысла.</a:t>
            </a:r>
            <a:br>
              <a:rPr lang="ru-RU" sz="3400" dirty="0">
                <a:solidFill>
                  <a:schemeClr val="tx1"/>
                </a:solidFill>
              </a:rPr>
            </a:br>
            <a:endParaRPr lang="ru-RU" sz="3400" dirty="0">
              <a:solidFill>
                <a:schemeClr val="tx1"/>
              </a:solidFill>
            </a:endParaRPr>
          </a:p>
          <a:p>
            <a:pPr marL="971550" lvl="1" indent="-514350" algn="l">
              <a:buFont typeface="+mj-lt"/>
              <a:buAutoNum type="alphaLcPeriod"/>
            </a:pPr>
            <a:r>
              <a:rPr lang="ru-RU" sz="3400" dirty="0">
                <a:solidFill>
                  <a:schemeClr val="tx1"/>
                </a:solidFill>
              </a:rPr>
              <a:t>Чем больше строчек, тем больше вариантов разночтений. Но чем больше вариантов, тем точнее мы знаем, как выглядел исходный текст.</a:t>
            </a:r>
            <a:br>
              <a:rPr lang="ru-RU" sz="3400" dirty="0">
                <a:solidFill>
                  <a:schemeClr val="tx1"/>
                </a:solidFill>
              </a:rPr>
            </a:br>
            <a:endParaRPr lang="en-US" sz="3400" dirty="0" smtClean="0">
              <a:solidFill>
                <a:schemeClr val="tx1"/>
              </a:solidFill>
            </a:endParaRPr>
          </a:p>
          <a:p>
            <a:pPr marL="971550" lvl="1" indent="-514350" algn="l">
              <a:buFont typeface="+mj-lt"/>
              <a:buAutoNum type="alphaLcPeriod"/>
            </a:pPr>
            <a:r>
              <a:rPr lang="ru-RU" sz="3400" dirty="0" smtClean="0">
                <a:solidFill>
                  <a:schemeClr val="tx1"/>
                </a:solidFill>
              </a:rPr>
              <a:t>Число </a:t>
            </a:r>
            <a:r>
              <a:rPr lang="ru-RU" sz="3400" dirty="0">
                <a:solidFill>
                  <a:schemeClr val="tx1"/>
                </a:solidFill>
              </a:rPr>
              <a:t>существующих библейских рукописей в сотни раз превышает количество строчек в нашем примере. А процент разночтений в нашем примере гораздо выше, чем во всех библейских рукописях вместе взятых.</a:t>
            </a:r>
            <a:r>
              <a:rPr lang="ru-RU" sz="9300" dirty="0">
                <a:solidFill>
                  <a:schemeClr val="tx1"/>
                </a:solidFill>
              </a:rPr>
              <a:t/>
            </a:r>
            <a:br>
              <a:rPr lang="ru-RU" sz="9300" dirty="0">
                <a:solidFill>
                  <a:schemeClr val="tx1"/>
                </a:solidFill>
              </a:rPr>
            </a:br>
            <a:r>
              <a:rPr lang="ru-RU" sz="3400" dirty="0">
                <a:solidFill>
                  <a:schemeClr val="tx1"/>
                </a:solidFill>
              </a:rPr>
              <a:t/>
            </a:r>
            <a:br>
              <a:rPr lang="ru-RU" sz="3400" dirty="0">
                <a:solidFill>
                  <a:schemeClr val="tx1"/>
                </a:solidFill>
              </a:rPr>
            </a:br>
            <a:r>
              <a:rPr lang="ru-RU" sz="9600" dirty="0"/>
              <a:t/>
            </a:r>
            <a:br>
              <a:rPr lang="ru-RU" sz="9600" dirty="0"/>
            </a:br>
            <a:r>
              <a:rPr lang="en-US" sz="9600" dirty="0" smtClean="0">
                <a:solidFill>
                  <a:schemeClr val="tx1"/>
                </a:solidFill>
              </a:rPr>
              <a:t>     </a:t>
            </a:r>
            <a:r>
              <a:rPr lang="ru-RU" dirty="0"/>
              <a:t/>
            </a:r>
            <a:br>
              <a:rPr lang="ru-RU" dirty="0"/>
            </a:br>
            <a:r>
              <a:rPr lang="ru-RU" dirty="0"/>
              <a:t/>
            </a:r>
            <a:br>
              <a:rPr lang="ru-RU" dirty="0"/>
            </a:br>
            <a:endParaRPr lang="ru-RU" i="1" dirty="0">
              <a:solidFill>
                <a:schemeClr val="tx1"/>
              </a:solidFill>
            </a:endParaRPr>
          </a:p>
        </p:txBody>
      </p:sp>
      <p:sp>
        <p:nvSpPr>
          <p:cNvPr id="5" name="TextBox 4"/>
          <p:cNvSpPr txBox="1"/>
          <p:nvPr/>
        </p:nvSpPr>
        <p:spPr>
          <a:xfrm flipV="1">
            <a:off x="2483768" y="5805264"/>
            <a:ext cx="6120680" cy="1200329"/>
          </a:xfrm>
          <a:prstGeom prst="rect">
            <a:avLst/>
          </a:prstGeom>
          <a:noFill/>
        </p:spPr>
        <p:txBody>
          <a:bodyPr wrap="square" rtlCol="0">
            <a:spAutoFit/>
          </a:bodyPr>
          <a:lstStyle/>
          <a:p>
            <a:pPr marL="0" lvl="2"/>
            <a:endParaRPr lang="en-US" dirty="0" smtClean="0"/>
          </a:p>
          <a:p>
            <a:pPr marL="0" lvl="2"/>
            <a:r>
              <a:rPr lang="ru-RU" dirty="0"/>
              <a:t/>
            </a:r>
            <a:br>
              <a:rPr lang="ru-RU" dirty="0"/>
            </a:br>
            <a:endParaRPr lang="ru-RU" dirty="0"/>
          </a:p>
          <a:p>
            <a:r>
              <a:rPr lang="uk-UA" dirty="0" smtClean="0"/>
              <a:t> </a:t>
            </a:r>
            <a:endParaRPr lang="ru-RU" dirty="0"/>
          </a:p>
        </p:txBody>
      </p:sp>
    </p:spTree>
    <p:extLst>
      <p:ext uri="{BB962C8B-B14F-4D97-AF65-F5344CB8AC3E}">
        <p14:creationId xmlns:p14="http://schemas.microsoft.com/office/powerpoint/2010/main" val="245194009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Заголовок 1"/>
          <p:cNvSpPr>
            <a:spLocks noGrp="1"/>
          </p:cNvSpPr>
          <p:nvPr>
            <p:ph type="ctrTitle"/>
          </p:nvPr>
        </p:nvSpPr>
        <p:spPr>
          <a:xfrm>
            <a:off x="143508" y="548680"/>
            <a:ext cx="8856984" cy="794519"/>
          </a:xfrm>
        </p:spPr>
        <p:txBody>
          <a:bodyPr>
            <a:noAutofit/>
          </a:bodyPr>
          <a:lstStyle/>
          <a:p>
            <a:r>
              <a:rPr lang="en-US" sz="3600" b="1" dirty="0" smtClean="0">
                <a:solidFill>
                  <a:schemeClr val="tx1"/>
                </a:solidFill>
              </a:rPr>
              <a:t>2. </a:t>
            </a:r>
            <a:r>
              <a:rPr lang="ru-RU" sz="3600" b="1" u="sng" dirty="0" smtClean="0">
                <a:solidFill>
                  <a:schemeClr val="tx1"/>
                </a:solidFill>
              </a:rPr>
              <a:t>Библия исторически точна и достоверна</a:t>
            </a:r>
            <a:endParaRPr lang="ru-RU" sz="3600" b="1" dirty="0"/>
          </a:p>
        </p:txBody>
      </p:sp>
      <p:sp>
        <p:nvSpPr>
          <p:cNvPr id="3" name="Подзаголовок 2"/>
          <p:cNvSpPr>
            <a:spLocks noGrp="1"/>
          </p:cNvSpPr>
          <p:nvPr>
            <p:ph type="subTitle" idx="1"/>
          </p:nvPr>
        </p:nvSpPr>
        <p:spPr>
          <a:xfrm>
            <a:off x="755576" y="2276872"/>
            <a:ext cx="7920880" cy="4392488"/>
          </a:xfrm>
        </p:spPr>
        <p:txBody>
          <a:bodyPr>
            <a:normAutofit/>
          </a:bodyPr>
          <a:lstStyle/>
          <a:p>
            <a:pPr marL="457200" indent="-457200" algn="l">
              <a:buFont typeface="+mj-lt"/>
              <a:buAutoNum type="alphaLcParenR"/>
            </a:pPr>
            <a:r>
              <a:rPr lang="ru-RU" sz="2000" i="1" dirty="0" smtClean="0">
                <a:solidFill>
                  <a:schemeClr val="tx1"/>
                </a:solidFill>
              </a:rPr>
              <a:t>Исторические </a:t>
            </a:r>
            <a:r>
              <a:rPr lang="ru-RU" sz="2000" i="1" dirty="0">
                <a:solidFill>
                  <a:schemeClr val="tx1"/>
                </a:solidFill>
              </a:rPr>
              <a:t>описания Библии получили замечательные подтверждения в археологических </a:t>
            </a:r>
            <a:r>
              <a:rPr lang="ru-RU" sz="2000" i="1" dirty="0" smtClean="0">
                <a:solidFill>
                  <a:schemeClr val="tx1"/>
                </a:solidFill>
              </a:rPr>
              <a:t>исследованиях</a:t>
            </a:r>
            <a:r>
              <a:rPr lang="ru-RU" sz="2000" i="1" dirty="0">
                <a:solidFill>
                  <a:schemeClr val="tx1"/>
                </a:solidFill>
              </a:rPr>
              <a:t> </a:t>
            </a:r>
          </a:p>
          <a:p>
            <a:pPr algn="l"/>
            <a:r>
              <a:rPr lang="ru-RU" sz="2400" dirty="0" smtClean="0">
                <a:solidFill>
                  <a:schemeClr val="tx1"/>
                </a:solidFill>
              </a:rPr>
              <a:t>         </a:t>
            </a:r>
            <a:r>
              <a:rPr lang="ru-RU" dirty="0"/>
              <a:t/>
            </a:r>
            <a:br>
              <a:rPr lang="ru-RU" dirty="0"/>
            </a:br>
            <a:endParaRPr lang="ru-RU" i="1" dirty="0">
              <a:solidFill>
                <a:schemeClr val="tx1"/>
              </a:solidFill>
            </a:endParaRPr>
          </a:p>
        </p:txBody>
      </p:sp>
      <p:sp>
        <p:nvSpPr>
          <p:cNvPr id="6" name="TextBox 5"/>
          <p:cNvSpPr txBox="1"/>
          <p:nvPr/>
        </p:nvSpPr>
        <p:spPr>
          <a:xfrm>
            <a:off x="323528" y="2852936"/>
            <a:ext cx="8676964" cy="4062651"/>
          </a:xfrm>
          <a:prstGeom prst="rect">
            <a:avLst/>
          </a:prstGeom>
          <a:noFill/>
        </p:spPr>
        <p:txBody>
          <a:bodyPr wrap="square" rtlCol="0">
            <a:spAutoFit/>
          </a:bodyPr>
          <a:lstStyle/>
          <a:p>
            <a:pPr lvl="2"/>
            <a:r>
              <a:rPr lang="ru-RU" sz="1600" i="1" dirty="0"/>
              <a:t/>
            </a:r>
            <a:br>
              <a:rPr lang="ru-RU" sz="1600" i="1" dirty="0"/>
            </a:br>
            <a:r>
              <a:rPr lang="ru-RU" sz="1600" i="1" dirty="0" smtClean="0"/>
              <a:t>іі.</a:t>
            </a:r>
            <a:r>
              <a:rPr lang="ru-RU" sz="1600" i="1" dirty="0"/>
              <a:t> Археологические находки — подтверждение информации о </a:t>
            </a:r>
            <a:r>
              <a:rPr lang="ru-RU" sz="1600" i="1" dirty="0" smtClean="0"/>
              <a:t>  </a:t>
            </a:r>
          </a:p>
          <a:p>
            <a:pPr lvl="2"/>
            <a:r>
              <a:rPr lang="ru-RU" sz="1600" i="1" dirty="0"/>
              <a:t> </a:t>
            </a:r>
            <a:r>
              <a:rPr lang="ru-RU" sz="1600" i="1" dirty="0" smtClean="0"/>
              <a:t>   культурном </a:t>
            </a:r>
            <a:r>
              <a:rPr lang="ru-RU" sz="1600" i="1" dirty="0"/>
              <a:t>фоне, на котором происходили события НЗ.</a:t>
            </a:r>
            <a:br>
              <a:rPr lang="ru-RU" sz="1600" i="1" dirty="0"/>
            </a:br>
            <a:endParaRPr lang="ru-RU" sz="1600" i="1" dirty="0"/>
          </a:p>
          <a:p>
            <a:pPr marL="1714500" lvl="3" indent="-342900">
              <a:buFont typeface="Arial" panose="020B0604020202020204" pitchFamily="34" charset="0"/>
              <a:buChar char="•"/>
            </a:pPr>
            <a:r>
              <a:rPr lang="ru-RU" sz="1600" i="1" dirty="0"/>
              <a:t>Перепись населения, проводившаяся при императоре Цезаре Августе и упомянутая Лукой, подтверждается древней латинской надписью Titulus Venetus.</a:t>
            </a:r>
            <a:br>
              <a:rPr lang="ru-RU" sz="1600" i="1" dirty="0"/>
            </a:br>
            <a:endParaRPr lang="ru-RU" sz="1600" i="1" dirty="0"/>
          </a:p>
          <a:p>
            <a:pPr marL="1714500" lvl="3" indent="-342900">
              <a:buFont typeface="Arial" panose="020B0604020202020204" pitchFamily="34" charset="0"/>
              <a:buChar char="•"/>
            </a:pPr>
            <a:r>
              <a:rPr lang="ru-RU" sz="1600" i="1" dirty="0"/>
              <a:t>На латинской мемориальной доске упоминается «Понтий Пилат, прокуратор иудейский». </a:t>
            </a:r>
            <a:br>
              <a:rPr lang="ru-RU" sz="1600" i="1" dirty="0"/>
            </a:br>
            <a:endParaRPr lang="ru-RU" sz="1600" i="1" dirty="0"/>
          </a:p>
          <a:p>
            <a:pPr marL="1714500" lvl="3" indent="-342900">
              <a:buFont typeface="Arial" panose="020B0604020202020204" pitchFamily="34" charset="0"/>
              <a:buChar char="•"/>
            </a:pPr>
            <a:r>
              <a:rPr lang="ru-RU" sz="1600" i="1" dirty="0"/>
              <a:t>Назаретский декрет, изданный как «распоряжение Цезаря», строго запрещал разграбление могил, угрожая ослушавшимся смертной казнью. Большинство ученых считает, что это распоряжение было распространено Клавдием в период 41-54 годов нашей эры. </a:t>
            </a:r>
          </a:p>
          <a:p>
            <a:endParaRPr lang="ru-RU" i="1" dirty="0"/>
          </a:p>
        </p:txBody>
      </p:sp>
    </p:spTree>
    <p:extLst>
      <p:ext uri="{BB962C8B-B14F-4D97-AF65-F5344CB8AC3E}">
        <p14:creationId xmlns:p14="http://schemas.microsoft.com/office/powerpoint/2010/main" val="212191272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Заголовок 1"/>
          <p:cNvSpPr>
            <a:spLocks noGrp="1"/>
          </p:cNvSpPr>
          <p:nvPr>
            <p:ph type="ctrTitle"/>
          </p:nvPr>
        </p:nvSpPr>
        <p:spPr>
          <a:xfrm>
            <a:off x="143508" y="548680"/>
            <a:ext cx="8856984" cy="794519"/>
          </a:xfrm>
        </p:spPr>
        <p:txBody>
          <a:bodyPr>
            <a:noAutofit/>
          </a:bodyPr>
          <a:lstStyle/>
          <a:p>
            <a:r>
              <a:rPr lang="en-US" sz="3600" b="1" dirty="0" smtClean="0">
                <a:solidFill>
                  <a:schemeClr val="tx1"/>
                </a:solidFill>
              </a:rPr>
              <a:t>2. </a:t>
            </a:r>
            <a:r>
              <a:rPr lang="ru-RU" sz="3600" b="1" u="sng" dirty="0" smtClean="0">
                <a:solidFill>
                  <a:schemeClr val="tx1"/>
                </a:solidFill>
              </a:rPr>
              <a:t>Библия исторически точна и достоверна</a:t>
            </a:r>
            <a:endParaRPr lang="ru-RU" sz="3600" b="1" dirty="0"/>
          </a:p>
        </p:txBody>
      </p:sp>
      <p:sp>
        <p:nvSpPr>
          <p:cNvPr id="3" name="Подзаголовок 2"/>
          <p:cNvSpPr>
            <a:spLocks noGrp="1"/>
          </p:cNvSpPr>
          <p:nvPr>
            <p:ph type="subTitle" idx="1"/>
          </p:nvPr>
        </p:nvSpPr>
        <p:spPr>
          <a:xfrm>
            <a:off x="755576" y="2276872"/>
            <a:ext cx="7920880" cy="4392488"/>
          </a:xfrm>
        </p:spPr>
        <p:txBody>
          <a:bodyPr>
            <a:normAutofit fontScale="77500" lnSpcReduction="20000"/>
          </a:bodyPr>
          <a:lstStyle/>
          <a:p>
            <a:pPr lvl="1" algn="l"/>
            <a:r>
              <a:rPr lang="en-US" i="1" dirty="0" smtClean="0">
                <a:solidFill>
                  <a:schemeClr val="tx1"/>
                </a:solidFill>
              </a:rPr>
              <a:t>b)  </a:t>
            </a:r>
            <a:r>
              <a:rPr lang="ru-RU" i="1" dirty="0" smtClean="0">
                <a:solidFill>
                  <a:schemeClr val="tx1"/>
                </a:solidFill>
              </a:rPr>
              <a:t>Историчность </a:t>
            </a:r>
            <a:r>
              <a:rPr lang="ru-RU" i="1" dirty="0">
                <a:solidFill>
                  <a:schemeClr val="tx1"/>
                </a:solidFill>
              </a:rPr>
              <a:t>личности Иисуса Христа.</a:t>
            </a:r>
            <a:br>
              <a:rPr lang="ru-RU" i="1" dirty="0">
                <a:solidFill>
                  <a:schemeClr val="tx1"/>
                </a:solidFill>
              </a:rPr>
            </a:br>
            <a:endParaRPr lang="ru-RU" i="1" dirty="0">
              <a:solidFill>
                <a:schemeClr val="tx1"/>
              </a:solidFill>
            </a:endParaRPr>
          </a:p>
          <a:p>
            <a:pPr marL="1428750" lvl="2" indent="-514350" algn="l">
              <a:buFont typeface="+mj-lt"/>
              <a:buAutoNum type="romanLcPeriod"/>
            </a:pPr>
            <a:r>
              <a:rPr lang="ru-RU" i="1" dirty="0">
                <a:solidFill>
                  <a:schemeClr val="tx1"/>
                </a:solidFill>
              </a:rPr>
              <a:t>Нехристианские литературные источники — 17 документов 50-180 гг. содержат около 50 различных подробностей о жизни, учении, смерти (в 11 текстах) и воскресении Иисуса, некоторые элементы вероучения ранних христиан.</a:t>
            </a:r>
            <a:br>
              <a:rPr lang="ru-RU" i="1" dirty="0">
                <a:solidFill>
                  <a:schemeClr val="tx1"/>
                </a:solidFill>
              </a:rPr>
            </a:br>
            <a:endParaRPr lang="ru-RU" i="1" dirty="0">
              <a:solidFill>
                <a:schemeClr val="tx1"/>
              </a:solidFill>
            </a:endParaRPr>
          </a:p>
          <a:p>
            <a:pPr marL="1428750" lvl="2" indent="-514350" algn="l">
              <a:buFont typeface="+mj-lt"/>
              <a:buAutoNum type="romanLcPeriod"/>
            </a:pPr>
            <a:endParaRPr lang="en-US" dirty="0" smtClean="0"/>
          </a:p>
          <a:p>
            <a:pPr marL="1428750" lvl="2" indent="-514350" algn="l">
              <a:buFont typeface="+mj-lt"/>
              <a:buAutoNum type="romanLcPeriod"/>
            </a:pPr>
            <a:endParaRPr lang="en-US" dirty="0"/>
          </a:p>
          <a:p>
            <a:pPr marL="1428750" lvl="2" indent="-514350" algn="l">
              <a:buFont typeface="+mj-lt"/>
              <a:buAutoNum type="romanLcPeriod"/>
            </a:pPr>
            <a:endParaRPr lang="en-US" dirty="0" smtClean="0"/>
          </a:p>
          <a:p>
            <a:pPr marL="1428750" lvl="2" indent="-514350" algn="l">
              <a:buFont typeface="+mj-lt"/>
              <a:buAutoNum type="romanLcPeriod"/>
            </a:pPr>
            <a:endParaRPr lang="en-US" dirty="0"/>
          </a:p>
          <a:p>
            <a:pPr lvl="2" algn="l"/>
            <a:r>
              <a:rPr lang="ru-RU" dirty="0"/>
              <a:t/>
            </a:r>
            <a:br>
              <a:rPr lang="ru-RU" dirty="0"/>
            </a:br>
            <a:r>
              <a:rPr lang="ru-RU" sz="5400" dirty="0" smtClean="0">
                <a:solidFill>
                  <a:schemeClr val="tx1"/>
                </a:solidFill>
              </a:rPr>
              <a:t>         </a:t>
            </a:r>
            <a:r>
              <a:rPr lang="ru-RU" dirty="0"/>
              <a:t/>
            </a:r>
            <a:br>
              <a:rPr lang="ru-RU" dirty="0"/>
            </a:br>
            <a:endParaRPr lang="ru-RU" i="1" dirty="0">
              <a:solidFill>
                <a:schemeClr val="tx1"/>
              </a:solidFill>
            </a:endParaRPr>
          </a:p>
        </p:txBody>
      </p:sp>
    </p:spTree>
    <p:extLst>
      <p:ext uri="{BB962C8B-B14F-4D97-AF65-F5344CB8AC3E}">
        <p14:creationId xmlns:p14="http://schemas.microsoft.com/office/powerpoint/2010/main" val="305630456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Заголовок 1"/>
          <p:cNvSpPr>
            <a:spLocks noGrp="1"/>
          </p:cNvSpPr>
          <p:nvPr>
            <p:ph type="ctrTitle"/>
          </p:nvPr>
        </p:nvSpPr>
        <p:spPr>
          <a:xfrm>
            <a:off x="143508" y="548680"/>
            <a:ext cx="8856984" cy="794519"/>
          </a:xfrm>
        </p:spPr>
        <p:txBody>
          <a:bodyPr>
            <a:noAutofit/>
          </a:bodyPr>
          <a:lstStyle/>
          <a:p>
            <a:r>
              <a:rPr lang="en-US" sz="3600" b="1" dirty="0" smtClean="0">
                <a:solidFill>
                  <a:schemeClr val="tx1"/>
                </a:solidFill>
              </a:rPr>
              <a:t>2. </a:t>
            </a:r>
            <a:r>
              <a:rPr lang="ru-RU" sz="3600" b="1" u="sng" dirty="0" smtClean="0">
                <a:solidFill>
                  <a:schemeClr val="tx1"/>
                </a:solidFill>
              </a:rPr>
              <a:t>Библия исторически точна и достоверна</a:t>
            </a:r>
            <a:endParaRPr lang="ru-RU" sz="3600" b="1" dirty="0"/>
          </a:p>
        </p:txBody>
      </p:sp>
      <p:sp>
        <p:nvSpPr>
          <p:cNvPr id="3" name="Подзаголовок 2"/>
          <p:cNvSpPr>
            <a:spLocks noGrp="1"/>
          </p:cNvSpPr>
          <p:nvPr>
            <p:ph type="subTitle" idx="1"/>
          </p:nvPr>
        </p:nvSpPr>
        <p:spPr>
          <a:xfrm>
            <a:off x="755576" y="2276872"/>
            <a:ext cx="7920880" cy="4392488"/>
          </a:xfrm>
        </p:spPr>
        <p:txBody>
          <a:bodyPr>
            <a:normAutofit fontScale="70000" lnSpcReduction="20000"/>
          </a:bodyPr>
          <a:lstStyle/>
          <a:p>
            <a:pPr lvl="1" algn="l"/>
            <a:r>
              <a:rPr lang="en-US" sz="3100" i="1" dirty="0" smtClean="0">
                <a:solidFill>
                  <a:schemeClr val="tx1"/>
                </a:solidFill>
              </a:rPr>
              <a:t>b)  </a:t>
            </a:r>
            <a:r>
              <a:rPr lang="ru-RU" sz="3100" i="1" dirty="0" smtClean="0">
                <a:solidFill>
                  <a:schemeClr val="tx1"/>
                </a:solidFill>
              </a:rPr>
              <a:t>Историчность </a:t>
            </a:r>
            <a:r>
              <a:rPr lang="ru-RU" sz="3100" i="1" dirty="0">
                <a:solidFill>
                  <a:schemeClr val="tx1"/>
                </a:solidFill>
              </a:rPr>
              <a:t>личности Иисуса Христа.</a:t>
            </a:r>
            <a:br>
              <a:rPr lang="ru-RU" sz="3100" i="1" dirty="0">
                <a:solidFill>
                  <a:schemeClr val="tx1"/>
                </a:solidFill>
              </a:rPr>
            </a:br>
            <a:endParaRPr lang="ru-RU" sz="3100" i="1" dirty="0">
              <a:solidFill>
                <a:schemeClr val="tx1"/>
              </a:solidFill>
            </a:endParaRPr>
          </a:p>
          <a:p>
            <a:pPr marL="1428750" lvl="2" indent="-514350" algn="l">
              <a:buFont typeface="+mj-lt"/>
              <a:buAutoNum type="romanLcPeriod"/>
            </a:pPr>
            <a:r>
              <a:rPr lang="ru-RU" sz="2600" i="1" dirty="0">
                <a:solidFill>
                  <a:schemeClr val="tx1"/>
                </a:solidFill>
              </a:rPr>
              <a:t>Нехристианские литературные источники — 17 документов 50-180 гг. содержат около 50 различных подробностей о жизни, учении, смерти (в 11 текстах) и воскресении Иисуса, некоторые элементы вероучения ранних христиан.</a:t>
            </a:r>
            <a:br>
              <a:rPr lang="ru-RU" sz="2600" i="1" dirty="0">
                <a:solidFill>
                  <a:schemeClr val="tx1"/>
                </a:solidFill>
              </a:rPr>
            </a:br>
            <a:endParaRPr lang="ru-RU" sz="2600" i="1" dirty="0">
              <a:solidFill>
                <a:schemeClr val="tx1"/>
              </a:solidFill>
            </a:endParaRPr>
          </a:p>
          <a:p>
            <a:pPr marL="1428750" lvl="2" indent="-514350" algn="l">
              <a:buFont typeface="+mj-lt"/>
              <a:buAutoNum type="romanLcPeriod"/>
            </a:pPr>
            <a:r>
              <a:rPr lang="ru-RU" sz="2600" i="1" dirty="0">
                <a:solidFill>
                  <a:schemeClr val="tx1"/>
                </a:solidFill>
              </a:rPr>
              <a:t>Римские источники — историки (Тацит, Светоний, Галл), чиновники (Плиний Младший), цезари (Траян, Адриан).</a:t>
            </a:r>
            <a:r>
              <a:rPr lang="ru-RU" dirty="0">
                <a:solidFill>
                  <a:schemeClr val="tx1"/>
                </a:solidFill>
              </a:rPr>
              <a:t/>
            </a:r>
            <a:br>
              <a:rPr lang="ru-RU" dirty="0">
                <a:solidFill>
                  <a:schemeClr val="tx1"/>
                </a:solidFill>
              </a:rPr>
            </a:br>
            <a:endParaRPr lang="en-US" dirty="0">
              <a:solidFill>
                <a:schemeClr val="tx1"/>
              </a:solidFill>
            </a:endParaRPr>
          </a:p>
          <a:p>
            <a:pPr marL="1428750" lvl="2" indent="-514350" algn="l">
              <a:buFont typeface="+mj-lt"/>
              <a:buAutoNum type="romanLcPeriod"/>
            </a:pPr>
            <a:endParaRPr lang="en-US" dirty="0" smtClean="0">
              <a:solidFill>
                <a:schemeClr val="tx1"/>
              </a:solidFill>
            </a:endParaRPr>
          </a:p>
          <a:p>
            <a:pPr marL="1428750" lvl="2" indent="-514350" algn="l">
              <a:buFont typeface="+mj-lt"/>
              <a:buAutoNum type="romanLcPeriod"/>
            </a:pPr>
            <a:endParaRPr lang="en-US" dirty="0">
              <a:solidFill>
                <a:schemeClr val="tx1"/>
              </a:solidFill>
            </a:endParaRPr>
          </a:p>
          <a:p>
            <a:pPr lvl="2" algn="l"/>
            <a:endParaRPr lang="en-US" dirty="0">
              <a:solidFill>
                <a:schemeClr val="tx1"/>
              </a:solidFill>
            </a:endParaRPr>
          </a:p>
          <a:p>
            <a:pPr lvl="2" algn="l"/>
            <a:r>
              <a:rPr lang="ru-RU" dirty="0"/>
              <a:t/>
            </a:r>
            <a:br>
              <a:rPr lang="ru-RU" dirty="0"/>
            </a:br>
            <a:endParaRPr lang="ru-RU" i="1" dirty="0">
              <a:solidFill>
                <a:schemeClr val="tx1"/>
              </a:solidFill>
            </a:endParaRPr>
          </a:p>
        </p:txBody>
      </p:sp>
    </p:spTree>
    <p:extLst>
      <p:ext uri="{BB962C8B-B14F-4D97-AF65-F5344CB8AC3E}">
        <p14:creationId xmlns:p14="http://schemas.microsoft.com/office/powerpoint/2010/main" val="375680818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Заголовок 1"/>
          <p:cNvSpPr>
            <a:spLocks noGrp="1"/>
          </p:cNvSpPr>
          <p:nvPr>
            <p:ph type="ctrTitle"/>
          </p:nvPr>
        </p:nvSpPr>
        <p:spPr>
          <a:xfrm>
            <a:off x="143508" y="548680"/>
            <a:ext cx="8856984" cy="794519"/>
          </a:xfrm>
        </p:spPr>
        <p:txBody>
          <a:bodyPr>
            <a:noAutofit/>
          </a:bodyPr>
          <a:lstStyle/>
          <a:p>
            <a:r>
              <a:rPr lang="en-US" sz="3600" b="1" dirty="0" smtClean="0">
                <a:solidFill>
                  <a:schemeClr val="tx1"/>
                </a:solidFill>
              </a:rPr>
              <a:t>2. </a:t>
            </a:r>
            <a:r>
              <a:rPr lang="ru-RU" sz="3600" b="1" u="sng" dirty="0" smtClean="0">
                <a:solidFill>
                  <a:schemeClr val="tx1"/>
                </a:solidFill>
              </a:rPr>
              <a:t>Библия исторически точна и достоверна</a:t>
            </a:r>
            <a:endParaRPr lang="ru-RU" sz="3600" b="1" dirty="0"/>
          </a:p>
        </p:txBody>
      </p:sp>
      <p:sp>
        <p:nvSpPr>
          <p:cNvPr id="3" name="Подзаголовок 2"/>
          <p:cNvSpPr>
            <a:spLocks noGrp="1"/>
          </p:cNvSpPr>
          <p:nvPr>
            <p:ph type="subTitle" idx="1"/>
          </p:nvPr>
        </p:nvSpPr>
        <p:spPr>
          <a:xfrm>
            <a:off x="755576" y="2276872"/>
            <a:ext cx="7920880" cy="4392488"/>
          </a:xfrm>
        </p:spPr>
        <p:txBody>
          <a:bodyPr>
            <a:normAutofit fontScale="77500" lnSpcReduction="20000"/>
          </a:bodyPr>
          <a:lstStyle/>
          <a:p>
            <a:pPr lvl="1" algn="l"/>
            <a:r>
              <a:rPr lang="en-US" i="1" dirty="0" smtClean="0">
                <a:solidFill>
                  <a:schemeClr val="tx1"/>
                </a:solidFill>
              </a:rPr>
              <a:t>b)  </a:t>
            </a:r>
            <a:r>
              <a:rPr lang="ru-RU" i="1" dirty="0" smtClean="0">
                <a:solidFill>
                  <a:schemeClr val="tx1"/>
                </a:solidFill>
              </a:rPr>
              <a:t>Историчность </a:t>
            </a:r>
            <a:r>
              <a:rPr lang="ru-RU" i="1" dirty="0">
                <a:solidFill>
                  <a:schemeClr val="tx1"/>
                </a:solidFill>
              </a:rPr>
              <a:t>личности Иисуса Христа.</a:t>
            </a:r>
            <a:br>
              <a:rPr lang="ru-RU" i="1" dirty="0">
                <a:solidFill>
                  <a:schemeClr val="tx1"/>
                </a:solidFill>
              </a:rPr>
            </a:br>
            <a:endParaRPr lang="ru-RU" i="1" dirty="0">
              <a:solidFill>
                <a:schemeClr val="tx1"/>
              </a:solidFill>
            </a:endParaRPr>
          </a:p>
          <a:p>
            <a:pPr marL="1428750" lvl="2" indent="-514350" algn="l">
              <a:buFont typeface="+mj-lt"/>
              <a:buAutoNum type="romanLcPeriod"/>
            </a:pPr>
            <a:r>
              <a:rPr lang="ru-RU" i="1" dirty="0">
                <a:solidFill>
                  <a:schemeClr val="tx1"/>
                </a:solidFill>
              </a:rPr>
              <a:t>Нехристианские литературные источники — 17 документов 50-180 гг. содержат около 50 различных подробностей о жизни, учении, смерти (в 11 текстах) и воскресении Иисуса, некоторые элементы вероучения ранних христиан.</a:t>
            </a:r>
            <a:br>
              <a:rPr lang="ru-RU" i="1" dirty="0">
                <a:solidFill>
                  <a:schemeClr val="tx1"/>
                </a:solidFill>
              </a:rPr>
            </a:br>
            <a:endParaRPr lang="ru-RU" i="1" dirty="0">
              <a:solidFill>
                <a:schemeClr val="tx1"/>
              </a:solidFill>
            </a:endParaRPr>
          </a:p>
          <a:p>
            <a:pPr marL="1428750" lvl="2" indent="-514350" algn="l">
              <a:buFont typeface="+mj-lt"/>
              <a:buAutoNum type="romanLcPeriod"/>
            </a:pPr>
            <a:r>
              <a:rPr lang="ru-RU" i="1" dirty="0">
                <a:solidFill>
                  <a:schemeClr val="tx1"/>
                </a:solidFill>
              </a:rPr>
              <a:t>Римские источники — историки (Тацит, Светоний, Галл), чиновники (Плиний Младший), цезари (Траян, Адриан).</a:t>
            </a:r>
            <a:br>
              <a:rPr lang="ru-RU" i="1" dirty="0">
                <a:solidFill>
                  <a:schemeClr val="tx1"/>
                </a:solidFill>
              </a:rPr>
            </a:br>
            <a:endParaRPr lang="ru-RU" i="1" dirty="0">
              <a:solidFill>
                <a:schemeClr val="tx1"/>
              </a:solidFill>
            </a:endParaRPr>
          </a:p>
          <a:p>
            <a:pPr marL="1428750" lvl="2" indent="-514350" algn="l">
              <a:buFont typeface="+mj-lt"/>
              <a:buAutoNum type="romanLcPeriod"/>
            </a:pPr>
            <a:r>
              <a:rPr lang="ru-RU" i="1" dirty="0">
                <a:solidFill>
                  <a:schemeClr val="tx1"/>
                </a:solidFill>
              </a:rPr>
              <a:t>Иудейские источники — Талмуд, Иосиф Флавий.</a:t>
            </a:r>
            <a:br>
              <a:rPr lang="ru-RU" i="1" dirty="0">
                <a:solidFill>
                  <a:schemeClr val="tx1"/>
                </a:solidFill>
              </a:rPr>
            </a:br>
            <a:endParaRPr lang="en-US" i="1" dirty="0" smtClean="0">
              <a:solidFill>
                <a:schemeClr val="tx1"/>
              </a:solidFill>
            </a:endParaRPr>
          </a:p>
          <a:p>
            <a:pPr lvl="2" algn="l"/>
            <a:r>
              <a:rPr lang="ru-RU" dirty="0"/>
              <a:t/>
            </a:r>
            <a:br>
              <a:rPr lang="ru-RU" dirty="0"/>
            </a:br>
            <a:r>
              <a:rPr lang="ru-RU" sz="5400" dirty="0" smtClean="0">
                <a:solidFill>
                  <a:schemeClr val="tx1"/>
                </a:solidFill>
              </a:rPr>
              <a:t>         </a:t>
            </a:r>
            <a:r>
              <a:rPr lang="ru-RU" dirty="0"/>
              <a:t/>
            </a:r>
            <a:br>
              <a:rPr lang="ru-RU" dirty="0"/>
            </a:br>
            <a:endParaRPr lang="ru-RU" i="1" dirty="0">
              <a:solidFill>
                <a:schemeClr val="tx1"/>
              </a:solidFill>
            </a:endParaRPr>
          </a:p>
        </p:txBody>
      </p:sp>
    </p:spTree>
    <p:extLst>
      <p:ext uri="{BB962C8B-B14F-4D97-AF65-F5344CB8AC3E}">
        <p14:creationId xmlns:p14="http://schemas.microsoft.com/office/powerpoint/2010/main" val="298049035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Заголовок 1"/>
          <p:cNvSpPr>
            <a:spLocks noGrp="1"/>
          </p:cNvSpPr>
          <p:nvPr>
            <p:ph type="ctrTitle"/>
          </p:nvPr>
        </p:nvSpPr>
        <p:spPr>
          <a:xfrm>
            <a:off x="143508" y="548680"/>
            <a:ext cx="8856984" cy="794519"/>
          </a:xfrm>
        </p:spPr>
        <p:txBody>
          <a:bodyPr>
            <a:noAutofit/>
          </a:bodyPr>
          <a:lstStyle/>
          <a:p>
            <a:r>
              <a:rPr lang="en-US" sz="3600" b="1" dirty="0" smtClean="0">
                <a:solidFill>
                  <a:schemeClr val="tx1"/>
                </a:solidFill>
              </a:rPr>
              <a:t>2. </a:t>
            </a:r>
            <a:r>
              <a:rPr lang="ru-RU" sz="3600" b="1" u="sng" dirty="0" smtClean="0">
                <a:solidFill>
                  <a:schemeClr val="tx1"/>
                </a:solidFill>
              </a:rPr>
              <a:t>Библия исторически точна и достоверна</a:t>
            </a:r>
            <a:endParaRPr lang="ru-RU" sz="3600" b="1" dirty="0"/>
          </a:p>
        </p:txBody>
      </p:sp>
      <p:sp>
        <p:nvSpPr>
          <p:cNvPr id="3" name="Подзаголовок 2"/>
          <p:cNvSpPr>
            <a:spLocks noGrp="1"/>
          </p:cNvSpPr>
          <p:nvPr>
            <p:ph type="subTitle" idx="1"/>
          </p:nvPr>
        </p:nvSpPr>
        <p:spPr>
          <a:xfrm>
            <a:off x="755576" y="2276872"/>
            <a:ext cx="7920880" cy="4392488"/>
          </a:xfrm>
        </p:spPr>
        <p:txBody>
          <a:bodyPr>
            <a:normAutofit fontScale="70000" lnSpcReduction="20000"/>
          </a:bodyPr>
          <a:lstStyle/>
          <a:p>
            <a:pPr lvl="1" algn="l"/>
            <a:r>
              <a:rPr lang="en-US" sz="3400" i="1" dirty="0" smtClean="0">
                <a:solidFill>
                  <a:schemeClr val="tx1"/>
                </a:solidFill>
              </a:rPr>
              <a:t>b) </a:t>
            </a:r>
            <a:r>
              <a:rPr lang="ru-RU" sz="3400" i="1" dirty="0" smtClean="0">
                <a:solidFill>
                  <a:schemeClr val="tx1"/>
                </a:solidFill>
              </a:rPr>
              <a:t>Историчность </a:t>
            </a:r>
            <a:r>
              <a:rPr lang="ru-RU" sz="3400" i="1" dirty="0">
                <a:solidFill>
                  <a:schemeClr val="tx1"/>
                </a:solidFill>
              </a:rPr>
              <a:t>личности Иисуса Христа.</a:t>
            </a:r>
            <a:br>
              <a:rPr lang="ru-RU" sz="3400" i="1" dirty="0">
                <a:solidFill>
                  <a:schemeClr val="tx1"/>
                </a:solidFill>
              </a:rPr>
            </a:br>
            <a:endParaRPr lang="ru-RU" sz="3400" i="1" dirty="0">
              <a:solidFill>
                <a:schemeClr val="tx1"/>
              </a:solidFill>
            </a:endParaRPr>
          </a:p>
          <a:p>
            <a:pPr marL="1428750" lvl="2" indent="-514350" algn="l">
              <a:buFont typeface="+mj-lt"/>
              <a:buAutoNum type="romanLcPeriod"/>
            </a:pPr>
            <a:r>
              <a:rPr lang="ru-RU" sz="2600" i="1" dirty="0">
                <a:solidFill>
                  <a:schemeClr val="tx1"/>
                </a:solidFill>
              </a:rPr>
              <a:t>Нехристианские литературные источники — 17 документов 50-180 гг. содержат около 50 различных подробностей о жизни, учении, смерти (в 11 текстах) и воскресении Иисуса, некоторые элементы вероучения ранних христиан.</a:t>
            </a:r>
            <a:br>
              <a:rPr lang="ru-RU" sz="2600" i="1" dirty="0">
                <a:solidFill>
                  <a:schemeClr val="tx1"/>
                </a:solidFill>
              </a:rPr>
            </a:br>
            <a:endParaRPr lang="ru-RU" sz="2600" i="1" dirty="0">
              <a:solidFill>
                <a:schemeClr val="tx1"/>
              </a:solidFill>
            </a:endParaRPr>
          </a:p>
          <a:p>
            <a:pPr marL="1428750" lvl="2" indent="-514350" algn="l">
              <a:buFont typeface="+mj-lt"/>
              <a:buAutoNum type="romanLcPeriod"/>
            </a:pPr>
            <a:r>
              <a:rPr lang="ru-RU" sz="2600" i="1" dirty="0">
                <a:solidFill>
                  <a:schemeClr val="tx1"/>
                </a:solidFill>
              </a:rPr>
              <a:t>Римские источники — историки (Тацит, Светоний, Галл), чиновники (Плиний Младший), цезари (Траян, Адриан).</a:t>
            </a:r>
            <a:br>
              <a:rPr lang="ru-RU" sz="2600" i="1" dirty="0">
                <a:solidFill>
                  <a:schemeClr val="tx1"/>
                </a:solidFill>
              </a:rPr>
            </a:br>
            <a:endParaRPr lang="ru-RU" sz="2600" i="1" dirty="0">
              <a:solidFill>
                <a:schemeClr val="tx1"/>
              </a:solidFill>
            </a:endParaRPr>
          </a:p>
          <a:p>
            <a:pPr marL="1428750" lvl="2" indent="-514350" algn="l">
              <a:buFont typeface="+mj-lt"/>
              <a:buAutoNum type="romanLcPeriod"/>
            </a:pPr>
            <a:r>
              <a:rPr lang="ru-RU" sz="2600" i="1" dirty="0">
                <a:solidFill>
                  <a:schemeClr val="tx1"/>
                </a:solidFill>
              </a:rPr>
              <a:t>Иудейские источники — Талмуд, Иосиф Флавий.</a:t>
            </a:r>
            <a:br>
              <a:rPr lang="ru-RU" sz="2600" i="1" dirty="0">
                <a:solidFill>
                  <a:schemeClr val="tx1"/>
                </a:solidFill>
              </a:rPr>
            </a:br>
            <a:endParaRPr lang="en-US" sz="2600" i="1" dirty="0" smtClean="0">
              <a:solidFill>
                <a:schemeClr val="tx1"/>
              </a:solidFill>
            </a:endParaRPr>
          </a:p>
          <a:p>
            <a:pPr marL="1428750" lvl="2" indent="-514350" algn="l">
              <a:buFont typeface="+mj-lt"/>
              <a:buAutoNum type="romanLcPeriod"/>
            </a:pPr>
            <a:r>
              <a:rPr lang="ru-RU" sz="2600" i="1" dirty="0" smtClean="0">
                <a:solidFill>
                  <a:schemeClr val="tx1"/>
                </a:solidFill>
              </a:rPr>
              <a:t>Гностические </a:t>
            </a:r>
            <a:r>
              <a:rPr lang="ru-RU" sz="2600" i="1" dirty="0">
                <a:solidFill>
                  <a:schemeClr val="tx1"/>
                </a:solidFill>
              </a:rPr>
              <a:t>источники — Евангелие Истины; Евангелие от Фомы; Трактат о Воскресении.</a:t>
            </a:r>
            <a:r>
              <a:rPr lang="ru-RU" dirty="0"/>
              <a:t/>
            </a:r>
            <a:br>
              <a:rPr lang="ru-RU" dirty="0"/>
            </a:br>
            <a:r>
              <a:rPr lang="ru-RU" sz="5400" dirty="0" smtClean="0">
                <a:solidFill>
                  <a:schemeClr val="tx1"/>
                </a:solidFill>
              </a:rPr>
              <a:t>         </a:t>
            </a:r>
            <a:r>
              <a:rPr lang="ru-RU" dirty="0"/>
              <a:t/>
            </a:r>
            <a:br>
              <a:rPr lang="ru-RU" dirty="0"/>
            </a:br>
            <a:endParaRPr lang="ru-RU" i="1" dirty="0">
              <a:solidFill>
                <a:schemeClr val="tx1"/>
              </a:solidFill>
            </a:endParaRPr>
          </a:p>
        </p:txBody>
      </p:sp>
    </p:spTree>
    <p:extLst>
      <p:ext uri="{BB962C8B-B14F-4D97-AF65-F5344CB8AC3E}">
        <p14:creationId xmlns:p14="http://schemas.microsoft.com/office/powerpoint/2010/main" val="1130113480"/>
      </p:ext>
    </p:extLst>
  </p:cSld>
  <p:clrMapOvr>
    <a:masterClrMapping/>
  </p:clrMapOvr>
  <p:timing>
    <p:tnLst>
      <p:par>
        <p:cTn id="1" dur="indefinite" restart="never" nodeType="tmRoot"/>
      </p:par>
    </p:tnLst>
  </p:timing>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125</TotalTime>
  <Words>1374</Words>
  <Application>Microsoft Office PowerPoint</Application>
  <PresentationFormat>Экран (4:3)</PresentationFormat>
  <Paragraphs>316</Paragraphs>
  <Slides>41</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41</vt:i4>
      </vt:variant>
    </vt:vector>
  </HeadingPairs>
  <TitlesOfParts>
    <vt:vector size="42" baseType="lpstr">
      <vt:lpstr>Тема Office</vt:lpstr>
      <vt:lpstr>1. Библия называет себя Словом Божьим</vt:lpstr>
      <vt:lpstr>1. Библия называет себя Словом Божьим</vt:lpstr>
      <vt:lpstr>2. Библия исторически точна и достоверна</vt:lpstr>
      <vt:lpstr>2. Библия исторически точна и достоверна</vt:lpstr>
      <vt:lpstr>2. Библия исторически точна и достоверна</vt:lpstr>
      <vt:lpstr>2. Библия исторически точна и достоверна</vt:lpstr>
      <vt:lpstr>2. Библия исторически точна и достоверна</vt:lpstr>
      <vt:lpstr>2. Библия исторически точна и достоверна</vt:lpstr>
      <vt:lpstr>2. Библия исторически точна и достоверна</vt:lpstr>
      <vt:lpstr>2. Библия исторически точна и достоверна</vt:lpstr>
      <vt:lpstr>3. Доверие к авторам Библии</vt:lpstr>
      <vt:lpstr>3. Доверие к авторам Библии</vt:lpstr>
      <vt:lpstr>3. Доверие к авторам Библии</vt:lpstr>
      <vt:lpstr>3. Доверие к авторам Библии</vt:lpstr>
      <vt:lpstr>3. Доверие к авторам Библии</vt:lpstr>
      <vt:lpstr>4. Свидетельство поразительного единства Библии</vt:lpstr>
      <vt:lpstr>Представьте себе все многообразие Библии:</vt:lpstr>
      <vt:lpstr>Представьте себе все многообразие Библии:</vt:lpstr>
      <vt:lpstr>Представьте себе все многообразие Библии:</vt:lpstr>
      <vt:lpstr>Представьте себе все многообразие Библии:</vt:lpstr>
      <vt:lpstr>Представьте себе все многообразие Библии:</vt:lpstr>
      <vt:lpstr>Представьте себе все многообразие Библии:</vt:lpstr>
      <vt:lpstr>Представьте себе все многообразие Библии:</vt:lpstr>
      <vt:lpstr>4. Свидетельство поразительного единства Библии</vt:lpstr>
      <vt:lpstr>4. Свидетельство поразительного единства Библии</vt:lpstr>
      <vt:lpstr>4. Свидетельство поразительного единства Библии</vt:lpstr>
      <vt:lpstr>5. Документы, которыми мы располагаем, являются точной копией оригиналов </vt:lpstr>
      <vt:lpstr>5. Документы, которыми мы располагаем, являются точной копией оригиналов </vt:lpstr>
      <vt:lpstr>5. Документы, которыми мы располагаем, являются точной копией оригиналов </vt:lpstr>
      <vt:lpstr>5. Документы, которыми мы располагаем, являются точной копией оригиналов </vt:lpstr>
      <vt:lpstr>5. Документы, которыми мы располагаем, являются точной копией оригиналов </vt:lpstr>
      <vt:lpstr>5. Документы, которыми мы располагаем, являются точной копией оригиналов </vt:lpstr>
      <vt:lpstr>5. Документы, которыми мы располагаем, являются точной копией оригиналов </vt:lpstr>
      <vt:lpstr>5. Документы, которыми мы располагаем, являются точной копией оригиналов </vt:lpstr>
      <vt:lpstr>5. Документы, которыми мы располагаем, являются точной копией оригиналов </vt:lpstr>
      <vt:lpstr>5. Документы, которыми мы располагаем, являются точной копией оригиналов </vt:lpstr>
      <vt:lpstr>5. Документы, которыми мы располагаем, являются точной копией оригиналов </vt:lpstr>
      <vt:lpstr>5. Документы, которыми мы располагаем, являются точной копией оригиналов </vt:lpstr>
      <vt:lpstr>5. Документы, которыми мы располагаем, являются точной копией оригиналов </vt:lpstr>
      <vt:lpstr>5. Документы, которыми мы располагаем, являются точной копией оригиналов </vt:lpstr>
      <vt:lpstr>5. Документы, которыми мы располагаем, являются точной копией оригиналов </vt:lpstr>
    </vt:vector>
  </TitlesOfParts>
  <Company>Microsoft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Особенности, которые имеет Библия, но также их могут иметь и книги, написанные просто людьми</dc:title>
  <dc:creator>Admin</dc:creator>
  <cp:lastModifiedBy>Admin</cp:lastModifiedBy>
  <cp:revision>11</cp:revision>
  <dcterms:created xsi:type="dcterms:W3CDTF">2020-07-25T11:56:06Z</dcterms:created>
  <dcterms:modified xsi:type="dcterms:W3CDTF">2020-07-27T14:33:59Z</dcterms:modified>
</cp:coreProperties>
</file>