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72" r:id="rId3"/>
    <p:sldId id="274" r:id="rId4"/>
    <p:sldId id="275" r:id="rId5"/>
    <p:sldId id="276" r:id="rId6"/>
    <p:sldId id="277" r:id="rId7"/>
    <p:sldId id="286" r:id="rId8"/>
    <p:sldId id="278" r:id="rId9"/>
    <p:sldId id="257" r:id="rId10"/>
    <p:sldId id="279" r:id="rId11"/>
    <p:sldId id="280" r:id="rId12"/>
    <p:sldId id="281" r:id="rId13"/>
    <p:sldId id="258" r:id="rId14"/>
    <p:sldId id="282" r:id="rId15"/>
    <p:sldId id="285" r:id="rId16"/>
    <p:sldId id="283" r:id="rId17"/>
    <p:sldId id="273" r:id="rId18"/>
    <p:sldId id="287" r:id="rId19"/>
    <p:sldId id="28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5" d="100"/>
          <a:sy n="75" d="100"/>
        </p:scale>
        <p:origin x="-224" y="28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E9A586-FB20-714C-80F6-ECCA2B65AAFE}" type="datetimeFigureOut">
              <a:rPr lang="en-US" smtClean="0"/>
              <a:t>10/3/16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B98A9C-EA5F-9942-8A6F-0E5969AB996D}" type="slidenum">
              <a:rPr lang="en-US" smtClean="0"/>
              <a:t>‹#›</a:t>
            </a:fld>
            <a:endParaRPr lang="en-US"/>
          </a:p>
        </p:txBody>
      </p:sp>
    </p:spTree>
    <p:extLst>
      <p:ext uri="{BB962C8B-B14F-4D97-AF65-F5344CB8AC3E}">
        <p14:creationId xmlns:p14="http://schemas.microsoft.com/office/powerpoint/2010/main" val="347662972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1</a:t>
            </a:fld>
            <a:endParaRPr lang="en-US"/>
          </a:p>
        </p:txBody>
      </p:sp>
    </p:spTree>
    <p:extLst>
      <p:ext uri="{BB962C8B-B14F-4D97-AF65-F5344CB8AC3E}">
        <p14:creationId xmlns:p14="http://schemas.microsoft.com/office/powerpoint/2010/main" val="3732929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17</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18</a:t>
            </a:fld>
            <a:endParaRPr lang="en-US"/>
          </a:p>
        </p:txBody>
      </p:sp>
    </p:spTree>
    <p:extLst>
      <p:ext uri="{BB962C8B-B14F-4D97-AF65-F5344CB8AC3E}">
        <p14:creationId xmlns:p14="http://schemas.microsoft.com/office/powerpoint/2010/main" val="974517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58B4C4-C78E-8F4F-B656-5A05662AD488}" type="datetimeFigureOut">
              <a:rPr lang="en-US" smtClean="0"/>
              <a:t>10/3/16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605466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58B4C4-C78E-8F4F-B656-5A05662AD488}" type="datetimeFigureOut">
              <a:rPr lang="en-US" smtClean="0"/>
              <a:t>10/3/16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824096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58B4C4-C78E-8F4F-B656-5A05662AD488}" type="datetimeFigureOut">
              <a:rPr lang="en-US" smtClean="0"/>
              <a:t>10/3/16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910142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58B4C4-C78E-8F4F-B656-5A05662AD488}" type="datetimeFigureOut">
              <a:rPr lang="en-US" smtClean="0"/>
              <a:t>10/3/16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1317700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58B4C4-C78E-8F4F-B656-5A05662AD488}" type="datetimeFigureOut">
              <a:rPr lang="en-US" smtClean="0"/>
              <a:t>10/3/16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88909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E58B4C4-C78E-8F4F-B656-5A05662AD488}" type="datetimeFigureOut">
              <a:rPr lang="en-US" smtClean="0"/>
              <a:t>10/3/16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104604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58B4C4-C78E-8F4F-B656-5A05662AD488}" type="datetimeFigureOut">
              <a:rPr lang="en-US" smtClean="0"/>
              <a:t>10/3/16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590076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58B4C4-C78E-8F4F-B656-5A05662AD488}" type="datetimeFigureOut">
              <a:rPr lang="en-US" smtClean="0"/>
              <a:t>10/3/16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526223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58B4C4-C78E-8F4F-B656-5A05662AD488}" type="datetimeFigureOut">
              <a:rPr lang="en-US" smtClean="0"/>
              <a:t>10/3/16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4098284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58B4C4-C78E-8F4F-B656-5A05662AD488}" type="datetimeFigureOut">
              <a:rPr lang="en-US" smtClean="0"/>
              <a:t>10/3/16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90398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58B4C4-C78E-8F4F-B656-5A05662AD488}" type="datetimeFigureOut">
              <a:rPr lang="en-US" smtClean="0"/>
              <a:t>10/3/16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417330903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58B4C4-C78E-8F4F-B656-5A05662AD488}" type="datetimeFigureOut">
              <a:rPr lang="en-US" smtClean="0"/>
              <a:t>10/3/16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662E49-6040-7348-B5F3-AB17904C7DEF}" type="slidenum">
              <a:rPr lang="en-US" smtClean="0"/>
              <a:t>‹#›</a:t>
            </a:fld>
            <a:endParaRPr lang="en-US"/>
          </a:p>
        </p:txBody>
      </p:sp>
    </p:spTree>
    <p:extLst>
      <p:ext uri="{BB962C8B-B14F-4D97-AF65-F5344CB8AC3E}">
        <p14:creationId xmlns:p14="http://schemas.microsoft.com/office/powerpoint/2010/main" val="4171430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The Bible, Money &amp; Work</a:t>
            </a:r>
            <a:endParaRPr lang="en-US" b="1" dirty="0"/>
          </a:p>
        </p:txBody>
      </p:sp>
      <p:sp>
        <p:nvSpPr>
          <p:cNvPr id="3" name="Subtitle 2"/>
          <p:cNvSpPr>
            <a:spLocks noGrp="1"/>
          </p:cNvSpPr>
          <p:nvPr>
            <p:ph type="subTitle" idx="1"/>
          </p:nvPr>
        </p:nvSpPr>
        <p:spPr/>
        <p:txBody>
          <a:bodyPr/>
          <a:lstStyle/>
          <a:p>
            <a:r>
              <a:rPr lang="en-US" dirty="0" smtClean="0"/>
              <a:t>More money; more ministry</a:t>
            </a:r>
            <a:endParaRPr lang="en-US" dirty="0"/>
          </a:p>
        </p:txBody>
      </p:sp>
    </p:spTree>
    <p:extLst>
      <p:ext uri="{BB962C8B-B14F-4D97-AF65-F5344CB8AC3E}">
        <p14:creationId xmlns:p14="http://schemas.microsoft.com/office/powerpoint/2010/main" val="142461405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of our money do we owe God?</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r>
              <a:rPr lang="en-US" dirty="0"/>
              <a:t>Malachi 3:</a:t>
            </a:r>
            <a:r>
              <a:rPr lang="en-US" dirty="0" smtClean="0"/>
              <a:t>10 (</a:t>
            </a:r>
            <a:r>
              <a:rPr lang="en-US" dirty="0"/>
              <a:t>NIV</a:t>
            </a:r>
            <a:r>
              <a:rPr lang="en-US" dirty="0" smtClean="0"/>
              <a:t>)</a:t>
            </a:r>
            <a:r>
              <a:rPr lang="en-US" b="1" dirty="0" smtClean="0"/>
              <a:t> </a:t>
            </a:r>
            <a:r>
              <a:rPr lang="en-US" b="1" dirty="0"/>
              <a:t> </a:t>
            </a:r>
            <a:r>
              <a:rPr lang="en-US" dirty="0"/>
              <a:t>Bring the whole </a:t>
            </a:r>
            <a:r>
              <a:rPr lang="en-US" b="1" dirty="0">
                <a:solidFill>
                  <a:srgbClr val="FF6600"/>
                </a:solidFill>
              </a:rPr>
              <a:t>tithe</a:t>
            </a:r>
            <a:r>
              <a:rPr lang="en-US" dirty="0"/>
              <a:t> into the storehouse, that there may be food in my house. Test me in this,” says the Lord Almighty, “and see if I will not throw open the floodgates of heaven and pour out so much blessing that there will not be room enough to store it</a:t>
            </a:r>
            <a:r>
              <a:rPr lang="en-US" dirty="0" smtClean="0"/>
              <a:t>.</a:t>
            </a:r>
          </a:p>
        </p:txBody>
      </p:sp>
    </p:spTree>
    <p:extLst>
      <p:ext uri="{BB962C8B-B14F-4D97-AF65-F5344CB8AC3E}">
        <p14:creationId xmlns:p14="http://schemas.microsoft.com/office/powerpoint/2010/main" val="67221706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of our money do we owe God?</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r>
              <a:rPr lang="en-US" dirty="0" smtClean="0"/>
              <a:t>Colossians </a:t>
            </a:r>
            <a:r>
              <a:rPr lang="en-US" dirty="0"/>
              <a:t>3:16-</a:t>
            </a:r>
            <a:r>
              <a:rPr lang="en-US" dirty="0" smtClean="0"/>
              <a:t>18 (</a:t>
            </a:r>
            <a:r>
              <a:rPr lang="en-US" dirty="0"/>
              <a:t>NIV</a:t>
            </a:r>
            <a:r>
              <a:rPr lang="en-US" dirty="0" smtClean="0"/>
              <a:t>) </a:t>
            </a:r>
            <a:r>
              <a:rPr lang="en-US" b="1" dirty="0"/>
              <a:t> </a:t>
            </a:r>
            <a:r>
              <a:rPr lang="en-US" dirty="0" smtClean="0"/>
              <a:t>Let </a:t>
            </a:r>
            <a:r>
              <a:rPr lang="en-US" dirty="0"/>
              <a:t>the message of Christ dwell among you richly as you teach and admonish one another with all wisdom through psalms, hymns, and songs from the Spirit, singing to God with gratitude in your hearts. </a:t>
            </a:r>
            <a:r>
              <a:rPr lang="en-US" b="1" dirty="0"/>
              <a:t> </a:t>
            </a:r>
            <a:r>
              <a:rPr lang="en-US" dirty="0"/>
              <a:t>And </a:t>
            </a:r>
            <a:r>
              <a:rPr lang="en-US" b="1" dirty="0">
                <a:solidFill>
                  <a:srgbClr val="FF6600"/>
                </a:solidFill>
              </a:rPr>
              <a:t>whatever you do</a:t>
            </a:r>
            <a:r>
              <a:rPr lang="en-US" dirty="0"/>
              <a:t>, whether in word or deed, </a:t>
            </a:r>
            <a:r>
              <a:rPr lang="en-US" b="1" dirty="0">
                <a:solidFill>
                  <a:srgbClr val="FF6600"/>
                </a:solidFill>
              </a:rPr>
              <a:t>do it all </a:t>
            </a:r>
            <a:r>
              <a:rPr lang="en-US" dirty="0"/>
              <a:t>in the name of the Lord Jesus, giving thanks to God the Father through him</a:t>
            </a:r>
            <a:r>
              <a:rPr lang="en-US" dirty="0" smtClean="0"/>
              <a:t>.</a:t>
            </a:r>
          </a:p>
        </p:txBody>
      </p:sp>
    </p:spTree>
    <p:extLst>
      <p:ext uri="{BB962C8B-B14F-4D97-AF65-F5344CB8AC3E}">
        <p14:creationId xmlns:p14="http://schemas.microsoft.com/office/powerpoint/2010/main" val="348917446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of our money do we owe God?</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r>
              <a:rPr lang="en-US" dirty="0" smtClean="0"/>
              <a:t>Colossians </a:t>
            </a:r>
            <a:r>
              <a:rPr lang="en-US" dirty="0"/>
              <a:t>3:</a:t>
            </a:r>
            <a:r>
              <a:rPr lang="en-US" dirty="0" smtClean="0"/>
              <a:t>23-24 (</a:t>
            </a:r>
            <a:r>
              <a:rPr lang="en-US" dirty="0"/>
              <a:t>NIV</a:t>
            </a:r>
            <a:r>
              <a:rPr lang="en-US" dirty="0" smtClean="0"/>
              <a:t>) </a:t>
            </a:r>
            <a:r>
              <a:rPr lang="en-US" b="1" dirty="0"/>
              <a:t> </a:t>
            </a:r>
            <a:r>
              <a:rPr lang="en-US" b="1" dirty="0">
                <a:solidFill>
                  <a:srgbClr val="FF6600"/>
                </a:solidFill>
              </a:rPr>
              <a:t>Whatever you do</a:t>
            </a:r>
            <a:r>
              <a:rPr lang="en-US" dirty="0"/>
              <a:t>, work at it with all your heart, as working for the Lord, not for human masters, </a:t>
            </a:r>
            <a:r>
              <a:rPr lang="en-US" b="1" dirty="0"/>
              <a:t> </a:t>
            </a:r>
            <a:r>
              <a:rPr lang="en-US" dirty="0"/>
              <a:t>since you know that you will receive an inheritance from the Lord as a reward. </a:t>
            </a:r>
            <a:r>
              <a:rPr lang="en-US" b="1" dirty="0">
                <a:solidFill>
                  <a:srgbClr val="3366FF"/>
                </a:solidFill>
              </a:rPr>
              <a:t>It is the Lord Christ you are serving.</a:t>
            </a:r>
          </a:p>
        </p:txBody>
      </p:sp>
    </p:spTree>
    <p:extLst>
      <p:ext uri="{BB962C8B-B14F-4D97-AF65-F5344CB8AC3E}">
        <p14:creationId xmlns:p14="http://schemas.microsoft.com/office/powerpoint/2010/main" val="170154997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does the bible say about work?</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r>
              <a:rPr lang="en-US" b="1" dirty="0" smtClean="0"/>
              <a:t>Genesis 2:15</a:t>
            </a:r>
            <a:r>
              <a:rPr lang="en-US" dirty="0" smtClean="0"/>
              <a:t> </a:t>
            </a:r>
            <a:r>
              <a:rPr lang="en-US" dirty="0"/>
              <a:t>The LORD God took the man and put him in the Garden of Eden </a:t>
            </a:r>
            <a:r>
              <a:rPr lang="en-US" b="1" dirty="0">
                <a:solidFill>
                  <a:srgbClr val="FF6600"/>
                </a:solidFill>
              </a:rPr>
              <a:t>to work it </a:t>
            </a:r>
            <a:r>
              <a:rPr lang="en-US" dirty="0"/>
              <a:t>and take care of it</a:t>
            </a:r>
            <a:r>
              <a:rPr lang="en-US" dirty="0" smtClean="0"/>
              <a:t>.</a:t>
            </a:r>
          </a:p>
        </p:txBody>
      </p:sp>
      <p:sp>
        <p:nvSpPr>
          <p:cNvPr id="4" name="TextBox 3"/>
          <p:cNvSpPr txBox="1"/>
          <p:nvPr/>
        </p:nvSpPr>
        <p:spPr>
          <a:xfrm>
            <a:off x="6819900" y="9144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18290518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does the bible say about work?</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r>
              <a:rPr lang="en-US" b="1" dirty="0" smtClean="0"/>
              <a:t>Proverbs 12:11</a:t>
            </a:r>
            <a:r>
              <a:rPr lang="en-US" dirty="0" smtClean="0"/>
              <a:t> </a:t>
            </a:r>
            <a:r>
              <a:rPr lang="en-US" dirty="0"/>
              <a:t>Those who </a:t>
            </a:r>
            <a:r>
              <a:rPr lang="en-US" b="1" dirty="0">
                <a:solidFill>
                  <a:srgbClr val="FF6600"/>
                </a:solidFill>
              </a:rPr>
              <a:t>work</a:t>
            </a:r>
            <a:r>
              <a:rPr lang="en-US" dirty="0"/>
              <a:t> their land will have abundant food, but those who chase fantasies have no sense</a:t>
            </a:r>
            <a:r>
              <a:rPr lang="en-US" dirty="0" smtClean="0"/>
              <a:t>.</a:t>
            </a:r>
          </a:p>
          <a:p>
            <a:pPr marL="0" indent="0">
              <a:buNone/>
            </a:pPr>
            <a:r>
              <a:rPr lang="en-US" b="1" dirty="0" smtClean="0"/>
              <a:t>Proverbs 13:4</a:t>
            </a:r>
            <a:r>
              <a:rPr lang="en-US" dirty="0" smtClean="0"/>
              <a:t> </a:t>
            </a:r>
            <a:r>
              <a:rPr lang="en-US" dirty="0"/>
              <a:t>A sluggard’s appetite is never filled, but the desires of the diligent are fully satisfied</a:t>
            </a:r>
            <a:r>
              <a:rPr lang="en-US" dirty="0" smtClean="0"/>
              <a:t>.</a:t>
            </a:r>
          </a:p>
          <a:p>
            <a:pPr marL="0" indent="0">
              <a:buNone/>
            </a:pPr>
            <a:endParaRPr lang="en-US" sz="1400" dirty="0"/>
          </a:p>
        </p:txBody>
      </p:sp>
      <p:sp>
        <p:nvSpPr>
          <p:cNvPr id="4" name="TextBox 3"/>
          <p:cNvSpPr txBox="1"/>
          <p:nvPr/>
        </p:nvSpPr>
        <p:spPr>
          <a:xfrm>
            <a:off x="6819900" y="9144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87598660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does the bible say about work?</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r>
              <a:rPr lang="en-US" b="1" dirty="0" smtClean="0"/>
              <a:t>Proverbs 14:23</a:t>
            </a:r>
            <a:r>
              <a:rPr lang="en-US" dirty="0" smtClean="0"/>
              <a:t> </a:t>
            </a:r>
            <a:r>
              <a:rPr lang="en-US" b="1" dirty="0">
                <a:solidFill>
                  <a:srgbClr val="FF6600"/>
                </a:solidFill>
              </a:rPr>
              <a:t>All hard work </a:t>
            </a:r>
            <a:r>
              <a:rPr lang="en-US" dirty="0"/>
              <a:t>brings a profit, but mere talk leads only to poverty</a:t>
            </a:r>
            <a:r>
              <a:rPr lang="en-US" dirty="0" smtClean="0"/>
              <a:t>.</a:t>
            </a:r>
          </a:p>
          <a:p>
            <a:pPr marL="0" indent="0">
              <a:buNone/>
            </a:pPr>
            <a:r>
              <a:rPr lang="en-US" b="1" dirty="0" smtClean="0"/>
              <a:t>Proverbs 6:10</a:t>
            </a:r>
            <a:r>
              <a:rPr lang="en-US" dirty="0" smtClean="0"/>
              <a:t> </a:t>
            </a:r>
            <a:r>
              <a:rPr lang="en-US" dirty="0"/>
              <a:t>A little sleep, a little slumber, a little folding of the hands to rest</a:t>
            </a:r>
            <a:r>
              <a:rPr lang="en-US" dirty="0" smtClean="0"/>
              <a:t>— </a:t>
            </a:r>
            <a:r>
              <a:rPr lang="en-US" dirty="0"/>
              <a:t>and </a:t>
            </a:r>
            <a:r>
              <a:rPr lang="en-US" b="1" dirty="0">
                <a:solidFill>
                  <a:srgbClr val="0000FF"/>
                </a:solidFill>
              </a:rPr>
              <a:t>poverty</a:t>
            </a:r>
            <a:r>
              <a:rPr lang="en-US" dirty="0"/>
              <a:t> will come on you like a thief and scarcity like an armed man. </a:t>
            </a:r>
            <a:endParaRPr lang="en-US" dirty="0" smtClean="0"/>
          </a:p>
          <a:p>
            <a:pPr marL="0" indent="0">
              <a:buNone/>
            </a:pPr>
            <a:endParaRPr lang="en-US" sz="1400" dirty="0"/>
          </a:p>
        </p:txBody>
      </p:sp>
      <p:sp>
        <p:nvSpPr>
          <p:cNvPr id="4" name="TextBox 3"/>
          <p:cNvSpPr txBox="1"/>
          <p:nvPr/>
        </p:nvSpPr>
        <p:spPr>
          <a:xfrm>
            <a:off x="6819900" y="9144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15565463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does the bible say about work?</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r>
              <a:rPr lang="en-US" b="1" dirty="0" smtClean="0"/>
              <a:t>2 Thessalonians 3:10 </a:t>
            </a:r>
            <a:r>
              <a:rPr lang="en-US" dirty="0" smtClean="0"/>
              <a:t>For </a:t>
            </a:r>
            <a:r>
              <a:rPr lang="en-US" dirty="0"/>
              <a:t>even when we were with you, we gave you this rule: </a:t>
            </a:r>
            <a:r>
              <a:rPr lang="en-US" b="1" dirty="0">
                <a:solidFill>
                  <a:srgbClr val="0000FF"/>
                </a:solidFill>
              </a:rPr>
              <a:t>“The one who is unwilling to work shall not eat.”</a:t>
            </a:r>
            <a:r>
              <a:rPr lang="en-US" sz="1400" b="1" dirty="0">
                <a:solidFill>
                  <a:srgbClr val="0000FF"/>
                </a:solidFill>
              </a:rPr>
              <a:t>	</a:t>
            </a:r>
            <a:endParaRPr lang="en-US" sz="1400" b="1" dirty="0" smtClean="0">
              <a:solidFill>
                <a:srgbClr val="0000FF"/>
              </a:solidFill>
            </a:endParaRPr>
          </a:p>
          <a:p>
            <a:pPr marL="0" indent="0">
              <a:buNone/>
            </a:pPr>
            <a:r>
              <a:rPr lang="en-US" b="1" dirty="0"/>
              <a:t>Ecclesiastes 5:</a:t>
            </a:r>
            <a:r>
              <a:rPr lang="en-US" b="1" dirty="0" smtClean="0"/>
              <a:t>18 </a:t>
            </a:r>
            <a:r>
              <a:rPr lang="en-US" dirty="0" smtClean="0"/>
              <a:t>(</a:t>
            </a:r>
            <a:r>
              <a:rPr lang="en-US" dirty="0"/>
              <a:t>NIV</a:t>
            </a:r>
            <a:r>
              <a:rPr lang="en-US" dirty="0" smtClean="0"/>
              <a:t>)</a:t>
            </a:r>
            <a:r>
              <a:rPr lang="en-US" b="1" dirty="0"/>
              <a:t> </a:t>
            </a:r>
            <a:r>
              <a:rPr lang="en-US" dirty="0"/>
              <a:t>This is what I have observed to be good: that it is appropriate for a person to eat, to drink and to find satisfaction in their toilsome labor under the sun during the few days of life God has given them—for this is their lot.</a:t>
            </a:r>
          </a:p>
          <a:p>
            <a:pPr marL="0" indent="0">
              <a:buNone/>
            </a:pPr>
            <a:endParaRPr lang="en-US" sz="1400" dirty="0"/>
          </a:p>
        </p:txBody>
      </p:sp>
      <p:sp>
        <p:nvSpPr>
          <p:cNvPr id="4" name="TextBox 3"/>
          <p:cNvSpPr txBox="1"/>
          <p:nvPr/>
        </p:nvSpPr>
        <p:spPr>
          <a:xfrm>
            <a:off x="6819900" y="9144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84980877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the Bible has to say about   work and ministry?</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endParaRPr lang="en-US" dirty="0" smtClean="0"/>
          </a:p>
          <a:p>
            <a:pPr>
              <a:buFont typeface="+mj-lt"/>
              <a:buAutoNum type="arabicPeriod"/>
            </a:pPr>
            <a:r>
              <a:rPr lang="en-US" b="1" dirty="0" smtClean="0"/>
              <a:t>You are worker wanting to do more ministry</a:t>
            </a:r>
          </a:p>
          <a:p>
            <a:pPr marL="400050" lvl="1" indent="0">
              <a:buNone/>
            </a:pPr>
            <a:r>
              <a:rPr lang="en-US" b="1" dirty="0" smtClean="0"/>
              <a:t>Ephesians 4:11-12</a:t>
            </a:r>
            <a:r>
              <a:rPr lang="en-US" b="1" dirty="0"/>
              <a:t> </a:t>
            </a:r>
            <a:r>
              <a:rPr lang="en-US" dirty="0"/>
              <a:t>And he gave the apostles, the prophets, the evangelists, the </a:t>
            </a:r>
            <a:r>
              <a:rPr lang="en-US" dirty="0" smtClean="0"/>
              <a:t>shepherds </a:t>
            </a:r>
            <a:r>
              <a:rPr lang="en-US" dirty="0"/>
              <a:t>and teachers</a:t>
            </a:r>
            <a:r>
              <a:rPr lang="en-US" dirty="0" smtClean="0"/>
              <a:t>,</a:t>
            </a:r>
            <a:r>
              <a:rPr lang="en-US" b="1" dirty="0"/>
              <a:t> </a:t>
            </a:r>
            <a:r>
              <a:rPr lang="en-US" dirty="0"/>
              <a:t>to equip the saints for the work of ministry, for building up the body of </a:t>
            </a:r>
            <a:r>
              <a:rPr lang="en-US" dirty="0" smtClean="0"/>
              <a:t>Christ </a:t>
            </a:r>
            <a:r>
              <a:rPr lang="is-IS" dirty="0" smtClean="0"/>
              <a:t>…</a:t>
            </a:r>
            <a:r>
              <a:rPr lang="en-US" dirty="0" smtClean="0"/>
              <a:t> </a:t>
            </a:r>
            <a:endParaRPr lang="en-US" dirty="0" smtClean="0"/>
          </a:p>
          <a:p>
            <a:pPr marL="0" indent="0">
              <a:buNone/>
            </a:pPr>
            <a:endParaRPr lang="en-US" sz="1400" dirty="0" smtClean="0"/>
          </a:p>
          <a:p>
            <a:pPr marL="0" indent="0">
              <a:buNone/>
            </a:pPr>
            <a:endParaRPr lang="en-US" sz="1400" dirty="0"/>
          </a:p>
        </p:txBody>
      </p:sp>
    </p:spTree>
    <p:extLst>
      <p:ext uri="{BB962C8B-B14F-4D97-AF65-F5344CB8AC3E}">
        <p14:creationId xmlns:p14="http://schemas.microsoft.com/office/powerpoint/2010/main" val="73882083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the Bible has to say about   work and ministry?</a:t>
            </a:r>
            <a:endParaRPr lang="en-US" b="1" dirty="0"/>
          </a:p>
        </p:txBody>
      </p:sp>
      <p:sp>
        <p:nvSpPr>
          <p:cNvPr id="3" name="Content Placeholder 2"/>
          <p:cNvSpPr>
            <a:spLocks noGrp="1"/>
          </p:cNvSpPr>
          <p:nvPr>
            <p:ph idx="1"/>
          </p:nvPr>
        </p:nvSpPr>
        <p:spPr>
          <a:xfrm>
            <a:off x="457200" y="1659467"/>
            <a:ext cx="8229600" cy="4284134"/>
          </a:xfrm>
        </p:spPr>
        <p:txBody>
          <a:bodyPr>
            <a:noAutofit/>
          </a:bodyPr>
          <a:lstStyle/>
          <a:p>
            <a:pPr marL="514350" indent="-514350">
              <a:buFont typeface="+mj-lt"/>
              <a:buAutoNum type="arabicPeriod" startAt="2"/>
            </a:pPr>
            <a:r>
              <a:rPr lang="en-US" b="1" dirty="0" smtClean="0"/>
              <a:t>You are in ministry already but you need to work to take care of your family.</a:t>
            </a:r>
          </a:p>
          <a:p>
            <a:pPr marL="400050" lvl="1" indent="0">
              <a:buNone/>
            </a:pPr>
            <a:r>
              <a:rPr lang="en-US" dirty="0"/>
              <a:t>Acts 18:2-</a:t>
            </a:r>
            <a:r>
              <a:rPr lang="en-US" dirty="0" smtClean="0"/>
              <a:t>4 (</a:t>
            </a:r>
            <a:r>
              <a:rPr lang="en-US" dirty="0"/>
              <a:t>ESV</a:t>
            </a:r>
            <a:r>
              <a:rPr lang="en-US" dirty="0" smtClean="0"/>
              <a:t>) And </a:t>
            </a:r>
            <a:r>
              <a:rPr lang="en-US" dirty="0"/>
              <a:t>he found a Jew named Aquila, a native of Pontus, recently come from Italy with his wife Priscilla, because Claudius had commanded all the Jews to leave Rome. And he went to see them, </a:t>
            </a:r>
            <a:r>
              <a:rPr lang="en-US" b="1" dirty="0"/>
              <a:t> </a:t>
            </a:r>
            <a:r>
              <a:rPr lang="en-US" dirty="0"/>
              <a:t>and because he was of the same trade he stayed with them and worked, for they were tentmakers by trade. </a:t>
            </a:r>
            <a:r>
              <a:rPr lang="en-US" b="1" dirty="0"/>
              <a:t> </a:t>
            </a:r>
            <a:r>
              <a:rPr lang="en-US" dirty="0"/>
              <a:t>And he reasoned in the synagogue every Sabbath, and tried to persuade Jews and Greeks.</a:t>
            </a:r>
          </a:p>
          <a:p>
            <a:pPr marL="0" indent="0">
              <a:buNone/>
            </a:pPr>
            <a:endParaRPr lang="en-US" sz="1400" dirty="0" smtClean="0"/>
          </a:p>
          <a:p>
            <a:pPr marL="0" indent="0">
              <a:buNone/>
            </a:pPr>
            <a:endParaRPr lang="en-US" sz="1400" dirty="0"/>
          </a:p>
          <a:p>
            <a:pPr marL="0" indent="0">
              <a:buNone/>
            </a:pPr>
            <a:r>
              <a:rPr lang="en-US" sz="1400" dirty="0" smtClean="0"/>
              <a:t>http://</a:t>
            </a:r>
            <a:r>
              <a:rPr lang="en-US" sz="1400" dirty="0" err="1" smtClean="0"/>
              <a:t>globalopps.org</a:t>
            </a:r>
            <a:r>
              <a:rPr lang="en-US" sz="1400" dirty="0" smtClean="0"/>
              <a:t>/why-did-paul-make-tents-3/</a:t>
            </a:r>
            <a:endParaRPr lang="en-US" sz="1400" dirty="0"/>
          </a:p>
        </p:txBody>
      </p:sp>
    </p:spTree>
    <p:extLst>
      <p:ext uri="{BB962C8B-B14F-4D97-AF65-F5344CB8AC3E}">
        <p14:creationId xmlns:p14="http://schemas.microsoft.com/office/powerpoint/2010/main" val="411467700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941500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is money the root of all evil?</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r>
              <a:rPr lang="en-US" dirty="0"/>
              <a:t>Mark 10:23-</a:t>
            </a:r>
            <a:r>
              <a:rPr lang="en-US" dirty="0" smtClean="0"/>
              <a:t>27 (</a:t>
            </a:r>
            <a:r>
              <a:rPr lang="en-US" dirty="0"/>
              <a:t>NIV</a:t>
            </a:r>
            <a:r>
              <a:rPr lang="en-US" dirty="0" smtClean="0"/>
              <a:t>) </a:t>
            </a:r>
            <a:r>
              <a:rPr lang="en-US" b="1" dirty="0"/>
              <a:t> </a:t>
            </a:r>
            <a:r>
              <a:rPr lang="en-US" dirty="0"/>
              <a:t>Jesus looked around and said to his disciples, “How hard it is for the rich to enter the kingdom of God!</a:t>
            </a:r>
            <a:r>
              <a:rPr lang="en-US" dirty="0" smtClean="0"/>
              <a:t>” </a:t>
            </a:r>
            <a:r>
              <a:rPr lang="en-US" b="1" dirty="0" smtClean="0"/>
              <a:t>24</a:t>
            </a:r>
            <a:r>
              <a:rPr lang="en-US" b="1" dirty="0"/>
              <a:t> </a:t>
            </a:r>
            <a:r>
              <a:rPr lang="en-US" dirty="0"/>
              <a:t>The disciples were amazed at his words. But Jesus said again, “Children, how hard it </a:t>
            </a:r>
            <a:r>
              <a:rPr lang="en-US" dirty="0" smtClean="0"/>
              <a:t>is </a:t>
            </a:r>
            <a:r>
              <a:rPr lang="en-US" dirty="0"/>
              <a:t>to enter the kingdom of God! </a:t>
            </a:r>
            <a:r>
              <a:rPr lang="en-US" b="1" dirty="0"/>
              <a:t>25 </a:t>
            </a:r>
            <a:r>
              <a:rPr lang="en-US" dirty="0"/>
              <a:t>It is easier for a camel to go through the eye of a needle than for someone who is rich to enter the kingdom of God.</a:t>
            </a:r>
            <a:r>
              <a:rPr lang="en-US" dirty="0" smtClean="0"/>
              <a:t>”</a:t>
            </a:r>
            <a:endParaRPr lang="en-US" dirty="0"/>
          </a:p>
        </p:txBody>
      </p:sp>
    </p:spTree>
    <p:extLst>
      <p:ext uri="{BB962C8B-B14F-4D97-AF65-F5344CB8AC3E}">
        <p14:creationId xmlns:p14="http://schemas.microsoft.com/office/powerpoint/2010/main" val="417606460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is money the root of all evil?</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r>
              <a:rPr lang="en-US" dirty="0"/>
              <a:t>Luke 16:</a:t>
            </a:r>
            <a:r>
              <a:rPr lang="en-US" dirty="0" smtClean="0"/>
              <a:t>13 (</a:t>
            </a:r>
            <a:r>
              <a:rPr lang="en-US" dirty="0"/>
              <a:t>NIV</a:t>
            </a:r>
            <a:r>
              <a:rPr lang="en-US" dirty="0" smtClean="0"/>
              <a:t>) </a:t>
            </a:r>
            <a:r>
              <a:rPr lang="en-US" b="1" dirty="0"/>
              <a:t> </a:t>
            </a:r>
            <a:r>
              <a:rPr lang="en-US" dirty="0"/>
              <a:t>“No one can serve two masters. Either you will hate the one and love the other, or you will be devoted to the one and despise the other. </a:t>
            </a:r>
            <a:r>
              <a:rPr lang="en-US" b="1" dirty="0">
                <a:solidFill>
                  <a:srgbClr val="3366FF"/>
                </a:solidFill>
              </a:rPr>
              <a:t>You cannot serve both God and money</a:t>
            </a:r>
            <a:r>
              <a:rPr lang="en-US" dirty="0"/>
              <a:t>.”</a:t>
            </a:r>
          </a:p>
        </p:txBody>
      </p:sp>
    </p:spTree>
    <p:extLst>
      <p:ext uri="{BB962C8B-B14F-4D97-AF65-F5344CB8AC3E}">
        <p14:creationId xmlns:p14="http://schemas.microsoft.com/office/powerpoint/2010/main" val="129043816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is money the root of all evil?</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r>
              <a:rPr lang="en-US" dirty="0"/>
              <a:t>Proverbs 23:4-</a:t>
            </a:r>
            <a:r>
              <a:rPr lang="en-US" dirty="0" smtClean="0"/>
              <a:t>5 (</a:t>
            </a:r>
            <a:r>
              <a:rPr lang="en-US" dirty="0"/>
              <a:t>NIV</a:t>
            </a:r>
            <a:r>
              <a:rPr lang="en-US" dirty="0" smtClean="0"/>
              <a:t>) </a:t>
            </a:r>
            <a:r>
              <a:rPr lang="en-US" b="1" dirty="0" smtClean="0">
                <a:solidFill>
                  <a:srgbClr val="3366FF"/>
                </a:solidFill>
              </a:rPr>
              <a:t>Do </a:t>
            </a:r>
            <a:r>
              <a:rPr lang="en-US" b="1" dirty="0">
                <a:solidFill>
                  <a:srgbClr val="3366FF"/>
                </a:solidFill>
              </a:rPr>
              <a:t>not wear yourself out to get rich</a:t>
            </a:r>
            <a:r>
              <a:rPr lang="en-US" dirty="0" smtClean="0"/>
              <a:t>; do </a:t>
            </a:r>
            <a:r>
              <a:rPr lang="en-US" dirty="0"/>
              <a:t>not trust your own </a:t>
            </a:r>
            <a:r>
              <a:rPr lang="en-US" dirty="0" smtClean="0"/>
              <a:t>cleverness. Cast </a:t>
            </a:r>
            <a:r>
              <a:rPr lang="en-US" dirty="0"/>
              <a:t>but a glance at riches, and they are gone</a:t>
            </a:r>
            <a:r>
              <a:rPr lang="en-US" dirty="0" smtClean="0"/>
              <a:t>, for </a:t>
            </a:r>
            <a:r>
              <a:rPr lang="en-US" dirty="0"/>
              <a:t>they will surely sprout </a:t>
            </a:r>
            <a:r>
              <a:rPr lang="en-US" dirty="0" smtClean="0"/>
              <a:t>wings and fly off to the sky like an eagle.</a:t>
            </a:r>
            <a:endParaRPr lang="en-US" dirty="0"/>
          </a:p>
        </p:txBody>
      </p:sp>
    </p:spTree>
    <p:extLst>
      <p:ext uri="{BB962C8B-B14F-4D97-AF65-F5344CB8AC3E}">
        <p14:creationId xmlns:p14="http://schemas.microsoft.com/office/powerpoint/2010/main" val="5209065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is money the root of all evil?</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r>
              <a:rPr lang="en-US" dirty="0"/>
              <a:t>Matthew 16:</a:t>
            </a:r>
            <a:r>
              <a:rPr lang="en-US" dirty="0" smtClean="0"/>
              <a:t>26 (</a:t>
            </a:r>
            <a:r>
              <a:rPr lang="en-US" dirty="0"/>
              <a:t>NIV</a:t>
            </a:r>
            <a:r>
              <a:rPr lang="en-US" dirty="0" smtClean="0"/>
              <a:t>) What </a:t>
            </a:r>
            <a:r>
              <a:rPr lang="en-US" dirty="0"/>
              <a:t>good will it be for someone to </a:t>
            </a:r>
            <a:r>
              <a:rPr lang="en-US" b="1" dirty="0">
                <a:solidFill>
                  <a:srgbClr val="3366FF"/>
                </a:solidFill>
              </a:rPr>
              <a:t>gain the whole world</a:t>
            </a:r>
            <a:r>
              <a:rPr lang="en-US" dirty="0"/>
              <a:t>, </a:t>
            </a:r>
            <a:r>
              <a:rPr lang="en-US" b="1" dirty="0">
                <a:solidFill>
                  <a:srgbClr val="FF6600"/>
                </a:solidFill>
              </a:rPr>
              <a:t>yet forfeit their soul</a:t>
            </a:r>
            <a:r>
              <a:rPr lang="en-US" dirty="0"/>
              <a:t>? Or what can anyone give in exchange for their soul?</a:t>
            </a:r>
            <a:r>
              <a:rPr lang="en-US" dirty="0" smtClean="0"/>
              <a:t>.</a:t>
            </a:r>
            <a:endParaRPr lang="en-US" dirty="0"/>
          </a:p>
        </p:txBody>
      </p:sp>
    </p:spTree>
    <p:extLst>
      <p:ext uri="{BB962C8B-B14F-4D97-AF65-F5344CB8AC3E}">
        <p14:creationId xmlns:p14="http://schemas.microsoft.com/office/powerpoint/2010/main" val="208097137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is money the root of all evil?</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r>
              <a:rPr lang="en-US" dirty="0"/>
              <a:t>1 Timothy 6:9-</a:t>
            </a:r>
            <a:r>
              <a:rPr lang="en-US" dirty="0" smtClean="0"/>
              <a:t>10 (</a:t>
            </a:r>
            <a:r>
              <a:rPr lang="en-US" dirty="0"/>
              <a:t>NIV</a:t>
            </a:r>
            <a:r>
              <a:rPr lang="en-US" dirty="0" smtClean="0"/>
              <a:t>) Those </a:t>
            </a:r>
            <a:r>
              <a:rPr lang="en-US" dirty="0"/>
              <a:t>who want to get rich fall into temptation and a </a:t>
            </a:r>
            <a:r>
              <a:rPr lang="en-US" b="1" dirty="0">
                <a:solidFill>
                  <a:srgbClr val="FF0000"/>
                </a:solidFill>
              </a:rPr>
              <a:t>trap</a:t>
            </a:r>
            <a:r>
              <a:rPr lang="en-US" dirty="0"/>
              <a:t> and into many foolish and harmful desires that plunge people into ruin and destruction. </a:t>
            </a:r>
            <a:r>
              <a:rPr lang="en-US" b="1" dirty="0"/>
              <a:t>10 </a:t>
            </a:r>
            <a:r>
              <a:rPr lang="en-US" dirty="0"/>
              <a:t>For the love of money is a </a:t>
            </a:r>
            <a:r>
              <a:rPr lang="en-US" b="1" dirty="0"/>
              <a:t>root of all kinds of evil</a:t>
            </a:r>
            <a:r>
              <a:rPr lang="en-US" dirty="0"/>
              <a:t>. Some people, eager for money, have wandered from the faith and pierced themselves with many </a:t>
            </a:r>
            <a:r>
              <a:rPr lang="en-US" dirty="0" err="1"/>
              <a:t>griefs</a:t>
            </a:r>
            <a:r>
              <a:rPr lang="en-US" dirty="0"/>
              <a:t>.</a:t>
            </a:r>
          </a:p>
        </p:txBody>
      </p:sp>
    </p:spTree>
    <p:extLst>
      <p:ext uri="{BB962C8B-B14F-4D97-AF65-F5344CB8AC3E}">
        <p14:creationId xmlns:p14="http://schemas.microsoft.com/office/powerpoint/2010/main" val="177042053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How is money a trap</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514350" indent="-514350">
              <a:buClr>
                <a:schemeClr val="tx1"/>
              </a:buClr>
              <a:buFont typeface="+mj-lt"/>
              <a:buAutoNum type="arabicPeriod"/>
            </a:pPr>
            <a:r>
              <a:rPr lang="en-US" b="1" dirty="0" smtClean="0">
                <a:solidFill>
                  <a:srgbClr val="FF6600"/>
                </a:solidFill>
              </a:rPr>
              <a:t>It promises </a:t>
            </a:r>
            <a:r>
              <a:rPr lang="en-US" dirty="0" smtClean="0"/>
              <a:t>more than it delivers</a:t>
            </a:r>
          </a:p>
          <a:p>
            <a:pPr marL="514350" indent="-514350">
              <a:buClr>
                <a:schemeClr val="tx1"/>
              </a:buClr>
              <a:buFont typeface="+mj-lt"/>
              <a:buAutoNum type="arabicPeriod"/>
            </a:pPr>
            <a:r>
              <a:rPr lang="en-US" b="1" dirty="0" smtClean="0">
                <a:solidFill>
                  <a:srgbClr val="FF6600"/>
                </a:solidFill>
              </a:rPr>
              <a:t>It consumes </a:t>
            </a:r>
            <a:r>
              <a:rPr lang="en-US" dirty="0" smtClean="0"/>
              <a:t>your time little by little</a:t>
            </a:r>
          </a:p>
          <a:p>
            <a:pPr marL="514350" indent="-514350">
              <a:buClr>
                <a:schemeClr val="tx1"/>
              </a:buClr>
              <a:buFont typeface="+mj-lt"/>
              <a:buAutoNum type="arabicPeriod"/>
            </a:pPr>
            <a:r>
              <a:rPr lang="en-US" b="1" dirty="0" smtClean="0">
                <a:solidFill>
                  <a:srgbClr val="FF6600"/>
                </a:solidFill>
              </a:rPr>
              <a:t>It is addictive </a:t>
            </a:r>
            <a:r>
              <a:rPr lang="en-US" dirty="0" smtClean="0"/>
              <a:t>(you need more and more)</a:t>
            </a:r>
          </a:p>
          <a:p>
            <a:pPr marL="514350" indent="-514350">
              <a:buClr>
                <a:schemeClr val="tx1"/>
              </a:buClr>
              <a:buFont typeface="+mj-lt"/>
              <a:buAutoNum type="arabicPeriod"/>
            </a:pPr>
            <a:r>
              <a:rPr lang="en-US" b="1" dirty="0" smtClean="0">
                <a:solidFill>
                  <a:srgbClr val="FF6600"/>
                </a:solidFill>
              </a:rPr>
              <a:t>It suckers you in </a:t>
            </a:r>
            <a:r>
              <a:rPr lang="en-US" dirty="0" smtClean="0"/>
              <a:t>to a game that never satisfies.</a:t>
            </a:r>
          </a:p>
          <a:p>
            <a:pPr marL="400050" lvl="1" indent="0">
              <a:buNone/>
            </a:pPr>
            <a:r>
              <a:rPr lang="en-US" i="1" dirty="0" smtClean="0"/>
              <a:t>How much money is enough?  </a:t>
            </a:r>
          </a:p>
          <a:p>
            <a:pPr marL="400050" lvl="1" indent="0">
              <a:buNone/>
            </a:pPr>
            <a:r>
              <a:rPr lang="en-US" i="1" dirty="0" smtClean="0"/>
              <a:t>Just </a:t>
            </a:r>
            <a:r>
              <a:rPr lang="is-IS" i="1" dirty="0" smtClean="0"/>
              <a:t>…</a:t>
            </a:r>
          </a:p>
          <a:p>
            <a:pPr marL="514350" indent="-514350">
              <a:buClr>
                <a:schemeClr val="tx1"/>
              </a:buClr>
              <a:buFont typeface="+mj-lt"/>
              <a:buAutoNum type="arabicPeriod"/>
            </a:pPr>
            <a:r>
              <a:rPr lang="is-IS" b="1" dirty="0" smtClean="0">
                <a:solidFill>
                  <a:srgbClr val="FF6600"/>
                </a:solidFill>
              </a:rPr>
              <a:t>It leads </a:t>
            </a:r>
            <a:r>
              <a:rPr lang="is-IS" dirty="0" smtClean="0"/>
              <a:t>to jeoulousy, envy, and judgemntalism </a:t>
            </a:r>
            <a:endParaRPr lang="en-US" dirty="0" smtClean="0"/>
          </a:p>
          <a:p>
            <a:pPr marL="0" indent="0">
              <a:buNone/>
            </a:pP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422630811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How is money the root of some good?</a:t>
            </a:r>
            <a:endParaRPr lang="en-US" b="1" dirty="0"/>
          </a:p>
        </p:txBody>
      </p:sp>
      <p:sp>
        <p:nvSpPr>
          <p:cNvPr id="3" name="Content Placeholder 2"/>
          <p:cNvSpPr>
            <a:spLocks noGrp="1"/>
          </p:cNvSpPr>
          <p:nvPr>
            <p:ph idx="1"/>
          </p:nvPr>
        </p:nvSpPr>
        <p:spPr>
          <a:xfrm>
            <a:off x="457200" y="1395943"/>
            <a:ext cx="8229600" cy="4525963"/>
          </a:xfrm>
        </p:spPr>
        <p:txBody>
          <a:bodyPr>
            <a:noAutofit/>
          </a:bodyPr>
          <a:lstStyle/>
          <a:p>
            <a:pPr marL="0" indent="0">
              <a:buNone/>
            </a:pPr>
            <a:r>
              <a:rPr lang="en-US" dirty="0" smtClean="0"/>
              <a:t>1 </a:t>
            </a:r>
            <a:r>
              <a:rPr lang="en-US" dirty="0"/>
              <a:t>Timothy 6:17-</a:t>
            </a:r>
            <a:r>
              <a:rPr lang="en-US" dirty="0" smtClean="0"/>
              <a:t>19 (</a:t>
            </a:r>
            <a:r>
              <a:rPr lang="en-US" dirty="0"/>
              <a:t>NIV</a:t>
            </a:r>
            <a:r>
              <a:rPr lang="en-US" dirty="0" smtClean="0"/>
              <a:t>)</a:t>
            </a:r>
            <a:r>
              <a:rPr lang="en-US" b="1" dirty="0"/>
              <a:t> </a:t>
            </a:r>
            <a:r>
              <a:rPr lang="en-US" dirty="0"/>
              <a:t>Command those who are rich in this present world not to be arrogant nor to put their hope in wealth, which is so uncertain, but to put their </a:t>
            </a:r>
            <a:r>
              <a:rPr lang="en-US" b="1" dirty="0">
                <a:solidFill>
                  <a:srgbClr val="3366FF"/>
                </a:solidFill>
              </a:rPr>
              <a:t>hope in God, who richly provides us with everything </a:t>
            </a:r>
            <a:r>
              <a:rPr lang="en-US" dirty="0"/>
              <a:t>for our </a:t>
            </a:r>
            <a:r>
              <a:rPr lang="en-US" b="1" dirty="0">
                <a:solidFill>
                  <a:srgbClr val="FF0000"/>
                </a:solidFill>
              </a:rPr>
              <a:t>enjoyment</a:t>
            </a:r>
            <a:r>
              <a:rPr lang="en-US" dirty="0"/>
              <a:t>. </a:t>
            </a:r>
            <a:r>
              <a:rPr lang="en-US" b="1" dirty="0"/>
              <a:t>18 </a:t>
            </a:r>
            <a:r>
              <a:rPr lang="en-US" dirty="0"/>
              <a:t>Command them to do </a:t>
            </a:r>
            <a:r>
              <a:rPr lang="en-US" b="1" dirty="0">
                <a:solidFill>
                  <a:srgbClr val="FF0000"/>
                </a:solidFill>
              </a:rPr>
              <a:t>good</a:t>
            </a:r>
            <a:r>
              <a:rPr lang="en-US" dirty="0"/>
              <a:t>, to be rich in good deeds, and to be </a:t>
            </a:r>
            <a:r>
              <a:rPr lang="en-US" b="1" dirty="0">
                <a:solidFill>
                  <a:srgbClr val="FF0000"/>
                </a:solidFill>
              </a:rPr>
              <a:t>generous</a:t>
            </a:r>
            <a:r>
              <a:rPr lang="en-US" dirty="0"/>
              <a:t> and willing to </a:t>
            </a:r>
            <a:r>
              <a:rPr lang="en-US" b="1" dirty="0">
                <a:solidFill>
                  <a:srgbClr val="FF0000"/>
                </a:solidFill>
              </a:rPr>
              <a:t>share</a:t>
            </a:r>
            <a:r>
              <a:rPr lang="en-US" dirty="0"/>
              <a:t>. </a:t>
            </a:r>
            <a:r>
              <a:rPr lang="en-US" b="1" dirty="0"/>
              <a:t>19 </a:t>
            </a:r>
            <a:r>
              <a:rPr lang="en-US" dirty="0"/>
              <a:t>In this way they will </a:t>
            </a:r>
            <a:r>
              <a:rPr lang="en-US" b="1" dirty="0">
                <a:solidFill>
                  <a:srgbClr val="FF0000"/>
                </a:solidFill>
              </a:rPr>
              <a:t>lay up treasure</a:t>
            </a:r>
            <a:r>
              <a:rPr lang="en-US" dirty="0"/>
              <a:t> for themselves as a </a:t>
            </a:r>
            <a:r>
              <a:rPr lang="en-US" b="1" dirty="0">
                <a:solidFill>
                  <a:srgbClr val="FF0000"/>
                </a:solidFill>
              </a:rPr>
              <a:t>firm foundation </a:t>
            </a:r>
            <a:r>
              <a:rPr lang="en-US" dirty="0"/>
              <a:t>for the </a:t>
            </a:r>
            <a:r>
              <a:rPr lang="en-US" b="1" dirty="0">
                <a:solidFill>
                  <a:srgbClr val="FF0000"/>
                </a:solidFill>
              </a:rPr>
              <a:t>coming age</a:t>
            </a:r>
            <a:r>
              <a:rPr lang="en-US" dirty="0"/>
              <a:t>, so that they may take hold of the life that is </a:t>
            </a:r>
            <a:r>
              <a:rPr lang="en-US" b="1" dirty="0">
                <a:solidFill>
                  <a:srgbClr val="FF0000"/>
                </a:solidFill>
              </a:rPr>
              <a:t>truly life</a:t>
            </a:r>
            <a:r>
              <a:rPr lang="en-US" dirty="0"/>
              <a:t>.</a:t>
            </a:r>
          </a:p>
        </p:txBody>
      </p:sp>
    </p:spTree>
    <p:extLst>
      <p:ext uri="{BB962C8B-B14F-4D97-AF65-F5344CB8AC3E}">
        <p14:creationId xmlns:p14="http://schemas.microsoft.com/office/powerpoint/2010/main" val="197022073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Whose money is it? </a:t>
            </a:r>
            <a:endParaRPr lang="en-US" b="1" dirty="0"/>
          </a:p>
        </p:txBody>
      </p:sp>
      <p:sp>
        <p:nvSpPr>
          <p:cNvPr id="3" name="Content Placeholder 2"/>
          <p:cNvSpPr>
            <a:spLocks noGrp="1"/>
          </p:cNvSpPr>
          <p:nvPr>
            <p:ph idx="1"/>
          </p:nvPr>
        </p:nvSpPr>
        <p:spPr>
          <a:xfrm>
            <a:off x="457200" y="1417638"/>
            <a:ext cx="8432800" cy="4525963"/>
          </a:xfrm>
        </p:spPr>
        <p:txBody>
          <a:bodyPr>
            <a:noAutofit/>
          </a:bodyPr>
          <a:lstStyle/>
          <a:p>
            <a:pPr marL="0" indent="0">
              <a:buNone/>
            </a:pPr>
            <a:r>
              <a:rPr lang="en-US" dirty="0" smtClean="0"/>
              <a:t>Psalm 24:1 (NIV) </a:t>
            </a:r>
            <a:r>
              <a:rPr lang="en-US" b="1" dirty="0" smtClean="0">
                <a:solidFill>
                  <a:srgbClr val="3366FF"/>
                </a:solidFill>
              </a:rPr>
              <a:t>The </a:t>
            </a:r>
            <a:r>
              <a:rPr lang="en-US" b="1" dirty="0">
                <a:solidFill>
                  <a:srgbClr val="3366FF"/>
                </a:solidFill>
              </a:rPr>
              <a:t>earth is the Lord’s</a:t>
            </a:r>
            <a:r>
              <a:rPr lang="en-US" dirty="0"/>
              <a:t>, and everything in it, the world, and all who live in </a:t>
            </a:r>
            <a:r>
              <a:rPr lang="en-US" dirty="0" smtClean="0"/>
              <a:t>it ... </a:t>
            </a:r>
          </a:p>
          <a:p>
            <a:pPr marL="0" indent="0">
              <a:buNone/>
            </a:pPr>
            <a:r>
              <a:rPr lang="en-US" dirty="0" smtClean="0"/>
              <a:t>I Corinthians 4:7 (NLT) </a:t>
            </a:r>
            <a:r>
              <a:rPr lang="en-US" b="1" dirty="0" smtClean="0">
                <a:solidFill>
                  <a:srgbClr val="3366FF"/>
                </a:solidFill>
              </a:rPr>
              <a:t>What </a:t>
            </a:r>
            <a:r>
              <a:rPr lang="en-US" b="1" dirty="0">
                <a:solidFill>
                  <a:srgbClr val="3366FF"/>
                </a:solidFill>
              </a:rPr>
              <a:t>do you have that God hasn't given you? </a:t>
            </a:r>
            <a:r>
              <a:rPr lang="en-US" dirty="0"/>
              <a:t>And if everything you have is from God, why boast as though it were not a gift</a:t>
            </a:r>
            <a:r>
              <a:rPr lang="en-US" dirty="0" smtClean="0"/>
              <a:t>?</a:t>
            </a:r>
          </a:p>
          <a:p>
            <a:pPr marL="0" indent="0">
              <a:buNone/>
            </a:pPr>
            <a:r>
              <a:rPr lang="en-US" dirty="0" smtClean="0"/>
              <a:t>Deuteronomy 8:18 But </a:t>
            </a:r>
            <a:r>
              <a:rPr lang="en-US" dirty="0"/>
              <a:t>remember the Lord your God, for it is he who gives you the </a:t>
            </a:r>
            <a:r>
              <a:rPr lang="en-US" b="1" dirty="0">
                <a:solidFill>
                  <a:srgbClr val="3366FF"/>
                </a:solidFill>
              </a:rPr>
              <a:t>ability to produce wealth</a:t>
            </a:r>
            <a:r>
              <a:rPr lang="en-US" dirty="0"/>
              <a:t>, and so confirms his covenant, which he swore to your ancestors, as it is today.	</a:t>
            </a:r>
          </a:p>
          <a:p>
            <a:pPr marL="0" indent="0">
              <a:buNone/>
            </a:pPr>
            <a:endParaRPr lang="en-US" dirty="0"/>
          </a:p>
        </p:txBody>
      </p:sp>
    </p:spTree>
    <p:extLst>
      <p:ext uri="{BB962C8B-B14F-4D97-AF65-F5344CB8AC3E}">
        <p14:creationId xmlns:p14="http://schemas.microsoft.com/office/powerpoint/2010/main" val="221846466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24811</TotalTime>
  <Words>727</Words>
  <Application>Microsoft Macintosh PowerPoint</Application>
  <PresentationFormat>On-screen Show (4:3)</PresentationFormat>
  <Paragraphs>57</Paragraphs>
  <Slides>19</Slides>
  <Notes>3</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The Bible, Money &amp; Work</vt:lpstr>
      <vt:lpstr>How is money the root of all evil?</vt:lpstr>
      <vt:lpstr>How is money the root of all evil?</vt:lpstr>
      <vt:lpstr>How is money the root of all evil?</vt:lpstr>
      <vt:lpstr>How is money the root of all evil?</vt:lpstr>
      <vt:lpstr>How is money the root of all evil?</vt:lpstr>
      <vt:lpstr>How is money a trap</vt:lpstr>
      <vt:lpstr>How is money the root of some good?</vt:lpstr>
      <vt:lpstr>Whose money is it? </vt:lpstr>
      <vt:lpstr>What of our money do we owe God?</vt:lpstr>
      <vt:lpstr>What of our money do we owe God?</vt:lpstr>
      <vt:lpstr>What of our money do we owe God?</vt:lpstr>
      <vt:lpstr>What does the bible say about work?</vt:lpstr>
      <vt:lpstr>What does the bible say about work?</vt:lpstr>
      <vt:lpstr>What does the bible say about work?</vt:lpstr>
      <vt:lpstr>What does the bible say about work?</vt:lpstr>
      <vt:lpstr>What the Bible has to say about   work and ministry?</vt:lpstr>
      <vt:lpstr>What the Bible has to say about   work and ministry?</vt:lpstr>
      <vt:lpstr>PowerPoint Presentation</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35</cp:revision>
  <dcterms:created xsi:type="dcterms:W3CDTF">2016-09-12T10:48:42Z</dcterms:created>
  <dcterms:modified xsi:type="dcterms:W3CDTF">2016-10-03T15:09:21Z</dcterms:modified>
</cp:coreProperties>
</file>