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4" r:id="rId2"/>
    <p:sldId id="305" r:id="rId3"/>
    <p:sldId id="316" r:id="rId4"/>
    <p:sldId id="306" r:id="rId5"/>
    <p:sldId id="321" r:id="rId6"/>
    <p:sldId id="317" r:id="rId7"/>
    <p:sldId id="318" r:id="rId8"/>
    <p:sldId id="308" r:id="rId9"/>
    <p:sldId id="32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39" d="100"/>
          <a:sy n="39" d="100"/>
        </p:scale>
        <p:origin x="78" y="10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23861B7-3DE5-433E-918D-A4E12B5069B6}"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2264829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3861B7-3DE5-433E-918D-A4E12B5069B6}"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4152678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3861B7-3DE5-433E-918D-A4E12B5069B6}"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1326700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3861B7-3DE5-433E-918D-A4E12B5069B6}"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1982848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3861B7-3DE5-433E-918D-A4E12B5069B6}"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3338997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3861B7-3DE5-433E-918D-A4E12B5069B6}" type="datetimeFigureOut">
              <a:rPr lang="en-US" smtClean="0"/>
              <a:t>4/19/2018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3108525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3861B7-3DE5-433E-918D-A4E12B5069B6}" type="datetimeFigureOut">
              <a:rPr lang="en-US" smtClean="0"/>
              <a:t>4/19/2018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2113745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3861B7-3DE5-433E-918D-A4E12B5069B6}" type="datetimeFigureOut">
              <a:rPr lang="en-US" smtClean="0"/>
              <a:t>4/19/2018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3414505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3861B7-3DE5-433E-918D-A4E12B5069B6}" type="datetimeFigureOut">
              <a:rPr lang="en-US" smtClean="0"/>
              <a:t>4/19/2018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1153460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3861B7-3DE5-433E-918D-A4E12B5069B6}" type="datetimeFigureOut">
              <a:rPr lang="en-US" smtClean="0"/>
              <a:t>4/19/2018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866980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3861B7-3DE5-433E-918D-A4E12B5069B6}" type="datetimeFigureOut">
              <a:rPr lang="en-US" smtClean="0"/>
              <a:t>4/19/2018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3143882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3861B7-3DE5-433E-918D-A4E12B5069B6}" type="datetimeFigureOut">
              <a:rPr lang="en-US" smtClean="0"/>
              <a:t>4/19/2018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2FB958-13B3-42CF-B049-13B9E8F030E2}" type="slidenum">
              <a:rPr lang="en-US" smtClean="0"/>
              <a:t>‹#›</a:t>
            </a:fld>
            <a:endParaRPr lang="en-US"/>
          </a:p>
        </p:txBody>
      </p:sp>
    </p:spTree>
    <p:extLst>
      <p:ext uri="{BB962C8B-B14F-4D97-AF65-F5344CB8AC3E}">
        <p14:creationId xmlns:p14="http://schemas.microsoft.com/office/powerpoint/2010/main" val="16295554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1122218"/>
          </a:xfrm>
        </p:spPr>
        <p:txBody>
          <a:bodyPr>
            <a:normAutofit/>
          </a:bodyPr>
          <a:lstStyle/>
          <a:p>
            <a:r>
              <a:rPr lang="es-AR" sz="4800" b="1" u="sng" dirty="0" smtClean="0">
                <a:latin typeface="Times New Roman" panose="02020603050405020304" pitchFamily="18" charset="0"/>
                <a:cs typeface="Times New Roman" panose="02020603050405020304" pitchFamily="18" charset="0"/>
              </a:rPr>
              <a:t>La </a:t>
            </a:r>
            <a:r>
              <a:rPr lang="es-AR" sz="4800" b="1" u="sng" dirty="0" smtClean="0">
                <a:latin typeface="Times New Roman" panose="02020603050405020304" pitchFamily="18" charset="0"/>
                <a:cs typeface="Times New Roman" panose="02020603050405020304" pitchFamily="18" charset="0"/>
              </a:rPr>
              <a:t>Decisión mas importante en cada conflicto</a:t>
            </a:r>
            <a:endParaRPr lang="es-AR" sz="4800" b="1" u="sng" dirty="0">
              <a:latin typeface="Times New Roman" panose="02020603050405020304" pitchFamily="18" charset="0"/>
              <a:cs typeface="Times New Roman" panose="02020603050405020304" pitchFamily="18" charset="0"/>
            </a:endParaRPr>
          </a:p>
        </p:txBody>
      </p:sp>
      <p:pic>
        <p:nvPicPr>
          <p:cNvPr id="1638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12279" y="1122218"/>
            <a:ext cx="5379721" cy="573578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Related 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1122218"/>
            <a:ext cx="6812278" cy="57357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87848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Introducción</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4000" b="1" dirty="0" smtClean="0">
                <a:latin typeface="Times New Roman" panose="02020603050405020304" pitchFamily="18" charset="0"/>
                <a:cs typeface="Times New Roman" panose="02020603050405020304" pitchFamily="18" charset="0"/>
              </a:rPr>
              <a:t>En </a:t>
            </a:r>
            <a:r>
              <a:rPr lang="es-ES" sz="4000" b="1" dirty="0" smtClean="0">
                <a:latin typeface="Times New Roman" panose="02020603050405020304" pitchFamily="18" charset="0"/>
                <a:cs typeface="Times New Roman" panose="02020603050405020304" pitchFamily="18" charset="0"/>
              </a:rPr>
              <a:t>cada conflicto </a:t>
            </a:r>
            <a:r>
              <a:rPr lang="es-ES" sz="4000" b="1" dirty="0" smtClean="0">
                <a:latin typeface="Times New Roman" panose="02020603050405020304" pitchFamily="18" charset="0"/>
                <a:cs typeface="Times New Roman" panose="02020603050405020304" pitchFamily="18" charset="0"/>
              </a:rPr>
              <a:t>se presenta </a:t>
            </a:r>
            <a:r>
              <a:rPr lang="es-ES" sz="4000" b="1" dirty="0" smtClean="0">
                <a:latin typeface="Times New Roman" panose="02020603050405020304" pitchFamily="18" charset="0"/>
                <a:cs typeface="Times New Roman" panose="02020603050405020304" pitchFamily="18" charset="0"/>
              </a:rPr>
              <a:t>una </a:t>
            </a:r>
            <a:r>
              <a:rPr lang="es-ES" sz="4000" b="1" dirty="0" smtClean="0">
                <a:latin typeface="Times New Roman" panose="02020603050405020304" pitchFamily="18" charset="0"/>
                <a:cs typeface="Times New Roman" panose="02020603050405020304" pitchFamily="18" charset="0"/>
              </a:rPr>
              <a:t>oportunidad para tomar una decisión que determinara que propósito seguirás en ese conflicto</a:t>
            </a:r>
          </a:p>
          <a:p>
            <a:r>
              <a:rPr lang="es-ES" sz="4000" b="1" dirty="0" smtClean="0">
                <a:latin typeface="Times New Roman" panose="02020603050405020304" pitchFamily="18" charset="0"/>
                <a:cs typeface="Times New Roman" panose="02020603050405020304" pitchFamily="18" charset="0"/>
              </a:rPr>
              <a:t>Esa decisión determina que poder esta disponible para ti para esforzarte a extinguir el fuego destructor del conflicto</a:t>
            </a:r>
          </a:p>
          <a:p>
            <a:r>
              <a:rPr lang="es-ES" sz="4000" b="1" dirty="0" smtClean="0">
                <a:latin typeface="Times New Roman" panose="02020603050405020304" pitchFamily="18" charset="0"/>
                <a:cs typeface="Times New Roman" panose="02020603050405020304" pitchFamily="18" charset="0"/>
              </a:rPr>
              <a:t>Esta decisión también determinara si puedes liberarte dela identidad superficial del fuego destructor y la experiencia de la justicia restaurativa</a:t>
            </a:r>
            <a:endParaRPr lang="es-ES" sz="44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11779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s-ES" b="1" u="sng" dirty="0" smtClean="0">
                <a:latin typeface="Times New Roman" panose="02020603050405020304" pitchFamily="18" charset="0"/>
                <a:cs typeface="Times New Roman" panose="02020603050405020304" pitchFamily="18" charset="0"/>
              </a:rPr>
              <a:t>En cada conflicto hay una decisión</a:t>
            </a:r>
            <a:endParaRPr lang="es-ES" sz="4800" b="1" u="sng" dirty="0" smtClean="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4000" b="1" dirty="0" smtClean="0">
                <a:latin typeface="Times New Roman" panose="02020603050405020304" pitchFamily="18" charset="0"/>
                <a:cs typeface="Times New Roman" panose="02020603050405020304" pitchFamily="18" charset="0"/>
              </a:rPr>
              <a:t>Las </a:t>
            </a:r>
            <a:r>
              <a:rPr lang="es-ES" sz="4000" b="1" dirty="0" smtClean="0">
                <a:latin typeface="Times New Roman" panose="02020603050405020304" pitchFamily="18" charset="0"/>
                <a:cs typeface="Times New Roman" panose="02020603050405020304" pitchFamily="18" charset="0"/>
              </a:rPr>
              <a:t>decisiones son como semillas que sembramos, </a:t>
            </a:r>
            <a:r>
              <a:rPr lang="es-ES" sz="4000" b="1" dirty="0" smtClean="0">
                <a:latin typeface="Times New Roman" panose="02020603050405020304" pitchFamily="18" charset="0"/>
                <a:cs typeface="Times New Roman" panose="02020603050405020304" pitchFamily="18" charset="0"/>
              </a:rPr>
              <a:t>en medio del conflicto. Esas </a:t>
            </a:r>
            <a:r>
              <a:rPr lang="es-ES" sz="4000" b="1" dirty="0" smtClean="0">
                <a:latin typeface="Times New Roman" panose="02020603050405020304" pitchFamily="18" charset="0"/>
                <a:cs typeface="Times New Roman" panose="02020603050405020304" pitchFamily="18" charset="0"/>
              </a:rPr>
              <a:t>decisiones serán frutos en ese conflicto</a:t>
            </a:r>
          </a:p>
          <a:p>
            <a:r>
              <a:rPr lang="es-ES" sz="4000" b="1" dirty="0" smtClean="0">
                <a:latin typeface="Times New Roman" panose="02020603050405020304" pitchFamily="18" charset="0"/>
                <a:cs typeface="Times New Roman" panose="02020603050405020304" pitchFamily="18" charset="0"/>
              </a:rPr>
              <a:t>“</a:t>
            </a:r>
            <a:r>
              <a:rPr lang="es-ES" sz="4000" b="1" dirty="0">
                <a:latin typeface="Times New Roman" panose="02020603050405020304" pitchFamily="18" charset="0"/>
                <a:cs typeface="Times New Roman" panose="02020603050405020304" pitchFamily="18" charset="0"/>
              </a:rPr>
              <a:t>No se engañen: de Dios nadie se burla. Cada uno cosecha lo que siembra</a:t>
            </a:r>
            <a:r>
              <a:rPr lang="es-ES" sz="4000" b="1" dirty="0" smtClean="0">
                <a:latin typeface="Times New Roman" panose="02020603050405020304" pitchFamily="18" charset="0"/>
                <a:cs typeface="Times New Roman" panose="02020603050405020304" pitchFamily="18" charset="0"/>
              </a:rPr>
              <a:t>.”</a:t>
            </a:r>
            <a:r>
              <a:rPr lang="es-ES" sz="4000" b="1" dirty="0">
                <a:latin typeface="Times New Roman" panose="02020603050405020304" pitchFamily="18" charset="0"/>
                <a:cs typeface="Times New Roman" panose="02020603050405020304" pitchFamily="18" charset="0"/>
              </a:rPr>
              <a:t> </a:t>
            </a:r>
            <a:r>
              <a:rPr lang="es-ES" sz="4000" b="1" dirty="0" smtClean="0">
                <a:latin typeface="Times New Roman" panose="02020603050405020304" pitchFamily="18" charset="0"/>
                <a:cs typeface="Times New Roman" panose="02020603050405020304" pitchFamily="18" charset="0"/>
              </a:rPr>
              <a:t>Gálatas 6:7</a:t>
            </a:r>
          </a:p>
          <a:p>
            <a:r>
              <a:rPr lang="es-ES" sz="4000" b="1" dirty="0" smtClean="0">
                <a:latin typeface="Times New Roman" panose="02020603050405020304" pitchFamily="18" charset="0"/>
                <a:cs typeface="Times New Roman" panose="02020603050405020304" pitchFamily="18" charset="0"/>
              </a:rPr>
              <a:t>Nuestras decisiones en el conflicto tienen consecuencias</a:t>
            </a:r>
            <a:endParaRPr lang="es-ES"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52496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n-US" b="1" u="sng" dirty="0" err="1" smtClean="0">
                <a:latin typeface="Times New Roman" panose="02020603050405020304" pitchFamily="18" charset="0"/>
                <a:cs typeface="Times New Roman" panose="02020603050405020304" pitchFamily="18" charset="0"/>
              </a:rPr>
              <a:t>Algunas</a:t>
            </a:r>
            <a:r>
              <a:rPr lang="en-US" b="1" u="sng" dirty="0" smtClean="0">
                <a:latin typeface="Times New Roman" panose="02020603050405020304" pitchFamily="18" charset="0"/>
                <a:cs typeface="Times New Roman" panose="02020603050405020304" pitchFamily="18" charset="0"/>
              </a:rPr>
              <a:t> </a:t>
            </a:r>
            <a:r>
              <a:rPr lang="en-US" b="1" u="sng" dirty="0" err="1" smtClean="0">
                <a:latin typeface="Times New Roman" panose="02020603050405020304" pitchFamily="18" charset="0"/>
                <a:cs typeface="Times New Roman" panose="02020603050405020304" pitchFamily="18" charset="0"/>
              </a:rPr>
              <a:t>preguntas</a:t>
            </a:r>
            <a:r>
              <a:rPr lang="en-US" b="1" u="sng" dirty="0" smtClean="0">
                <a:latin typeface="Times New Roman" panose="02020603050405020304" pitchFamily="18" charset="0"/>
                <a:cs typeface="Times New Roman" panose="02020603050405020304" pitchFamily="18" charset="0"/>
              </a:rPr>
              <a:t> </a:t>
            </a:r>
            <a:r>
              <a:rPr lang="en-US" b="1" u="sng" dirty="0" err="1" smtClean="0">
                <a:latin typeface="Times New Roman" panose="02020603050405020304" pitchFamily="18" charset="0"/>
                <a:cs typeface="Times New Roman" panose="02020603050405020304" pitchFamily="18" charset="0"/>
              </a:rPr>
              <a:t>curiosas</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4000" b="1" dirty="0" smtClean="0">
                <a:latin typeface="Times New Roman" panose="02020603050405020304" pitchFamily="18" charset="0"/>
                <a:cs typeface="Times New Roman" panose="02020603050405020304" pitchFamily="18" charset="0"/>
              </a:rPr>
              <a:t>¿</a:t>
            </a:r>
            <a:r>
              <a:rPr lang="es-ES" sz="4000" b="1" dirty="0" smtClean="0">
                <a:latin typeface="Times New Roman" panose="02020603050405020304" pitchFamily="18" charset="0"/>
                <a:cs typeface="Times New Roman" panose="02020603050405020304" pitchFamily="18" charset="0"/>
              </a:rPr>
              <a:t>Que </a:t>
            </a:r>
            <a:r>
              <a:rPr lang="es-ES" sz="4000" b="1" dirty="0" smtClean="0">
                <a:latin typeface="Times New Roman" panose="02020603050405020304" pitchFamily="18" charset="0"/>
                <a:cs typeface="Times New Roman" panose="02020603050405020304" pitchFamily="18" charset="0"/>
              </a:rPr>
              <a:t>decisiones tienes que hacer en </a:t>
            </a:r>
            <a:r>
              <a:rPr lang="es-ES" sz="4000" b="1" dirty="0" smtClean="0">
                <a:latin typeface="Times New Roman" panose="02020603050405020304" pitchFamily="18" charset="0"/>
                <a:cs typeface="Times New Roman" panose="02020603050405020304" pitchFamily="18" charset="0"/>
              </a:rPr>
              <a:t>tu historia del fuego destructor que eventualmente te trajo a tomar esta clase?</a:t>
            </a:r>
          </a:p>
          <a:p>
            <a:r>
              <a:rPr lang="es-ES" sz="4000" b="1" dirty="0">
                <a:latin typeface="Times New Roman" panose="02020603050405020304" pitchFamily="18" charset="0"/>
                <a:cs typeface="Times New Roman" panose="02020603050405020304" pitchFamily="18" charset="0"/>
              </a:rPr>
              <a:t>¿ </a:t>
            </a:r>
            <a:r>
              <a:rPr lang="es-ES" sz="4000" b="1" dirty="0" smtClean="0">
                <a:latin typeface="Times New Roman" panose="02020603050405020304" pitchFamily="18" charset="0"/>
                <a:cs typeface="Times New Roman" panose="02020603050405020304" pitchFamily="18" charset="0"/>
              </a:rPr>
              <a:t>Reconoces que el poder de tu decisión y el impacto en tus relaciones, tu futuro y tu vida? </a:t>
            </a:r>
          </a:p>
        </p:txBody>
      </p:sp>
    </p:spTree>
    <p:extLst>
      <p:ext uri="{BB962C8B-B14F-4D97-AF65-F5344CB8AC3E}">
        <p14:creationId xmlns:p14="http://schemas.microsoft.com/office/powerpoint/2010/main" val="38250462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n-US" b="1" u="sng" dirty="0" smtClean="0">
                <a:latin typeface="Times New Roman" panose="02020603050405020304" pitchFamily="18" charset="0"/>
                <a:cs typeface="Times New Roman" panose="02020603050405020304" pitchFamily="18" charset="0"/>
              </a:rPr>
              <a:t>La decision mas </a:t>
            </a:r>
            <a:r>
              <a:rPr lang="en-US" b="1" u="sng" dirty="0" err="1" smtClean="0">
                <a:latin typeface="Times New Roman" panose="02020603050405020304" pitchFamily="18" charset="0"/>
                <a:cs typeface="Times New Roman" panose="02020603050405020304" pitchFamily="18" charset="0"/>
              </a:rPr>
              <a:t>importante</a:t>
            </a:r>
            <a:r>
              <a:rPr lang="en-US" b="1" u="sng" dirty="0" smtClean="0">
                <a:latin typeface="Times New Roman" panose="02020603050405020304" pitchFamily="18" charset="0"/>
                <a:cs typeface="Times New Roman" panose="02020603050405020304" pitchFamily="18" charset="0"/>
              </a:rPr>
              <a:t> </a:t>
            </a:r>
            <a:r>
              <a:rPr lang="en-US" b="1" u="sng" dirty="0" err="1" smtClean="0">
                <a:latin typeface="Times New Roman" panose="02020603050405020304" pitchFamily="18" charset="0"/>
                <a:cs typeface="Times New Roman" panose="02020603050405020304" pitchFamily="18" charset="0"/>
              </a:rPr>
              <a:t>en</a:t>
            </a:r>
            <a:r>
              <a:rPr lang="en-US" b="1" u="sng" dirty="0" smtClean="0">
                <a:latin typeface="Times New Roman" panose="02020603050405020304" pitchFamily="18" charset="0"/>
                <a:cs typeface="Times New Roman" panose="02020603050405020304" pitchFamily="18" charset="0"/>
              </a:rPr>
              <a:t> el </a:t>
            </a:r>
            <a:r>
              <a:rPr lang="en-US" b="1" u="sng" dirty="0" err="1" smtClean="0">
                <a:latin typeface="Times New Roman" panose="02020603050405020304" pitchFamily="18" charset="0"/>
                <a:cs typeface="Times New Roman" panose="02020603050405020304" pitchFamily="18" charset="0"/>
              </a:rPr>
              <a:t>conflicto</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4000" b="1" dirty="0">
                <a:latin typeface="Times New Roman" panose="02020603050405020304" pitchFamily="18" charset="0"/>
                <a:cs typeface="Times New Roman" panose="02020603050405020304" pitchFamily="18" charset="0"/>
              </a:rPr>
              <a:t>¿ Cual </a:t>
            </a:r>
            <a:r>
              <a:rPr lang="es-ES" sz="4000" b="1" dirty="0" smtClean="0">
                <a:latin typeface="Times New Roman" panose="02020603050405020304" pitchFamily="18" charset="0"/>
                <a:cs typeface="Times New Roman" panose="02020603050405020304" pitchFamily="18" charset="0"/>
              </a:rPr>
              <a:t>fuego escoges para iniciar tu respuesta en el conflicto? ¿Que esta pasando en el fuego destructor o que esta pasando en el fuego de paz</a:t>
            </a:r>
            <a:r>
              <a:rPr lang="es-ES" sz="4000" b="1" dirty="0" smtClean="0">
                <a:latin typeface="Times New Roman" panose="02020603050405020304" pitchFamily="18" charset="0"/>
                <a:cs typeface="Times New Roman" panose="02020603050405020304" pitchFamily="18" charset="0"/>
              </a:rPr>
              <a:t>? </a:t>
            </a:r>
          </a:p>
          <a:p>
            <a:r>
              <a:rPr lang="es-ES" sz="4000" b="1" dirty="0" smtClean="0">
                <a:latin typeface="Times New Roman" panose="02020603050405020304" pitchFamily="18" charset="0"/>
                <a:cs typeface="Times New Roman" panose="02020603050405020304" pitchFamily="18" charset="0"/>
              </a:rPr>
              <a:t>Nosotros hacemos esta decisión repetidamente durante el curso del conflicto</a:t>
            </a:r>
          </a:p>
          <a:p>
            <a:r>
              <a:rPr lang="es-ES" sz="4000" b="1" dirty="0" smtClean="0">
                <a:latin typeface="Times New Roman" panose="02020603050405020304" pitchFamily="18" charset="0"/>
                <a:cs typeface="Times New Roman" panose="02020603050405020304" pitchFamily="18" charset="0"/>
              </a:rPr>
              <a:t>Cuando el fuego destructor inicia nuestra respuesta para el conflicto, somos motivados por lo que esta pasando in el fuego destructor. Lo que se ve, lo que se oye, lo que se piensa y lo que se siente</a:t>
            </a:r>
          </a:p>
        </p:txBody>
      </p:sp>
    </p:spTree>
    <p:extLst>
      <p:ext uri="{BB962C8B-B14F-4D97-AF65-F5344CB8AC3E}">
        <p14:creationId xmlns:p14="http://schemas.microsoft.com/office/powerpoint/2010/main" val="8422919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n-US" b="1" u="sng" dirty="0" smtClean="0">
                <a:latin typeface="Times New Roman" panose="02020603050405020304" pitchFamily="18" charset="0"/>
                <a:cs typeface="Times New Roman" panose="02020603050405020304" pitchFamily="18" charset="0"/>
              </a:rPr>
              <a:t>La decision mas </a:t>
            </a:r>
            <a:r>
              <a:rPr lang="en-US" b="1" u="sng" dirty="0" err="1" smtClean="0">
                <a:latin typeface="Times New Roman" panose="02020603050405020304" pitchFamily="18" charset="0"/>
                <a:cs typeface="Times New Roman" panose="02020603050405020304" pitchFamily="18" charset="0"/>
              </a:rPr>
              <a:t>importante</a:t>
            </a:r>
            <a:r>
              <a:rPr lang="en-US" b="1" u="sng" dirty="0" smtClean="0">
                <a:latin typeface="Times New Roman" panose="02020603050405020304" pitchFamily="18" charset="0"/>
                <a:cs typeface="Times New Roman" panose="02020603050405020304" pitchFamily="18" charset="0"/>
              </a:rPr>
              <a:t> </a:t>
            </a:r>
            <a:r>
              <a:rPr lang="en-US" b="1" u="sng" dirty="0" err="1" smtClean="0">
                <a:latin typeface="Times New Roman" panose="02020603050405020304" pitchFamily="18" charset="0"/>
                <a:cs typeface="Times New Roman" panose="02020603050405020304" pitchFamily="18" charset="0"/>
              </a:rPr>
              <a:t>en</a:t>
            </a:r>
            <a:r>
              <a:rPr lang="en-US" b="1" u="sng" dirty="0" smtClean="0">
                <a:latin typeface="Times New Roman" panose="02020603050405020304" pitchFamily="18" charset="0"/>
                <a:cs typeface="Times New Roman" panose="02020603050405020304" pitchFamily="18" charset="0"/>
              </a:rPr>
              <a:t> el </a:t>
            </a:r>
            <a:r>
              <a:rPr lang="en-US" b="1" u="sng" dirty="0" err="1" smtClean="0">
                <a:latin typeface="Times New Roman" panose="02020603050405020304" pitchFamily="18" charset="0"/>
                <a:cs typeface="Times New Roman" panose="02020603050405020304" pitchFamily="18" charset="0"/>
              </a:rPr>
              <a:t>conflicto</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4400" b="1" dirty="0" smtClean="0">
                <a:latin typeface="Times New Roman" panose="02020603050405020304" pitchFamily="18" charset="0"/>
                <a:cs typeface="Times New Roman" panose="02020603050405020304" pitchFamily="18" charset="0"/>
              </a:rPr>
              <a:t>Cuando el fuego de Paz inicia  nuestra respuesta al conflicto, nosotros decidimos por FE y descansamos en la palabra de Dios, somos motivados por su amor y poder, y por su </a:t>
            </a:r>
            <a:r>
              <a:rPr lang="es-ES" sz="4400" b="1" dirty="0" err="1" smtClean="0">
                <a:latin typeface="Times New Roman" panose="02020603050405020304" pitchFamily="18" charset="0"/>
                <a:cs typeface="Times New Roman" panose="02020603050405020304" pitchFamily="18" charset="0"/>
              </a:rPr>
              <a:t>Espiritu</a:t>
            </a:r>
            <a:r>
              <a:rPr lang="es-ES" sz="4400" b="1" dirty="0" smtClean="0">
                <a:latin typeface="Times New Roman" panose="02020603050405020304" pitchFamily="18" charset="0"/>
                <a:cs typeface="Times New Roman" panose="02020603050405020304" pitchFamily="18" charset="0"/>
              </a:rPr>
              <a:t> Santo</a:t>
            </a:r>
            <a:endParaRPr lang="es-ES" sz="4400" b="1" dirty="0" smtClean="0">
              <a:latin typeface="Times New Roman" panose="02020603050405020304" pitchFamily="18" charset="0"/>
              <a:cs typeface="Times New Roman" panose="02020603050405020304" pitchFamily="18" charset="0"/>
            </a:endParaRPr>
          </a:p>
          <a:p>
            <a:r>
              <a:rPr lang="es-ES" sz="4400" b="1" dirty="0" smtClean="0">
                <a:latin typeface="Times New Roman" panose="02020603050405020304" pitchFamily="18" charset="0"/>
                <a:cs typeface="Times New Roman" panose="02020603050405020304" pitchFamily="18" charset="0"/>
              </a:rPr>
              <a:t>Fíate de Jehová de todo tu corazón, Y no te apoyes en tu propia prudencia.</a:t>
            </a:r>
            <a:r>
              <a:rPr lang="es-ES" sz="4400" b="1" baseline="30000" dirty="0" smtClean="0">
                <a:latin typeface="Times New Roman" panose="02020603050405020304" pitchFamily="18" charset="0"/>
                <a:cs typeface="Times New Roman" panose="02020603050405020304" pitchFamily="18" charset="0"/>
              </a:rPr>
              <a:t> </a:t>
            </a:r>
            <a:r>
              <a:rPr lang="es-ES" sz="4400" b="1" dirty="0" smtClean="0">
                <a:latin typeface="Times New Roman" panose="02020603050405020304" pitchFamily="18" charset="0"/>
                <a:cs typeface="Times New Roman" panose="02020603050405020304" pitchFamily="18" charset="0"/>
              </a:rPr>
              <a:t>Reconócelo en todos tus </a:t>
            </a:r>
            <a:r>
              <a:rPr lang="es-ES" sz="4400" b="1" dirty="0" smtClean="0">
                <a:latin typeface="Times New Roman" panose="02020603050405020304" pitchFamily="18" charset="0"/>
                <a:cs typeface="Times New Roman" panose="02020603050405020304" pitchFamily="18" charset="0"/>
              </a:rPr>
              <a:t>caminos, Y </a:t>
            </a:r>
            <a:r>
              <a:rPr lang="es-ES" sz="4400" b="1" dirty="0" smtClean="0">
                <a:latin typeface="Times New Roman" panose="02020603050405020304" pitchFamily="18" charset="0"/>
                <a:cs typeface="Times New Roman" panose="02020603050405020304" pitchFamily="18" charset="0"/>
              </a:rPr>
              <a:t>él enderezará tus veredas.</a:t>
            </a:r>
            <a:r>
              <a:rPr lang="es-ES" sz="4400" b="1" baseline="30000" dirty="0" smtClean="0">
                <a:latin typeface="Times New Roman" panose="02020603050405020304" pitchFamily="18" charset="0"/>
                <a:cs typeface="Times New Roman" panose="02020603050405020304" pitchFamily="18" charset="0"/>
              </a:rPr>
              <a:t> </a:t>
            </a:r>
            <a:r>
              <a:rPr lang="es-ES" sz="4400" b="1" dirty="0" smtClean="0">
                <a:latin typeface="Times New Roman" panose="02020603050405020304" pitchFamily="18" charset="0"/>
                <a:cs typeface="Times New Roman" panose="02020603050405020304" pitchFamily="18" charset="0"/>
              </a:rPr>
              <a:t>No seas sabio en tu propia opinión; Teme a Jehová, y apártate del mal; </a:t>
            </a:r>
            <a:r>
              <a:rPr lang="es-ES" sz="4400" b="1" dirty="0" err="1" smtClean="0">
                <a:latin typeface="Times New Roman" panose="02020603050405020304" pitchFamily="18" charset="0"/>
                <a:cs typeface="Times New Roman" panose="02020603050405020304" pitchFamily="18" charset="0"/>
              </a:rPr>
              <a:t>Pv</a:t>
            </a:r>
            <a:r>
              <a:rPr lang="es-ES" sz="4400" b="1" dirty="0" smtClean="0">
                <a:latin typeface="Times New Roman" panose="02020603050405020304" pitchFamily="18" charset="0"/>
                <a:cs typeface="Times New Roman" panose="02020603050405020304" pitchFamily="18" charset="0"/>
              </a:rPr>
              <a:t>. 3:5-7</a:t>
            </a:r>
          </a:p>
          <a:p>
            <a:pPr marL="0" indent="0">
              <a:buNone/>
            </a:pPr>
            <a:endParaRPr lang="es-ES"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0571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n-US" b="1" u="sng" dirty="0" err="1" smtClean="0">
                <a:latin typeface="Times New Roman" panose="02020603050405020304" pitchFamily="18" charset="0"/>
                <a:cs typeface="Times New Roman" panose="02020603050405020304" pitchFamily="18" charset="0"/>
              </a:rPr>
              <a:t>En</a:t>
            </a:r>
            <a:r>
              <a:rPr lang="en-US" b="1" u="sng" dirty="0" smtClean="0">
                <a:latin typeface="Times New Roman" panose="02020603050405020304" pitchFamily="18" charset="0"/>
                <a:cs typeface="Times New Roman" panose="02020603050405020304" pitchFamily="18" charset="0"/>
              </a:rPr>
              <a:t> el Fuego de </a:t>
            </a:r>
            <a:r>
              <a:rPr lang="en-US" b="1" u="sng" dirty="0" err="1" smtClean="0">
                <a:latin typeface="Times New Roman" panose="02020603050405020304" pitchFamily="18" charset="0"/>
                <a:cs typeface="Times New Roman" panose="02020603050405020304" pitchFamily="18" charset="0"/>
              </a:rPr>
              <a:t>paz</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4400" b="1" dirty="0" smtClean="0">
                <a:latin typeface="Times New Roman" panose="02020603050405020304" pitchFamily="18" charset="0"/>
                <a:cs typeface="Times New Roman" panose="02020603050405020304" pitchFamily="18" charset="0"/>
              </a:rPr>
              <a:t>Cuando escogemos el </a:t>
            </a:r>
            <a:r>
              <a:rPr lang="es-ES" sz="4400" b="1" dirty="0" smtClean="0">
                <a:latin typeface="Times New Roman" panose="02020603050405020304" pitchFamily="18" charset="0"/>
                <a:cs typeface="Times New Roman" panose="02020603050405020304" pitchFamily="18" charset="0"/>
              </a:rPr>
              <a:t>fuego de </a:t>
            </a:r>
            <a:r>
              <a:rPr lang="es-ES" sz="4400" b="1" dirty="0" smtClean="0">
                <a:latin typeface="Times New Roman" panose="02020603050405020304" pitchFamily="18" charset="0"/>
                <a:cs typeface="Times New Roman" panose="02020603050405020304" pitchFamily="18" charset="0"/>
              </a:rPr>
              <a:t>Paz, escogemos buscar y obedecer a Cristo. </a:t>
            </a:r>
          </a:p>
          <a:p>
            <a:r>
              <a:rPr lang="es-ES" sz="4400" b="1" dirty="0" smtClean="0">
                <a:latin typeface="Times New Roman" panose="02020603050405020304" pitchFamily="18" charset="0"/>
                <a:cs typeface="Times New Roman" panose="02020603050405020304" pitchFamily="18" charset="0"/>
              </a:rPr>
              <a:t>El señor promete proveer su paz transformadora cuando le pedimos que nos ayude en nuestra decisión.</a:t>
            </a:r>
          </a:p>
          <a:p>
            <a:r>
              <a:rPr lang="es-ES" sz="4400" b="1" dirty="0" smtClean="0">
                <a:latin typeface="Times New Roman" panose="02020603050405020304" pitchFamily="18" charset="0"/>
                <a:cs typeface="Times New Roman" panose="02020603050405020304" pitchFamily="18" charset="0"/>
              </a:rPr>
              <a:t>“Tú </a:t>
            </a:r>
            <a:r>
              <a:rPr lang="es-ES" sz="4400" b="1" dirty="0">
                <a:latin typeface="Times New Roman" panose="02020603050405020304" pitchFamily="18" charset="0"/>
                <a:cs typeface="Times New Roman" panose="02020603050405020304" pitchFamily="18" charset="0"/>
              </a:rPr>
              <a:t>guardarás en completa paz a aquel cuyo pensamiento en ti persevera; porque en ti ha confiado.</a:t>
            </a:r>
            <a:r>
              <a:rPr lang="es-ES" sz="4400" b="1" baseline="30000"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Confiad en Jehová perpetuamente, porque en Jehová el Señor está la fortaleza de los siglos.”</a:t>
            </a:r>
          </a:p>
          <a:p>
            <a:endParaRPr lang="es-ES" sz="4400" b="1" dirty="0" smtClean="0">
              <a:latin typeface="Times New Roman" panose="02020603050405020304" pitchFamily="18" charset="0"/>
              <a:cs typeface="Times New Roman" panose="02020603050405020304" pitchFamily="18" charset="0"/>
            </a:endParaRPr>
          </a:p>
          <a:p>
            <a:pPr marL="0" indent="0">
              <a:buNone/>
            </a:pPr>
            <a:endParaRPr lang="es-ES"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36544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n-US" b="1" u="sng" dirty="0" smtClean="0">
                <a:latin typeface="Times New Roman" panose="02020603050405020304" pitchFamily="18" charset="0"/>
                <a:cs typeface="Times New Roman" panose="02020603050405020304" pitchFamily="18" charset="0"/>
              </a:rPr>
              <a:t>Nota final: </a:t>
            </a:r>
            <a:r>
              <a:rPr lang="en-US" b="1" u="sng" dirty="0" err="1" smtClean="0">
                <a:latin typeface="Times New Roman" panose="02020603050405020304" pitchFamily="18" charset="0"/>
                <a:cs typeface="Times New Roman" panose="02020603050405020304" pitchFamily="18" charset="0"/>
              </a:rPr>
              <a:t>Resumen</a:t>
            </a:r>
            <a:r>
              <a:rPr lang="en-US" b="1" u="sng" dirty="0" smtClean="0">
                <a:latin typeface="Times New Roman" panose="02020603050405020304" pitchFamily="18" charset="0"/>
                <a:cs typeface="Times New Roman" panose="02020603050405020304" pitchFamily="18" charset="0"/>
              </a:rPr>
              <a:t> de la </a:t>
            </a:r>
            <a:r>
              <a:rPr lang="en-US" b="1" u="sng" dirty="0" err="1" smtClean="0">
                <a:latin typeface="Times New Roman" panose="02020603050405020304" pitchFamily="18" charset="0"/>
                <a:cs typeface="Times New Roman" panose="02020603050405020304" pitchFamily="18" charset="0"/>
              </a:rPr>
              <a:t>leccion</a:t>
            </a:r>
            <a:r>
              <a:rPr lang="en-US" b="1" u="sng" dirty="0" smtClean="0">
                <a:latin typeface="Times New Roman" panose="02020603050405020304" pitchFamily="18" charset="0"/>
                <a:cs typeface="Times New Roman" panose="02020603050405020304" pitchFamily="18" charset="0"/>
              </a:rPr>
              <a:t> 7</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445221"/>
            <a:ext cx="12192000" cy="5738957"/>
          </a:xfrm>
        </p:spPr>
        <p:txBody>
          <a:bodyPr>
            <a:noAutofit/>
          </a:bodyPr>
          <a:lstStyle/>
          <a:p>
            <a:r>
              <a:rPr lang="es-ES" sz="4800" b="1" dirty="0" smtClean="0">
                <a:latin typeface="Times New Roman" panose="02020603050405020304" pitchFamily="18" charset="0"/>
                <a:cs typeface="Times New Roman" panose="02020603050405020304" pitchFamily="18" charset="0"/>
              </a:rPr>
              <a:t>Nuestras decisiones tienen consecuencias</a:t>
            </a:r>
          </a:p>
          <a:p>
            <a:r>
              <a:rPr lang="es-ES" sz="4800" b="1" dirty="0" smtClean="0">
                <a:latin typeface="Times New Roman" panose="02020603050405020304" pitchFamily="18" charset="0"/>
                <a:cs typeface="Times New Roman" panose="02020603050405020304" pitchFamily="18" charset="0"/>
              </a:rPr>
              <a:t>La biblia enseña que lo que siembras recoges</a:t>
            </a:r>
          </a:p>
          <a:p>
            <a:r>
              <a:rPr lang="es-ES" sz="4800" b="1" dirty="0" smtClean="0">
                <a:latin typeface="Times New Roman" panose="02020603050405020304" pitchFamily="18" charset="0"/>
                <a:cs typeface="Times New Roman" panose="02020603050405020304" pitchFamily="18" charset="0"/>
              </a:rPr>
              <a:t>La decisión mas importante que hacemos en el conflicto es : ¿cual fuego iniciara nuestra respuesta en el conflicto, que esta pasando en el fuego destructor y que esta pasando en el fuego de paz?</a:t>
            </a:r>
            <a:endParaRPr lang="es-E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32711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n-US" b="1" u="sng" dirty="0" smtClean="0">
                <a:latin typeface="Times New Roman" panose="02020603050405020304" pitchFamily="18" charset="0"/>
                <a:cs typeface="Times New Roman" panose="02020603050405020304" pitchFamily="18" charset="0"/>
              </a:rPr>
              <a:t>Nota final: </a:t>
            </a:r>
            <a:r>
              <a:rPr lang="en-US" b="1" u="sng" dirty="0" err="1" smtClean="0">
                <a:latin typeface="Times New Roman" panose="02020603050405020304" pitchFamily="18" charset="0"/>
                <a:cs typeface="Times New Roman" panose="02020603050405020304" pitchFamily="18" charset="0"/>
              </a:rPr>
              <a:t>Resumen</a:t>
            </a:r>
            <a:r>
              <a:rPr lang="en-US" b="1" u="sng" dirty="0" smtClean="0">
                <a:latin typeface="Times New Roman" panose="02020603050405020304" pitchFamily="18" charset="0"/>
                <a:cs typeface="Times New Roman" panose="02020603050405020304" pitchFamily="18" charset="0"/>
              </a:rPr>
              <a:t> de la </a:t>
            </a:r>
            <a:r>
              <a:rPr lang="en-US" b="1" u="sng" dirty="0" err="1" smtClean="0">
                <a:latin typeface="Times New Roman" panose="02020603050405020304" pitchFamily="18" charset="0"/>
                <a:cs typeface="Times New Roman" panose="02020603050405020304" pitchFamily="18" charset="0"/>
              </a:rPr>
              <a:t>leccion</a:t>
            </a:r>
            <a:r>
              <a:rPr lang="en-US" b="1" u="sng" dirty="0" smtClean="0">
                <a:latin typeface="Times New Roman" panose="02020603050405020304" pitchFamily="18" charset="0"/>
                <a:cs typeface="Times New Roman" panose="02020603050405020304" pitchFamily="18" charset="0"/>
              </a:rPr>
              <a:t> 7</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445221"/>
            <a:ext cx="12192000" cy="5738957"/>
          </a:xfrm>
        </p:spPr>
        <p:txBody>
          <a:bodyPr>
            <a:noAutofit/>
          </a:bodyPr>
          <a:lstStyle/>
          <a:p>
            <a:r>
              <a:rPr lang="es-ES" sz="4400" b="1" dirty="0" smtClean="0">
                <a:latin typeface="Times New Roman" panose="02020603050405020304" pitchFamily="18" charset="0"/>
                <a:cs typeface="Times New Roman" panose="02020603050405020304" pitchFamily="18" charset="0"/>
              </a:rPr>
              <a:t>Cuando escogemos la decisión del fuego destructor, escogemos nuestro resultado deseado</a:t>
            </a:r>
          </a:p>
          <a:p>
            <a:r>
              <a:rPr lang="es-ES" sz="4400" b="1" dirty="0" smtClean="0">
                <a:latin typeface="Times New Roman" panose="02020603050405020304" pitchFamily="18" charset="0"/>
                <a:cs typeface="Times New Roman" panose="02020603050405020304" pitchFamily="18" charset="0"/>
              </a:rPr>
              <a:t>Cuando escogemos el fuego de paz, ejercitamos la decisión de paz al obedecer a Cristo</a:t>
            </a:r>
          </a:p>
          <a:p>
            <a:r>
              <a:rPr lang="es-ES" sz="4400" b="1" dirty="0" smtClean="0">
                <a:latin typeface="Times New Roman" panose="02020603050405020304" pitchFamily="18" charset="0"/>
                <a:cs typeface="Times New Roman" panose="02020603050405020304" pitchFamily="18" charset="0"/>
              </a:rPr>
              <a:t>El señor promete proveer su paz transformadora cuando traemos nuestra decisiones a El.</a:t>
            </a:r>
            <a:endParaRPr lang="es-ES"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02590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2430</TotalTime>
  <Words>476</Words>
  <Application>Microsoft Office PowerPoint</Application>
  <PresentationFormat>Widescreen</PresentationFormat>
  <Paragraphs>31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La Decisión mas importante en cada conflicto</vt:lpstr>
      <vt:lpstr>Introducción</vt:lpstr>
      <vt:lpstr>En cada conflicto hay una decisión</vt:lpstr>
      <vt:lpstr>Algunas preguntas curiosas</vt:lpstr>
      <vt:lpstr>La decision mas importante en el conflicto</vt:lpstr>
      <vt:lpstr>La decision mas importante en el conflicto</vt:lpstr>
      <vt:lpstr>En el Fuego de paz</vt:lpstr>
      <vt:lpstr>Nota final: Resumen de la leccion 7</vt:lpstr>
      <vt:lpstr>Nota final: Resumen de la leccion 7</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Los Cuatro Hombres en el fuego</dc:title>
  <dc:creator>Jorge Muniz</dc:creator>
  <cp:lastModifiedBy>Jorge Muniz</cp:lastModifiedBy>
  <cp:revision>37</cp:revision>
  <dcterms:created xsi:type="dcterms:W3CDTF">2018-01-19T16:00:33Z</dcterms:created>
  <dcterms:modified xsi:type="dcterms:W3CDTF">2018-04-19T14:35:07Z</dcterms:modified>
</cp:coreProperties>
</file>