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79" r:id="rId4"/>
    <p:sldId id="297" r:id="rId5"/>
    <p:sldId id="280" r:id="rId6"/>
    <p:sldId id="292" r:id="rId7"/>
    <p:sldId id="298" r:id="rId8"/>
    <p:sldId id="282" r:id="rId9"/>
    <p:sldId id="299" r:id="rId10"/>
  </p:sldIdLst>
  <p:sldSz cx="9144000" cy="5143500" type="screen16x9"/>
  <p:notesSz cx="6858000" cy="9144000"/>
  <p:embeddedFontLst>
    <p:embeddedFont>
      <p:font typeface="Roboto Slab" charset="0"/>
      <p:regular r:id="rId12"/>
      <p:bold r:id="rId13"/>
    </p:embeddedFont>
    <p:embeddedFont>
      <p:font typeface="Impact" pitchFamily="34" charset="0"/>
      <p:regular r:id="rId14"/>
    </p:embeddedFont>
    <p:embeddedFont>
      <p:font typeface="Nixie One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636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e2d5601ac4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e2d5601ac4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4" r:id="rId5"/>
    <p:sldLayoutId id="2147483665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Evangelismo a los migrantes 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79373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IX: Evangelización en distintos contextos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26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1923678"/>
            <a:ext cx="8711952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.</a:t>
            </a:r>
          </a:p>
          <a:p>
            <a:pPr marL="0" lvl="0" indent="0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Aconteció en los días que gobernaban los jueces, que hubo hambre en la tierra. Y un varón de Belén de Judá fue a morar en los campos de </a:t>
            </a:r>
            <a:r>
              <a:rPr lang="es-MX" dirty="0" err="1">
                <a:latin typeface="Calibri" pitchFamily="34" charset="0"/>
              </a:rPr>
              <a:t>Moab</a:t>
            </a:r>
            <a:r>
              <a:rPr lang="es-MX" dirty="0">
                <a:latin typeface="Calibri" pitchFamily="34" charset="0"/>
              </a:rPr>
              <a:t>, él y su mujer, y dos hijos </a:t>
            </a:r>
            <a:r>
              <a:rPr lang="es-MX" dirty="0" smtClean="0">
                <a:latin typeface="Calibri" pitchFamily="34" charset="0"/>
              </a:rPr>
              <a:t>suyos. El </a:t>
            </a:r>
            <a:r>
              <a:rPr lang="es-MX" dirty="0">
                <a:latin typeface="Calibri" pitchFamily="34" charset="0"/>
              </a:rPr>
              <a:t>nombre de aquel varón era </a:t>
            </a:r>
            <a:r>
              <a:rPr lang="es-MX" dirty="0" err="1">
                <a:latin typeface="Calibri" pitchFamily="34" charset="0"/>
              </a:rPr>
              <a:t>Elimelec</a:t>
            </a:r>
            <a:r>
              <a:rPr lang="es-MX" dirty="0">
                <a:latin typeface="Calibri" pitchFamily="34" charset="0"/>
              </a:rPr>
              <a:t>, y el de su mujer, Noemí; y los nombres de sus hijos eran </a:t>
            </a:r>
            <a:r>
              <a:rPr lang="es-MX" dirty="0" err="1">
                <a:latin typeface="Calibri" pitchFamily="34" charset="0"/>
              </a:rPr>
              <a:t>Mahlón</a:t>
            </a:r>
            <a:r>
              <a:rPr lang="es-MX" dirty="0">
                <a:latin typeface="Calibri" pitchFamily="34" charset="0"/>
              </a:rPr>
              <a:t> y </a:t>
            </a:r>
            <a:r>
              <a:rPr lang="es-MX" dirty="0" err="1">
                <a:latin typeface="Calibri" pitchFamily="34" charset="0"/>
              </a:rPr>
              <a:t>Quelión</a:t>
            </a:r>
            <a:r>
              <a:rPr lang="es-MX" dirty="0">
                <a:latin typeface="Calibri" pitchFamily="34" charset="0"/>
              </a:rPr>
              <a:t>, efrateos de Belén de Judá. Llegaron, pues, a los campos de </a:t>
            </a:r>
            <a:r>
              <a:rPr lang="es-MX" dirty="0" err="1">
                <a:latin typeface="Calibri" pitchFamily="34" charset="0"/>
              </a:rPr>
              <a:t>Moab</a:t>
            </a:r>
            <a:r>
              <a:rPr lang="es-MX" dirty="0">
                <a:latin typeface="Calibri" pitchFamily="34" charset="0"/>
              </a:rPr>
              <a:t>, y se quedaron allí.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Rut 1:1-2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Definición y proceso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400" b="1" dirty="0" smtClean="0">
                <a:latin typeface="Calibri" pitchFamily="34" charset="0"/>
              </a:rPr>
              <a:t>Migración: </a:t>
            </a:r>
            <a:r>
              <a:rPr lang="es-MX" sz="2400" dirty="0" smtClean="0">
                <a:latin typeface="Calibri" pitchFamily="34" charset="0"/>
              </a:rPr>
              <a:t>movimiento de población que consiste en dejar el lugar de residencia para establecerse en otro país o región.</a:t>
            </a:r>
          </a:p>
          <a:p>
            <a:endParaRPr lang="es-MX" sz="2400" b="1" dirty="0">
              <a:latin typeface="Calibri" pitchFamily="34" charset="0"/>
            </a:endParaRPr>
          </a:p>
          <a:p>
            <a:r>
              <a:rPr lang="es-MX" sz="2400" b="1" dirty="0" smtClean="0">
                <a:latin typeface="Calibri" pitchFamily="34" charset="0"/>
              </a:rPr>
              <a:t>Proceso legal o regular : </a:t>
            </a:r>
            <a:r>
              <a:rPr lang="es-MX" sz="2400" dirty="0" smtClean="0">
                <a:latin typeface="Calibri" pitchFamily="34" charset="0"/>
              </a:rPr>
              <a:t>aplicación de visas, residencias, asilo político, etc.</a:t>
            </a:r>
          </a:p>
          <a:p>
            <a:endParaRPr lang="es-MX" sz="2400" b="1" dirty="0">
              <a:latin typeface="Calibri" pitchFamily="34" charset="0"/>
            </a:endParaRPr>
          </a:p>
          <a:p>
            <a:r>
              <a:rPr lang="es-MX" sz="2400" b="1" dirty="0" smtClean="0">
                <a:latin typeface="Calibri" pitchFamily="34" charset="0"/>
              </a:rPr>
              <a:t>Proceso  ilegal o irregular: </a:t>
            </a:r>
            <a:r>
              <a:rPr lang="es-MX" sz="2400" dirty="0" smtClean="0">
                <a:latin typeface="Calibri" pitchFamily="34" charset="0"/>
              </a:rPr>
              <a:t>cruzan fronteras internacionales solos, en grupo o con ayuda en condiciones deplorables.</a:t>
            </a:r>
            <a:r>
              <a:rPr lang="es-MX" sz="2400" b="1" dirty="0" smtClean="0">
                <a:latin typeface="Calibri" pitchFamily="34" charset="0"/>
              </a:rPr>
              <a:t> 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fenómeno migratorio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4" name="Google Shape;320;p29"/>
          <p:cNvSpPr txBox="1">
            <a:spLocks/>
          </p:cNvSpPr>
          <p:nvPr/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sp>
        <p:nvSpPr>
          <p:cNvPr id="16" name="Google Shape;708;p46"/>
          <p:cNvSpPr/>
          <p:nvPr/>
        </p:nvSpPr>
        <p:spPr>
          <a:xfrm>
            <a:off x="1691840" y="1851750"/>
            <a:ext cx="1440000" cy="14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Causas culturales </a:t>
            </a:r>
          </a:p>
        </p:txBody>
      </p:sp>
      <p:sp>
        <p:nvSpPr>
          <p:cNvPr id="17" name="Google Shape;709;p46"/>
          <p:cNvSpPr/>
          <p:nvPr/>
        </p:nvSpPr>
        <p:spPr>
          <a:xfrm>
            <a:off x="3035251" y="3507854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Causas </a:t>
            </a:r>
            <a:b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</a:b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socio-económicas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8" name="Google Shape;710;p46"/>
          <p:cNvSpPr/>
          <p:nvPr/>
        </p:nvSpPr>
        <p:spPr>
          <a:xfrm>
            <a:off x="7346389" y="1779662"/>
            <a:ext cx="1440000" cy="14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Causas Ecológicas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9" name="Google Shape;711;p46"/>
          <p:cNvSpPr/>
          <p:nvPr/>
        </p:nvSpPr>
        <p:spPr>
          <a:xfrm>
            <a:off x="4716096" y="1779662"/>
            <a:ext cx="1440000" cy="144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Causas familiares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0" name="Google Shape;712;p46"/>
          <p:cNvSpPr/>
          <p:nvPr/>
        </p:nvSpPr>
        <p:spPr>
          <a:xfrm>
            <a:off x="6131265" y="3507854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Causas bélicas 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1" name="Google Shape;713;p46"/>
          <p:cNvSpPr/>
          <p:nvPr/>
        </p:nvSpPr>
        <p:spPr>
          <a:xfrm>
            <a:off x="323688" y="3507854"/>
            <a:ext cx="1440000" cy="144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Causas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Políticas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2 Tipos de acercamiento a migrantes</a:t>
            </a:r>
            <a:endParaRPr dirty="0">
              <a:latin typeface="Calibri" pitchFamily="34" charset="0"/>
            </a:endParaRPr>
          </a:p>
        </p:txBody>
      </p: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26" name="Google Shape;158;p18"/>
          <p:cNvGrpSpPr/>
          <p:nvPr/>
        </p:nvGrpSpPr>
        <p:grpSpPr>
          <a:xfrm>
            <a:off x="389118" y="861852"/>
            <a:ext cx="366458" cy="366437"/>
            <a:chOff x="1923675" y="1633650"/>
            <a:chExt cx="436000" cy="435975"/>
          </a:xfrm>
        </p:grpSpPr>
        <p:sp>
          <p:nvSpPr>
            <p:cNvPr id="27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203;p21"/>
          <p:cNvSpPr txBox="1">
            <a:spLocks/>
          </p:cNvSpPr>
          <p:nvPr/>
        </p:nvSpPr>
        <p:spPr>
          <a:xfrm>
            <a:off x="3981760" y="2335138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Cuántas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casas</a:t>
            </a:r>
          </a:p>
        </p:txBody>
      </p:sp>
      <p:sp>
        <p:nvSpPr>
          <p:cNvPr id="29" name="Google Shape;220;p22"/>
          <p:cNvSpPr txBox="1">
            <a:spLocks/>
          </p:cNvSpPr>
          <p:nvPr/>
        </p:nvSpPr>
        <p:spPr>
          <a:xfrm>
            <a:off x="395536" y="156363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«Las naciones están llegando a nosotros y si respondemos de forma evangelística tenemos la oportunidad de crear una generación de misioneros»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30" name="Google Shape;188;p20"/>
          <p:cNvSpPr txBox="1">
            <a:spLocks noGrp="1"/>
          </p:cNvSpPr>
          <p:nvPr/>
        </p:nvSpPr>
        <p:spPr>
          <a:xfrm>
            <a:off x="323528" y="2787774"/>
            <a:ext cx="4392488" cy="1796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Acercamiento a ministerios culturales </a:t>
            </a:r>
            <a:endParaRPr b="1" dirty="0"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latin typeface="Calibri" pitchFamily="34" charset="0"/>
              </a:rPr>
              <a:t>Migrantes en grupo</a:t>
            </a:r>
          </a:p>
          <a:p>
            <a:pPr marL="342900" indent="-342900"/>
            <a:r>
              <a:rPr lang="en" dirty="0" smtClean="0">
                <a:latin typeface="Calibri" pitchFamily="34" charset="0"/>
              </a:rPr>
              <a:t>Requiere el conocimiento de idioma</a:t>
            </a:r>
          </a:p>
          <a:p>
            <a:pPr marL="342900" indent="-342900"/>
            <a:r>
              <a:rPr lang="en" dirty="0" smtClean="0">
                <a:latin typeface="Calibri" pitchFamily="34" charset="0"/>
              </a:rPr>
              <a:t>Requiere conocimiento de cultura</a:t>
            </a:r>
          </a:p>
          <a:p>
            <a:pPr marL="342900" indent="-342900"/>
            <a:r>
              <a:rPr lang="en" dirty="0" smtClean="0">
                <a:latin typeface="Calibri" pitchFamily="34" charset="0"/>
              </a:rPr>
              <a:t>Requiere conocimietn de ideales</a:t>
            </a:r>
          </a:p>
          <a:p>
            <a:pPr marL="342900" indent="-342900"/>
            <a:endParaRPr dirty="0">
              <a:latin typeface="Calibri" pitchFamily="34" charset="0"/>
            </a:endParaRPr>
          </a:p>
        </p:txBody>
      </p:sp>
      <p:sp>
        <p:nvSpPr>
          <p:cNvPr id="31" name="Google Shape;190;p20"/>
          <p:cNvSpPr txBox="1">
            <a:spLocks noGrp="1"/>
          </p:cNvSpPr>
          <p:nvPr/>
        </p:nvSpPr>
        <p:spPr>
          <a:xfrm>
            <a:off x="4944148" y="2787774"/>
            <a:ext cx="3660300" cy="1796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Acercamiento a personas</a:t>
            </a:r>
            <a:endParaRPr b="1" dirty="0"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latin typeface="Calibri" pitchFamily="34" charset="0"/>
              </a:rPr>
              <a:t>Migrantes solos</a:t>
            </a:r>
          </a:p>
          <a:p>
            <a:pPr marL="342900" indent="-342900"/>
            <a:r>
              <a:rPr lang="en" dirty="0" smtClean="0">
                <a:latin typeface="Calibri" pitchFamily="34" charset="0"/>
              </a:rPr>
              <a:t>Observar sus necesidades</a:t>
            </a:r>
            <a:endParaRPr lang="en" dirty="0"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latin typeface="Calibri" pitchFamily="34" charset="0"/>
              </a:rPr>
              <a:t>Proveer el evangelio</a:t>
            </a:r>
          </a:p>
          <a:p>
            <a:pPr marL="342900" indent="-342900"/>
            <a:r>
              <a:rPr lang="en" dirty="0" smtClean="0">
                <a:latin typeface="Calibri" pitchFamily="34" charset="0"/>
              </a:rPr>
              <a:t>Proveer a sus necesidades </a:t>
            </a:r>
          </a:p>
        </p:txBody>
      </p:sp>
    </p:spTree>
    <p:extLst>
      <p:ext uri="{BB962C8B-B14F-4D97-AF65-F5344CB8AC3E}">
        <p14:creationId xmlns:p14="http://schemas.microsoft.com/office/powerpoint/2010/main" val="37074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0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¿Qué hacer?</a:t>
            </a:r>
            <a:endParaRPr dirty="0"/>
          </a:p>
        </p:txBody>
      </p:sp>
      <p:sp>
        <p:nvSpPr>
          <p:cNvPr id="479" name="Google Shape;479;p4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Calibri" pitchFamily="34" charset="0"/>
              </a:rPr>
              <a:t>7</a:t>
            </a:fld>
            <a:endParaRPr>
              <a:latin typeface="Calibri" pitchFamily="34" charset="0"/>
            </a:endParaRPr>
          </a:p>
        </p:txBody>
      </p:sp>
      <p:sp>
        <p:nvSpPr>
          <p:cNvPr id="480" name="Google Shape;480;p40"/>
          <p:cNvSpPr/>
          <p:nvPr/>
        </p:nvSpPr>
        <p:spPr>
          <a:xfrm>
            <a:off x="0" y="2795777"/>
            <a:ext cx="9144000" cy="1011044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40"/>
          <p:cNvSpPr/>
          <p:nvPr/>
        </p:nvSpPr>
        <p:spPr>
          <a:xfrm>
            <a:off x="0" y="2795777"/>
            <a:ext cx="9144000" cy="1011044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2" name="Google Shape;482;p40"/>
          <p:cNvGrpSpPr/>
          <p:nvPr/>
        </p:nvGrpSpPr>
        <p:grpSpPr>
          <a:xfrm>
            <a:off x="1786339" y="2128150"/>
            <a:ext cx="473400" cy="473400"/>
            <a:chOff x="1786339" y="1703401"/>
            <a:chExt cx="473400" cy="473400"/>
          </a:xfrm>
        </p:grpSpPr>
        <p:sp>
          <p:nvSpPr>
            <p:cNvPr id="483" name="Google Shape;483;p40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1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85" name="Google Shape;485;p40"/>
          <p:cNvGrpSpPr/>
          <p:nvPr/>
        </p:nvGrpSpPr>
        <p:grpSpPr>
          <a:xfrm>
            <a:off x="3814414" y="2128150"/>
            <a:ext cx="473400" cy="473400"/>
            <a:chOff x="3814414" y="1703401"/>
            <a:chExt cx="473400" cy="473400"/>
          </a:xfrm>
        </p:grpSpPr>
        <p:sp>
          <p:nvSpPr>
            <p:cNvPr id="486" name="Google Shape;486;p40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3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88" name="Google Shape;488;p40"/>
          <p:cNvGrpSpPr/>
          <p:nvPr/>
        </p:nvGrpSpPr>
        <p:grpSpPr>
          <a:xfrm>
            <a:off x="5842489" y="2128150"/>
            <a:ext cx="473400" cy="473400"/>
            <a:chOff x="5842489" y="1703401"/>
            <a:chExt cx="473400" cy="473400"/>
          </a:xfrm>
        </p:grpSpPr>
        <p:sp>
          <p:nvSpPr>
            <p:cNvPr id="489" name="Google Shape;489;p40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0" name="Google Shape;490;p40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5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91" name="Google Shape;491;p40"/>
          <p:cNvGrpSpPr/>
          <p:nvPr/>
        </p:nvGrpSpPr>
        <p:grpSpPr>
          <a:xfrm>
            <a:off x="6880814" y="4001049"/>
            <a:ext cx="473400" cy="473400"/>
            <a:chOff x="6880814" y="3576300"/>
            <a:chExt cx="473400" cy="473400"/>
          </a:xfrm>
        </p:grpSpPr>
        <p:sp>
          <p:nvSpPr>
            <p:cNvPr id="492" name="Google Shape;492;p40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3" name="Google Shape;493;p40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6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94" name="Google Shape;494;p40"/>
          <p:cNvGrpSpPr/>
          <p:nvPr/>
        </p:nvGrpSpPr>
        <p:grpSpPr>
          <a:xfrm>
            <a:off x="4852739" y="4001049"/>
            <a:ext cx="473400" cy="473400"/>
            <a:chOff x="4852739" y="3576300"/>
            <a:chExt cx="473400" cy="473400"/>
          </a:xfrm>
        </p:grpSpPr>
        <p:sp>
          <p:nvSpPr>
            <p:cNvPr id="495" name="Google Shape;495;p40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6" name="Google Shape;496;p40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4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497" name="Google Shape;497;p40"/>
          <p:cNvGrpSpPr/>
          <p:nvPr/>
        </p:nvGrpSpPr>
        <p:grpSpPr>
          <a:xfrm>
            <a:off x="2824664" y="4001049"/>
            <a:ext cx="473400" cy="473400"/>
            <a:chOff x="2824664" y="3576300"/>
            <a:chExt cx="473400" cy="473400"/>
          </a:xfrm>
        </p:grpSpPr>
        <p:sp>
          <p:nvSpPr>
            <p:cNvPr id="498" name="Google Shape;498;p40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499" name="Google Shape;499;p40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Calibri" pitchFamily="34" charset="0"/>
                  <a:ea typeface="Nixie One"/>
                  <a:cs typeface="Nixie One"/>
                  <a:sym typeface="Nixie One"/>
                </a:rPr>
                <a:t>2</a:t>
              </a:r>
              <a:endParaRPr sz="60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endParaRPr>
            </a:p>
          </p:txBody>
        </p:sp>
      </p:grpSp>
      <p:sp>
        <p:nvSpPr>
          <p:cNvPr id="500" name="Google Shape;500;p40"/>
          <p:cNvSpPr txBox="1"/>
          <p:nvPr/>
        </p:nvSpPr>
        <p:spPr>
          <a:xfrm>
            <a:off x="1379850" y="15808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No juzgar al migrante, ni discrimar 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1" name="Google Shape;501;p40"/>
          <p:cNvSpPr txBox="1"/>
          <p:nvPr/>
        </p:nvSpPr>
        <p:spPr>
          <a:xfrm>
            <a:off x="3377205" y="15808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Presentarles el evangelio 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2" name="Google Shape;502;p40"/>
          <p:cNvSpPr txBox="1"/>
          <p:nvPr/>
        </p:nvSpPr>
        <p:spPr>
          <a:xfrm>
            <a:off x="5436010" y="15808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Guiarlo a establecer su identidad delante de Dios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3" name="Google Shape;503;p40"/>
          <p:cNvSpPr txBox="1"/>
          <p:nvPr/>
        </p:nvSpPr>
        <p:spPr>
          <a:xfrm>
            <a:off x="2237434" y="4488349"/>
            <a:ext cx="1614486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Observar sus necesidades espirituales, personales y sociales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4" name="Google Shape;504;p40"/>
          <p:cNvSpPr txBox="1"/>
          <p:nvPr/>
        </p:nvSpPr>
        <p:spPr>
          <a:xfrm>
            <a:off x="4446255" y="4488349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Ayudarlo a contextualizarse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5" name="Google Shape;505;p40"/>
          <p:cNvSpPr txBox="1"/>
          <p:nvPr/>
        </p:nvSpPr>
        <p:spPr>
          <a:xfrm>
            <a:off x="6474334" y="4488349"/>
            <a:ext cx="162605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chemeClr val="dk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Acompañarlo, guiarlo a buenas decisiones o referirlo</a:t>
            </a:r>
            <a:endParaRPr sz="1200" dirty="0">
              <a:solidFill>
                <a:schemeClr val="dk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6" name="Google Shape;506;p40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377205" y="2425348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9746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identidad del migrante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9"/>
            <a:ext cx="4320479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731656" y="1059582"/>
            <a:ext cx="4160823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r>
              <a:rPr lang="es-MX" sz="2400" dirty="0" smtClean="0">
                <a:latin typeface="Calibri" pitchFamily="34" charset="0"/>
              </a:rPr>
              <a:t>Abraham </a:t>
            </a: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800100" lvl="1" indent="-342900"/>
            <a:r>
              <a:rPr lang="es-MX" sz="2400" dirty="0" smtClean="0">
                <a:latin typeface="Calibri" pitchFamily="34" charset="0"/>
              </a:rPr>
              <a:t>Israel y Egipto</a:t>
            </a: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800100" lvl="1" indent="-342900"/>
            <a:r>
              <a:rPr lang="es-MX" sz="2400" dirty="0" smtClean="0">
                <a:latin typeface="Calibri" pitchFamily="34" charset="0"/>
              </a:rPr>
              <a:t>Rut</a:t>
            </a: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800100" lvl="1" indent="-342900"/>
            <a:r>
              <a:rPr lang="es-MX" sz="2400" dirty="0" smtClean="0">
                <a:latin typeface="Calibri" pitchFamily="34" charset="0"/>
              </a:rPr>
              <a:t>Pablo y la imagen del Reino</a:t>
            </a: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humberto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chavez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https://unsplash.com/photos/Ilo0ZD5o-q8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IX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capítulos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«Alcanzar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a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los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adictos»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(263-278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),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«Cuando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las naciones vienen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a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nosotros»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(279-294)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y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«A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uno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de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estos»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(295-308)  en el libro “La Evangelización” (45 págs.)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6665363</TotalTime>
  <Words>413</Words>
  <Application>Microsoft Office PowerPoint</Application>
  <PresentationFormat>Presentación en pantalla (16:9)</PresentationFormat>
  <Paragraphs>84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Evangelismo a los migrantes </vt:lpstr>
      <vt:lpstr>Presentación de PowerPoint</vt:lpstr>
      <vt:lpstr>Definición y proceso</vt:lpstr>
      <vt:lpstr>El fenómeno migratorio</vt:lpstr>
      <vt:lpstr>2 Tipos de acercamiento a migrantes</vt:lpstr>
      <vt:lpstr>¿Qué hacer?</vt:lpstr>
      <vt:lpstr>La identidad del migrante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82</cp:revision>
  <dcterms:modified xsi:type="dcterms:W3CDTF">2021-09-28T14:43:14Z</dcterms:modified>
</cp:coreProperties>
</file>