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73" r:id="rId7"/>
    <p:sldId id="272" r:id="rId8"/>
    <p:sldId id="271" r:id="rId9"/>
    <p:sldId id="264" r:id="rId10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35" autoAdjust="0"/>
    <p:restoredTop sz="94282" autoAdjust="0"/>
  </p:normalViewPr>
  <p:slideViewPr>
    <p:cSldViewPr>
      <p:cViewPr varScale="1">
        <p:scale>
          <a:sx n="95" d="100"/>
          <a:sy n="95" d="100"/>
        </p:scale>
        <p:origin x="172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EF56B-B307-449B-8D8E-C9B4E9ED7579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50082-2AEB-48A6-A8C9-A2D3D4BBAA9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771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50082-2AEB-48A6-A8C9-A2D3D4BBAA91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112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50082-2AEB-48A6-A8C9-A2D3D4BBAA9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9830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50082-2AEB-48A6-A8C9-A2D3D4BBAA9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391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9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7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0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4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12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96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30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96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3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3C367-ACBF-43A0-B38F-6A20CDFF18C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9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b="1" dirty="0"/>
              <a:t>ЧУДА ТА ФІЗИЧНІ ЗАКОНИ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136904" cy="446449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Чуда, за визначенням, </a:t>
            </a:r>
            <a:r>
              <a:rPr lang="uk-UA" i="1" dirty="0">
                <a:solidFill>
                  <a:schemeClr val="tx1"/>
                </a:solidFill>
              </a:rPr>
              <a:t>надприродній вияв у природньому плині подій</a:t>
            </a:r>
            <a:r>
              <a:rPr lang="uk" i="1" dirty="0">
                <a:solidFill>
                  <a:schemeClr val="tx1"/>
                </a:solidFill>
              </a:rPr>
              <a:t>. Або вияв метафізики у фізиці.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Чуда, за своїм визначенням, мають на увазі існування фізики.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uk" i="1" dirty="0">
                <a:solidFill>
                  <a:schemeClr val="tx1"/>
                </a:solidFill>
              </a:rPr>
              <a:t>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uk" i="1" dirty="0">
                <a:solidFill>
                  <a:schemeClr val="tx1"/>
                </a:solidFill>
              </a:rPr>
              <a:t>Якщо світогляд відкидає існування метафізики, як частину об’єктивної реальності, то такий світогляд заперечуватиме і можливість чуд, намагаючись пояснити свідчення про них у межах фізики.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b="1" dirty="0"/>
              <a:t>ЧУДА ТА ФІЗИЧНІ ЗАКОНИ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136904" cy="446449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Приклад: ходіння Христа по воді пояснювалося катанням на кризі, як на дошці серфінгу (вітер, хвилі, як тільки все стихло, Христос перебрався в човен; Петро не вмів добре кататися, і його довелося діставати з води).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2 + 2 = х, за умови, що х не може дорівнювати 4.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uk" i="1" dirty="0">
                <a:solidFill>
                  <a:schemeClr val="tx1"/>
                </a:solidFill>
              </a:rPr>
              <a:t>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uk" i="1" dirty="0">
                <a:solidFill>
                  <a:schemeClr val="tx1"/>
                </a:solidFill>
              </a:rPr>
              <a:t>Чуда – це таке явище, яке ми не можемо пояснити з відомих нам законів природи; випадок, неочікуваний і непередбачуваний, ледве можливий.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4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b="1" i="1" dirty="0"/>
              <a:t>Аргументи проти можливості чудес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920880" cy="3315270"/>
          </a:xfrm>
        </p:spPr>
        <p:txBody>
          <a:bodyPr>
            <a:noAutofit/>
          </a:bodyPr>
          <a:lstStyle/>
          <a:p>
            <a:pPr lvl="0"/>
            <a:endParaRPr lang="ru-RU" sz="2400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uk" b="1" i="1" dirty="0">
                <a:solidFill>
                  <a:schemeClr val="tx1"/>
                </a:solidFill>
              </a:rPr>
              <a:t>Суть аргументу.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-UA" sz="2400" i="1" dirty="0">
                <a:solidFill>
                  <a:schemeClr val="tx1"/>
                </a:solidFill>
              </a:rPr>
              <a:t>Чуда неможливі на тій підставі, що вони порушують фізичні закони. </a:t>
            </a:r>
            <a:r>
              <a:rPr lang="uk" sz="2400" i="1" dirty="0">
                <a:solidFill>
                  <a:schemeClr val="tx1"/>
                </a:solidFill>
              </a:rPr>
              <a:t>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>Чуда-</a:t>
            </a:r>
            <a:r>
              <a:rPr lang="uk-UA" sz="2400" i="1" dirty="0">
                <a:solidFill>
                  <a:schemeClr val="tx1"/>
                </a:solidFill>
              </a:rPr>
              <a:t>це порушення природнього плину, коли щось </a:t>
            </a:r>
            <a:r>
              <a:rPr lang="uk-UA" sz="2400" i="1" dirty="0" err="1">
                <a:solidFill>
                  <a:schemeClr val="tx1"/>
                </a:solidFill>
              </a:rPr>
              <a:t>надприроднє</a:t>
            </a:r>
            <a:r>
              <a:rPr lang="uk-UA" sz="2400" i="1" dirty="0">
                <a:solidFill>
                  <a:schemeClr val="tx1"/>
                </a:solidFill>
              </a:rPr>
              <a:t> втручається в природній плин подій, а закони фізики порушити неможливо, тож чуда в єдиному сенсі цього визначення, а не тільки такими, що ніби є, неможливі.</a:t>
            </a:r>
            <a:br>
              <a:rPr lang="ru-RU" sz="2800" i="1" dirty="0"/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b="1" i="1" dirty="0">
                <a:solidFill>
                  <a:schemeClr val="tx1"/>
                </a:solidFill>
              </a:rPr>
              <a:t>Натуралістичні, чи «наукові» аргументи проти чудес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78862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b="1" i="1" dirty="0"/>
              <a:t>Аргументи проти можливості чудес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1641" y="2887489"/>
            <a:ext cx="7920880" cy="3315270"/>
          </a:xfrm>
        </p:spPr>
        <p:txBody>
          <a:bodyPr>
            <a:noAutofit/>
          </a:bodyPr>
          <a:lstStyle/>
          <a:p>
            <a:pPr lvl="0" algn="l"/>
            <a:endParaRPr lang="ru-RU" i="1" dirty="0">
              <a:solidFill>
                <a:schemeClr val="tx1"/>
              </a:solidFill>
            </a:endParaRPr>
          </a:p>
          <a:p>
            <a:pPr lvl="1" algn="l"/>
            <a:r>
              <a:rPr lang="uk" sz="3200" b="1" i="1" dirty="0">
                <a:solidFill>
                  <a:schemeClr val="tx1"/>
                </a:solidFill>
              </a:rPr>
              <a:t>b) Спростування аргументу.</a:t>
            </a:r>
            <a:endParaRPr lang="ru-RU" b="1" dirty="0">
              <a:solidFill>
                <a:schemeClr val="tx1"/>
              </a:solidFill>
            </a:endParaRPr>
          </a:p>
          <a:p>
            <a:pPr algn="l"/>
            <a:r>
              <a:rPr lang="uk" sz="2800" i="1" dirty="0">
                <a:solidFill>
                  <a:schemeClr val="tx1"/>
                </a:solidFill>
              </a:rPr>
              <a:t>           </a:t>
            </a:r>
            <a:r>
              <a:rPr lang="uk" sz="2400" i="1" dirty="0">
                <a:solidFill>
                  <a:schemeClr val="tx1"/>
                </a:solidFill>
              </a:rPr>
              <a:t>Обмеженість природничих наук </a:t>
            </a:r>
            <a:r>
              <a:rPr lang="uk" sz="2800" i="1" dirty="0">
                <a:solidFill>
                  <a:schemeClr val="tx1"/>
                </a:solidFill>
              </a:rPr>
              <a:t>.</a:t>
            </a:r>
            <a:br>
              <a:rPr lang="ru-RU" sz="5400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Натуралістичні, чи «наукові» аргументи проти чудес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6831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 Протягом століть погляди на «науку»   </a:t>
            </a:r>
          </a:p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розрізнялися.</a:t>
            </a:r>
            <a:r>
              <a:rPr lang="uk" sz="2800" i="1" dirty="0">
                <a:solidFill>
                  <a:schemeClr val="tx1"/>
                </a:solidFill>
              </a:rPr>
              <a:t>     </a:t>
            </a:r>
            <a:r>
              <a:rPr lang="uk" sz="100" i="1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  <a:r>
              <a:rPr lang="uk" sz="2800" i="1" dirty="0">
                <a:solidFill>
                  <a:schemeClr val="tx1"/>
                </a:solidFill>
              </a:rPr>
              <a:t>          </a:t>
            </a:r>
          </a:p>
          <a:p>
            <a:pPr lvl="3" algn="l"/>
            <a:r>
              <a:rPr lang="uk" sz="2800" i="1" dirty="0">
                <a:solidFill>
                  <a:schemeClr val="tx1"/>
                </a:solidFill>
              </a:rPr>
              <a:t>     Три "наукових" світогляди в історії :</a:t>
            </a:r>
            <a:endParaRPr lang="ru-RU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Арістотеля                                                                 (від Аристотеля до Коперника/Галілея).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2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 Протягом століть погляди на «науку»   </a:t>
            </a:r>
          </a:p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розрізнялися.</a:t>
            </a:r>
            <a:r>
              <a:rPr lang="uk" sz="2800" i="1" dirty="0">
                <a:solidFill>
                  <a:schemeClr val="tx1"/>
                </a:solidFill>
              </a:rPr>
              <a:t>     </a:t>
            </a:r>
            <a:r>
              <a:rPr lang="uk" sz="100" i="1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  <a:r>
              <a:rPr lang="uk" sz="2800" i="1" dirty="0">
                <a:solidFill>
                  <a:schemeClr val="tx1"/>
                </a:solidFill>
              </a:rPr>
              <a:t>          </a:t>
            </a:r>
          </a:p>
          <a:p>
            <a:pPr lvl="3" algn="l"/>
            <a:r>
              <a:rPr lang="uk" sz="2800" i="1" dirty="0">
                <a:solidFill>
                  <a:schemeClr val="tx1"/>
                </a:solidFill>
              </a:rPr>
              <a:t>     Три "наукових" світогляди в історії :</a:t>
            </a:r>
            <a:endParaRPr lang="ru-RU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Арістотеля                                                                 (від Аристотеля до Коперника/Галілея).</a:t>
            </a:r>
            <a:endParaRPr lang="ru-RU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Ньютона (кінець 17 – початок 20 століття)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2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 Протягом століть погляди на «науку»   </a:t>
            </a:r>
          </a:p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розрізнялися.</a:t>
            </a:r>
            <a:r>
              <a:rPr lang="uk" sz="2800" i="1" dirty="0">
                <a:solidFill>
                  <a:schemeClr val="tx1"/>
                </a:solidFill>
              </a:rPr>
              <a:t>     </a:t>
            </a:r>
            <a:r>
              <a:rPr lang="uk" sz="100" i="1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  <a:r>
              <a:rPr lang="uk" sz="2800" i="1" dirty="0">
                <a:solidFill>
                  <a:schemeClr val="tx1"/>
                </a:solidFill>
              </a:rPr>
              <a:t>          </a:t>
            </a:r>
          </a:p>
          <a:p>
            <a:pPr lvl="3" algn="l"/>
            <a:r>
              <a:rPr lang="uk" sz="2800" i="1" dirty="0">
                <a:solidFill>
                  <a:schemeClr val="tx1"/>
                </a:solidFill>
              </a:rPr>
              <a:t>     Три "наукових" світогляди в історії :</a:t>
            </a:r>
            <a:endParaRPr lang="ru-RU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Арістотеля                                                                 (від Аристотеля до Коперника/Галілея).</a:t>
            </a:r>
            <a:endParaRPr lang="ru-RU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Ньютона (кінець 17 – початок 20 століття)</a:t>
            </a:r>
            <a:endParaRPr lang="en-US" sz="28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Світ Ейнштейна (1915 - ...)</a:t>
            </a:r>
            <a:br>
              <a:rPr lang="ru-RU" i="1" dirty="0"/>
            </a:br>
            <a:br>
              <a:rPr lang="ru-RU" sz="9600" i="1" dirty="0"/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97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 Протягом століть погляди на «науку»   </a:t>
            </a:r>
          </a:p>
          <a:p>
            <a:pPr lvl="3" algn="l"/>
            <a:r>
              <a:rPr lang="uk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розрізнялися.</a:t>
            </a: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r>
              <a:rPr lang="uk" sz="2400" i="1" dirty="0">
                <a:solidFill>
                  <a:schemeClr val="tx1"/>
                </a:solidFill>
              </a:rPr>
              <a:t>     Висновок : </a:t>
            </a:r>
            <a:r>
              <a:rPr lang="uk-UA" sz="2400" i="1" dirty="0">
                <a:solidFill>
                  <a:schemeClr val="tx1"/>
                </a:solidFill>
              </a:rPr>
              <a:t>наука перебуває у стані якихось  </a:t>
            </a:r>
          </a:p>
          <a:p>
            <a:pPr lvl="3" algn="l"/>
            <a:r>
              <a:rPr lang="uk-UA" sz="2400" i="1" dirty="0">
                <a:solidFill>
                  <a:schemeClr val="tx1"/>
                </a:solidFill>
              </a:rPr>
              <a:t>     безперервних змін.</a:t>
            </a:r>
            <a:r>
              <a:rPr lang="uk" sz="2400" i="1" dirty="0">
                <a:solidFill>
                  <a:schemeClr val="tx1"/>
                </a:solidFill>
              </a:rPr>
              <a:t> Наш світогляд не повинен   </a:t>
            </a:r>
          </a:p>
          <a:p>
            <a:pPr lvl="3" algn="l"/>
            <a:r>
              <a:rPr lang="uk" sz="2400" i="1" dirty="0">
                <a:solidFill>
                  <a:schemeClr val="tx1"/>
                </a:solidFill>
              </a:rPr>
              <a:t>     залежати від часових наукових поглядів.</a:t>
            </a:r>
            <a:br>
              <a:rPr lang="ru-RU" sz="2400" i="1" dirty="0">
                <a:solidFill>
                  <a:schemeClr val="tx1"/>
                </a:solidFill>
              </a:rPr>
            </a:b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>     </a:t>
            </a:r>
            <a:r>
              <a:rPr lang="uk" sz="2400" i="1" dirty="0">
                <a:solidFill>
                  <a:schemeClr val="tx1"/>
                </a:solidFill>
              </a:rPr>
              <a:t>Наукові методи, як і висновки, змінювалися і </a:t>
            </a:r>
          </a:p>
          <a:p>
            <a:pPr lvl="3" algn="l"/>
            <a:r>
              <a:rPr lang="uk" sz="2400" i="1" dirty="0">
                <a:solidFill>
                  <a:schemeClr val="tx1"/>
                </a:solidFill>
              </a:rPr>
              <a:t>     змінюватимуться знову.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sz="9600" i="1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98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 Обмеженість наукового методу</a:t>
            </a:r>
            <a:endParaRPr lang="ru-RU" sz="3200" b="1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lphaLcParenR"/>
            </a:pPr>
            <a:r>
              <a:rPr lang="uk" sz="2400" i="1" dirty="0">
                <a:solidFill>
                  <a:schemeClr val="tx1"/>
                </a:solidFill>
              </a:rPr>
              <a:t>По відношенню до сфери застосування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Науковий метод (за Френсісом Беконом) передбачає:</a:t>
            </a:r>
            <a:endParaRPr lang="ru-RU" sz="2400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Спостережуваність</a:t>
            </a:r>
            <a:endParaRPr lang="ru-RU" sz="2400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Повторюваність</a:t>
            </a:r>
            <a:endParaRPr lang="ru-RU" sz="2400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Спростовуваність</a:t>
            </a:r>
            <a:endParaRPr lang="ru-RU" sz="2400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Передбачуваність</a:t>
            </a:r>
            <a:br>
              <a:rPr lang="ru-RU" sz="2400" i="1" dirty="0"/>
            </a:br>
            <a:br>
              <a:rPr lang="ru-RU" i="1" dirty="0"/>
            </a:br>
            <a:br>
              <a:rPr lang="ru-RU" sz="25600" i="1" dirty="0"/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19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473</Words>
  <Application>Microsoft Office PowerPoint</Application>
  <PresentationFormat>Экран (4:3)</PresentationFormat>
  <Paragraphs>52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ЧУДА ТА ФІЗИЧНІ ЗАКОНИ</vt:lpstr>
      <vt:lpstr>ЧУДА ТА ФІЗИЧНІ ЗАКОНИ</vt:lpstr>
      <vt:lpstr>Аргументи проти можливості чудес</vt:lpstr>
      <vt:lpstr>Аргументи проти можливості чудес</vt:lpstr>
      <vt:lpstr>Обмеженість природничих наук</vt:lpstr>
      <vt:lpstr>Обмеженість природничих наук</vt:lpstr>
      <vt:lpstr>Обмеженість природничих наук</vt:lpstr>
      <vt:lpstr>Обмеженість природничих наук</vt:lpstr>
      <vt:lpstr>Обмеженість природничих наук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ЧУДЕСА И ФИЗИЧЕСКИЕ ЗАКОНЫ</dc:title>
  <dc:creator>Admin</dc:creator>
  <cp:lastModifiedBy>Ruslan Lvov</cp:lastModifiedBy>
  <cp:revision>9</cp:revision>
  <dcterms:created xsi:type="dcterms:W3CDTF">2020-07-20T17:29:07Z</dcterms:created>
  <dcterms:modified xsi:type="dcterms:W3CDTF">2022-12-07T23:12:52Z</dcterms:modified>
</cp:coreProperties>
</file>