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58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0E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6CCC5-7DA0-4EEC-808F-C5696148F068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257E8-5329-4554-9E61-FFF6B87DE1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2253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6CCC5-7DA0-4EEC-808F-C5696148F068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257E8-5329-4554-9E61-FFF6B87DE1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4118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6CCC5-7DA0-4EEC-808F-C5696148F068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257E8-5329-4554-9E61-FFF6B87DE1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241508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6CCC5-7DA0-4EEC-808F-C5696148F068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257E8-5329-4554-9E61-FFF6B87DE148}" type="slidenum">
              <a:rPr lang="uk-UA" smtClean="0"/>
              <a:t>‹#›</a:t>
            </a:fld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665429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6CCC5-7DA0-4EEC-808F-C5696148F068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257E8-5329-4554-9E61-FFF6B87DE1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63351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6CCC5-7DA0-4EEC-808F-C5696148F068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257E8-5329-4554-9E61-FFF6B87DE1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90958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6CCC5-7DA0-4EEC-808F-C5696148F068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257E8-5329-4554-9E61-FFF6B87DE1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676460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6CCC5-7DA0-4EEC-808F-C5696148F068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257E8-5329-4554-9E61-FFF6B87DE1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224925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6CCC5-7DA0-4EEC-808F-C5696148F068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257E8-5329-4554-9E61-FFF6B87DE1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92895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6CCC5-7DA0-4EEC-808F-C5696148F068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257E8-5329-4554-9E61-FFF6B87DE1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2710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6CCC5-7DA0-4EEC-808F-C5696148F068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257E8-5329-4554-9E61-FFF6B87DE1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7839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6CCC5-7DA0-4EEC-808F-C5696148F068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257E8-5329-4554-9E61-FFF6B87DE1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17856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6CCC5-7DA0-4EEC-808F-C5696148F068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257E8-5329-4554-9E61-FFF6B87DE1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45199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6CCC5-7DA0-4EEC-808F-C5696148F068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257E8-5329-4554-9E61-FFF6B87DE1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1148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6CCC5-7DA0-4EEC-808F-C5696148F068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257E8-5329-4554-9E61-FFF6B87DE1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97750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6CCC5-7DA0-4EEC-808F-C5696148F068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257E8-5329-4554-9E61-FFF6B87DE1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2800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6CCC5-7DA0-4EEC-808F-C5696148F068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257E8-5329-4554-9E61-FFF6B87DE1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31039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466CCC5-7DA0-4EEC-808F-C5696148F068}" type="datetimeFigureOut">
              <a:rPr lang="uk-UA" smtClean="0"/>
              <a:t>22.11.2021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D3257E8-5329-4554-9E61-FFF6B87DE14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4062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/>
              <a:t>Огляд Нового Заповіту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ПЕРЕВИШКО СЕРГІЙ</a:t>
            </a:r>
          </a:p>
          <a:p>
            <a:r>
              <a:rPr lang="uk-UA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ПІДГОТОВЛЕНО ДЛЯ ХРИСТИЯНСЬКОГО ІНСТИТУТУ ЛІДЕРСТВА</a:t>
            </a:r>
            <a:endParaRPr lang="ru-RU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6725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Огляд Нового Заповіту </a:t>
            </a:r>
            <a:r>
              <a:rPr lang="ru-RU" b="1" dirty="0"/>
              <a:t>– </a:t>
            </a:r>
            <a:r>
              <a:rPr lang="uk-UA" b="1" cap="none" dirty="0"/>
              <a:t>ПОСЛАННЯ</a:t>
            </a:r>
            <a:r>
              <a:rPr lang="ru-RU" b="1" cap="none" dirty="0"/>
              <a:t> ДО РИМЛЯН</a:t>
            </a: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199" y="2367092"/>
            <a:ext cx="5268952" cy="3424107"/>
          </a:xfrm>
        </p:spPr>
        <p:txBody>
          <a:bodyPr>
            <a:normAutofit fontScale="92500" lnSpcReduction="20000"/>
          </a:bodyPr>
          <a:lstStyle/>
          <a:p>
            <a:r>
              <a:rPr lang="uk-UA" dirty="0"/>
              <a:t>ІІІ. Виправдання по вірі 3:21–5:21.</a:t>
            </a:r>
          </a:p>
          <a:p>
            <a:r>
              <a:rPr lang="uk-UA" dirty="0"/>
              <a:t>А. виправдання по благодаті 3:21-26.</a:t>
            </a:r>
          </a:p>
          <a:p>
            <a:r>
              <a:rPr lang="uk-UA" dirty="0"/>
              <a:t>Б. приклади виправдання, праведність по вірі 4.</a:t>
            </a:r>
          </a:p>
          <a:p>
            <a:r>
              <a:rPr lang="uk-UA" dirty="0"/>
              <a:t>В. вірою мі маємо мир с богом через Христа, який вмер за нас 5:1-11.</a:t>
            </a:r>
          </a:p>
          <a:p>
            <a:r>
              <a:rPr lang="uk-UA" dirty="0"/>
              <a:t>г. як гріх і смерть ввійшли у світ одною людиною, так Христом ввійшли в світ благодать, праведність і життя 5:12-21</a:t>
            </a:r>
          </a:p>
        </p:txBody>
      </p:sp>
    </p:spTree>
    <p:extLst>
      <p:ext uri="{BB962C8B-B14F-4D97-AF65-F5344CB8AC3E}">
        <p14:creationId xmlns:p14="http://schemas.microsoft.com/office/powerpoint/2010/main" val="26362396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Огляд Нового Заповіту </a:t>
            </a:r>
            <a:r>
              <a:rPr lang="ru-RU" b="1" dirty="0"/>
              <a:t>– </a:t>
            </a:r>
            <a:r>
              <a:rPr lang="uk-UA" b="1" cap="none" dirty="0"/>
              <a:t>ПОСЛАННЯ</a:t>
            </a:r>
            <a:r>
              <a:rPr lang="ru-RU" b="1" cap="none" dirty="0"/>
              <a:t> ДО РИМЛЯН</a:t>
            </a: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/>
              <a:t>IV. </a:t>
            </a:r>
            <a:r>
              <a:rPr lang="uk-UA" dirty="0"/>
              <a:t>Нове життя у Христі 6-8.</a:t>
            </a:r>
          </a:p>
          <a:p>
            <a:r>
              <a:rPr lang="uk-UA" dirty="0"/>
              <a:t>А. звільнення від рабства гріха 6.</a:t>
            </a:r>
          </a:p>
          <a:p>
            <a:r>
              <a:rPr lang="uk-UA" dirty="0"/>
              <a:t>Б. гріх і закон 7.</a:t>
            </a:r>
          </a:p>
          <a:p>
            <a:r>
              <a:rPr lang="uk-UA" dirty="0"/>
              <a:t>1. ми померли для закону, щоб належати Христу 7:1-6.</a:t>
            </a:r>
          </a:p>
          <a:p>
            <a:r>
              <a:rPr lang="uk-UA" dirty="0"/>
              <a:t>2. закон святий 7:7-12.</a:t>
            </a:r>
          </a:p>
          <a:p>
            <a:r>
              <a:rPr lang="uk-UA" dirty="0"/>
              <a:t>3. гріх діє через закон 7:13-25.</a:t>
            </a:r>
          </a:p>
        </p:txBody>
      </p:sp>
    </p:spTree>
    <p:extLst>
      <p:ext uri="{BB962C8B-B14F-4D97-AF65-F5344CB8AC3E}">
        <p14:creationId xmlns:p14="http://schemas.microsoft.com/office/powerpoint/2010/main" val="42376971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Огляд Нового Заповіту </a:t>
            </a:r>
            <a:r>
              <a:rPr lang="ru-RU" b="1" dirty="0"/>
              <a:t>– </a:t>
            </a:r>
            <a:r>
              <a:rPr lang="uk-UA" b="1" cap="none" dirty="0"/>
              <a:t>ПОСЛАННЯ</a:t>
            </a:r>
            <a:r>
              <a:rPr lang="ru-RU" b="1" cap="none" dirty="0"/>
              <a:t> ДО РИМЛЯН</a:t>
            </a: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199" y="2367092"/>
            <a:ext cx="5491977" cy="3424107"/>
          </a:xfrm>
        </p:spPr>
        <p:txBody>
          <a:bodyPr/>
          <a:lstStyle/>
          <a:p>
            <a:r>
              <a:rPr lang="uk-UA" dirty="0"/>
              <a:t>В. нове життя 8.</a:t>
            </a:r>
          </a:p>
          <a:p>
            <a:r>
              <a:rPr lang="uk-UA" dirty="0"/>
              <a:t>1. життя по плоті та по духу 8:1-13.</a:t>
            </a:r>
          </a:p>
          <a:p>
            <a:r>
              <a:rPr lang="uk-UA" dirty="0"/>
              <a:t>2. спадкоємці Божі 8:14-16.</a:t>
            </a:r>
          </a:p>
          <a:p>
            <a:r>
              <a:rPr lang="uk-UA" dirty="0"/>
              <a:t>3. теперішні страждання і надії 8:17-25.</a:t>
            </a:r>
          </a:p>
          <a:p>
            <a:r>
              <a:rPr lang="uk-UA" dirty="0"/>
              <a:t>4. Підкріплення від духа 8:26-27.</a:t>
            </a:r>
          </a:p>
          <a:p>
            <a:r>
              <a:rPr lang="uk-UA" dirty="0"/>
              <a:t>5. Благословення у бозі 8:28-39.</a:t>
            </a:r>
          </a:p>
        </p:txBody>
      </p:sp>
    </p:spTree>
    <p:extLst>
      <p:ext uri="{BB962C8B-B14F-4D97-AF65-F5344CB8AC3E}">
        <p14:creationId xmlns:p14="http://schemas.microsoft.com/office/powerpoint/2010/main" val="33662470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Огляд Нового Заповіту </a:t>
            </a:r>
            <a:r>
              <a:rPr lang="ru-RU" b="1" dirty="0"/>
              <a:t>– </a:t>
            </a:r>
            <a:r>
              <a:rPr lang="uk-UA" b="1" cap="none" dirty="0"/>
              <a:t>ПОСЛАННЯ</a:t>
            </a:r>
            <a:r>
              <a:rPr lang="ru-RU" b="1" cap="none" dirty="0"/>
              <a:t> ДО РИМЛЯН</a:t>
            </a: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uk-UA" dirty="0"/>
              <a:t>А. печаль Павла 9:1-5</a:t>
            </a:r>
          </a:p>
          <a:p>
            <a:r>
              <a:rPr lang="uk-UA" dirty="0"/>
              <a:t>Б. не плотські діти 9:6-13</a:t>
            </a:r>
          </a:p>
          <a:p>
            <a:r>
              <a:rPr lang="uk-UA" dirty="0"/>
              <a:t>В. чи є правда у Бога? 9:14-18</a:t>
            </a:r>
          </a:p>
          <a:p>
            <a:r>
              <a:rPr lang="uk-UA" dirty="0"/>
              <a:t>Г. пояснення обрання 9:19-29</a:t>
            </a:r>
          </a:p>
          <a:p>
            <a:r>
              <a:rPr lang="uk-UA" dirty="0"/>
              <a:t>ґ. праведність по вірі 9:30-33</a:t>
            </a:r>
          </a:p>
          <a:p>
            <a:r>
              <a:rPr lang="uk-UA" dirty="0"/>
              <a:t>Д. помилка юдеїв 10:1-4</a:t>
            </a:r>
          </a:p>
          <a:p>
            <a:r>
              <a:rPr lang="uk-UA" dirty="0"/>
              <a:t>Е. спасіння по вірі 10:5-13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065888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Огляд Нового Заповіту </a:t>
            </a:r>
            <a:r>
              <a:rPr lang="ru-RU" b="1" dirty="0"/>
              <a:t>– </a:t>
            </a:r>
            <a:r>
              <a:rPr lang="uk-UA" b="1" cap="none" dirty="0"/>
              <a:t>ПОСЛАННЯ</a:t>
            </a:r>
            <a:r>
              <a:rPr lang="ru-RU" b="1" cap="none" dirty="0"/>
              <a:t> ДО РИМЛЯН</a:t>
            </a: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199" y="2367092"/>
            <a:ext cx="5413917" cy="3424107"/>
          </a:xfrm>
        </p:spPr>
        <p:txBody>
          <a:bodyPr>
            <a:normAutofit fontScale="92500" lnSpcReduction="10000"/>
          </a:bodyPr>
          <a:lstStyle/>
          <a:p>
            <a:r>
              <a:rPr lang="uk-UA" dirty="0"/>
              <a:t>Є. євреї не приймають благовістя 10:14-21</a:t>
            </a:r>
          </a:p>
          <a:p>
            <a:r>
              <a:rPr lang="uk-UA" dirty="0"/>
              <a:t>Ж. Бог обрав залишок, який спасеться 11:1-6</a:t>
            </a:r>
          </a:p>
          <a:p>
            <a:r>
              <a:rPr lang="uk-UA" dirty="0"/>
              <a:t>З. Загибель тих, хто не увірував 11:7-10</a:t>
            </a:r>
          </a:p>
          <a:p>
            <a:r>
              <a:rPr lang="uk-UA" dirty="0"/>
              <a:t>И. Результат падіння юдеїв для поганів</a:t>
            </a:r>
          </a:p>
          <a:p>
            <a:r>
              <a:rPr lang="uk-UA" dirty="0"/>
              <a:t>І. ілюстрація ОЛИВИ 11:16-24</a:t>
            </a:r>
          </a:p>
          <a:p>
            <a:r>
              <a:rPr lang="uk-UA" dirty="0"/>
              <a:t>Ї. спасіння Ізраїлю 11:25-32</a:t>
            </a:r>
          </a:p>
          <a:p>
            <a:r>
              <a:rPr lang="uk-UA" dirty="0"/>
              <a:t>Й. Великий Бог 11:33-36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880789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Огляд Нового Заповіту </a:t>
            </a:r>
            <a:r>
              <a:rPr lang="ru-RU" b="1" dirty="0"/>
              <a:t>– </a:t>
            </a:r>
            <a:r>
              <a:rPr lang="uk-UA" b="1" cap="none" dirty="0"/>
              <a:t>ПОСЛАННЯ</a:t>
            </a:r>
            <a:r>
              <a:rPr lang="ru-RU" b="1" cap="none" dirty="0"/>
              <a:t> ДО РИМЛЯН</a:t>
            </a: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/>
          </a:bodyPr>
          <a:lstStyle/>
          <a:p>
            <a:r>
              <a:rPr lang="uk-UA" dirty="0"/>
              <a:t>Практичні поради 12:1-15:12</a:t>
            </a:r>
          </a:p>
          <a:p>
            <a:r>
              <a:rPr lang="uk-UA" dirty="0"/>
              <a:t>А. посвята себе Богу 12:1-2</a:t>
            </a:r>
          </a:p>
          <a:p>
            <a:r>
              <a:rPr lang="uk-UA" dirty="0"/>
              <a:t>Б. служіння 12:3-4</a:t>
            </a:r>
          </a:p>
          <a:p>
            <a:r>
              <a:rPr lang="uk-UA" dirty="0"/>
              <a:t>В. різні практичні повеління 12:9-21</a:t>
            </a:r>
          </a:p>
          <a:p>
            <a:r>
              <a:rPr lang="uk-UA" dirty="0"/>
              <a:t>Г. відношення до властей 13:1-7</a:t>
            </a:r>
          </a:p>
          <a:p>
            <a:r>
              <a:rPr lang="uk-UA" dirty="0"/>
              <a:t>Ґ. Любов є – виконання закону 13:8-10</a:t>
            </a:r>
          </a:p>
          <a:p>
            <a:r>
              <a:rPr lang="uk-UA" dirty="0"/>
              <a:t>Е. інші повеління 13:11-14</a:t>
            </a:r>
          </a:p>
          <a:p>
            <a:endParaRPr lang="uk-UA" dirty="0"/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308594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Огляд Нового Заповіту </a:t>
            </a:r>
            <a:r>
              <a:rPr lang="ru-RU" b="1" dirty="0"/>
              <a:t>– </a:t>
            </a:r>
            <a:r>
              <a:rPr lang="uk-UA" b="1" cap="none" dirty="0"/>
              <a:t>ПОСЛАННЯ</a:t>
            </a:r>
            <a:r>
              <a:rPr lang="ru-RU" b="1" cap="none" dirty="0"/>
              <a:t> ДО РИМЛЯН</a:t>
            </a: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Є. не осуджуйте за їжу 14:1-12</a:t>
            </a:r>
          </a:p>
          <a:p>
            <a:r>
              <a:rPr lang="uk-UA" dirty="0"/>
              <a:t>Ж. не спокушайте їжею 14:12-23</a:t>
            </a:r>
          </a:p>
          <a:p>
            <a:r>
              <a:rPr lang="uk-UA" dirty="0"/>
              <a:t>З. подяка Богу 14:24-26</a:t>
            </a:r>
          </a:p>
          <a:p>
            <a:r>
              <a:rPr lang="uk-UA" dirty="0"/>
              <a:t>И. служіння іншим</a:t>
            </a:r>
          </a:p>
          <a:p>
            <a:r>
              <a:rPr lang="uk-UA" dirty="0"/>
              <a:t>І. будьте однодумцями </a:t>
            </a:r>
          </a:p>
          <a:p>
            <a:r>
              <a:rPr lang="uk-UA" dirty="0"/>
              <a:t>Ї. служіння Христа для юдеїв і поганів 15:8-12</a:t>
            </a:r>
          </a:p>
          <a:p>
            <a:r>
              <a:rPr lang="en-US" dirty="0"/>
              <a:t>VII.</a:t>
            </a:r>
            <a:r>
              <a:rPr lang="uk-UA" dirty="0"/>
              <a:t> Заключення 15:13-16:24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124734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/>
              <a:t>Огляд Нового Заповіту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ПЕРЕВИШКО СЕРГІЙ</a:t>
            </a:r>
          </a:p>
          <a:p>
            <a:r>
              <a:rPr lang="uk-UA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ПІДГОТОВЛЕНО ДЛЯ ХРИСТИЯНСЬКОГО ІНСТИТУТУ ЛІДЕРСТВА</a:t>
            </a:r>
            <a:endParaRPr lang="ru-RU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ru-RU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11212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75668" y="663122"/>
            <a:ext cx="7182009" cy="5191268"/>
          </a:xfrm>
        </p:spPr>
        <p:txBody>
          <a:bodyPr>
            <a:normAutofit/>
          </a:bodyPr>
          <a:lstStyle/>
          <a:p>
            <a:pPr algn="l"/>
            <a:r>
              <a:rPr lang="uk-UA" sz="7200" b="1" dirty="0"/>
              <a:t>Огляд Нового Заповіту </a:t>
            </a:r>
            <a:r>
              <a:rPr lang="ru-RU" sz="7200" b="1" dirty="0"/>
              <a:t>– </a:t>
            </a:r>
            <a:r>
              <a:rPr lang="uk-UA" sz="7200" b="1" cap="none" dirty="0"/>
              <a:t>послання</a:t>
            </a:r>
            <a:r>
              <a:rPr lang="ru-RU" sz="7200" b="1" cap="none" dirty="0"/>
              <a:t> до римлян</a:t>
            </a:r>
            <a:endParaRPr lang="uk-UA" sz="7200" cap="none" dirty="0"/>
          </a:p>
        </p:txBody>
      </p:sp>
    </p:spTree>
    <p:extLst>
      <p:ext uri="{BB962C8B-B14F-4D97-AF65-F5344CB8AC3E}">
        <p14:creationId xmlns:p14="http://schemas.microsoft.com/office/powerpoint/2010/main" val="3336564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b="1" dirty="0"/>
              <a:t>Огляд Нового Заповіту </a:t>
            </a:r>
            <a:r>
              <a:rPr lang="ru-RU" sz="5400" b="1" dirty="0"/>
              <a:t>– </a:t>
            </a:r>
            <a:r>
              <a:rPr lang="uk-UA" sz="5400" b="1" cap="none" dirty="0"/>
              <a:t>ПОСЛАННЯ</a:t>
            </a:r>
            <a:r>
              <a:rPr lang="ru-RU" sz="5400" b="1" cap="none" dirty="0"/>
              <a:t> ДО РИМЛЯН</a:t>
            </a:r>
            <a:endParaRPr lang="uk-UA" sz="5400" cap="none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6" name="Объект 5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213195" cy="3643415"/>
          </a:xfrm>
        </p:spPr>
        <p:txBody>
          <a:bodyPr>
            <a:normAutofit fontScale="85000" lnSpcReduction="10000"/>
          </a:bodyPr>
          <a:lstStyle/>
          <a:p>
            <a:r>
              <a:rPr lang="uk-UA" dirty="0"/>
              <a:t>Не дивлячись на те, що Павло був євреєм і отримав освіту в Єрусалимі, він народився римським громадянином і жив серед поганів протягом усієї своєї молодості. </a:t>
            </a:r>
            <a:endParaRPr lang="en-US" dirty="0"/>
          </a:p>
          <a:p>
            <a:r>
              <a:rPr lang="uk-UA" dirty="0"/>
              <a:t>У Тарсі Павло вивчив грецьку мову і культуру. Павло</a:t>
            </a:r>
            <a:r>
              <a:rPr lang="en-US" dirty="0"/>
              <a:t> </a:t>
            </a:r>
            <a:r>
              <a:rPr lang="uk-UA" dirty="0"/>
              <a:t>був унікально підготований до того, щоб нести Євангеліє туди, де воно ще ніколи не проповідувалося раніше. </a:t>
            </a:r>
          </a:p>
          <a:p>
            <a:r>
              <a:rPr lang="uk-UA" dirty="0"/>
              <a:t>КНИГА Дії </a:t>
            </a:r>
            <a:r>
              <a:rPr lang="uk-UA" dirty="0" err="1"/>
              <a:t>розповідаЄ</a:t>
            </a:r>
            <a:r>
              <a:rPr lang="uk-UA" dirty="0"/>
              <a:t> нам про те, як драматично Бог врятував Савла з </a:t>
            </a:r>
            <a:r>
              <a:rPr lang="uk-UA" dirty="0" err="1"/>
              <a:t>Тарса</a:t>
            </a:r>
            <a:r>
              <a:rPr lang="uk-UA" dirty="0"/>
              <a:t> для того, щоб бути апостолом поганів</a:t>
            </a:r>
          </a:p>
        </p:txBody>
      </p:sp>
    </p:spTree>
    <p:extLst>
      <p:ext uri="{BB962C8B-B14F-4D97-AF65-F5344CB8AC3E}">
        <p14:creationId xmlns:p14="http://schemas.microsoft.com/office/powerpoint/2010/main" val="417435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Огляд Нового Заповіту </a:t>
            </a:r>
            <a:r>
              <a:rPr lang="ru-RU" b="1" dirty="0"/>
              <a:t>– </a:t>
            </a:r>
            <a:r>
              <a:rPr lang="uk-UA" b="1" cap="none" dirty="0"/>
              <a:t>ПОСЛАННЯ</a:t>
            </a:r>
            <a:r>
              <a:rPr lang="ru-RU" b="1" cap="none" dirty="0"/>
              <a:t> ДО РИМЛЯН</a:t>
            </a: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6026" cy="3799532"/>
          </a:xfrm>
        </p:spPr>
        <p:txBody>
          <a:bodyPr>
            <a:normAutofit fontScale="85000" lnSpcReduction="10000"/>
          </a:bodyPr>
          <a:lstStyle/>
          <a:p>
            <a:r>
              <a:rPr lang="uk-UA" dirty="0"/>
              <a:t>Павло написав </a:t>
            </a:r>
            <a:r>
              <a:rPr lang="uk-UA" dirty="0" err="1"/>
              <a:t>дев</a:t>
            </a:r>
            <a:r>
              <a:rPr lang="en-US" dirty="0"/>
              <a:t>’</a:t>
            </a:r>
            <a:r>
              <a:rPr lang="uk-UA" dirty="0"/>
              <a:t>ять листів (які ми називаємо посланнями) до церков і чотири до окремих людей. Більшість з них були написанні до церков, які він сам заснував. </a:t>
            </a:r>
          </a:p>
          <a:p>
            <a:r>
              <a:rPr lang="uk-UA" dirty="0"/>
              <a:t>у всіх листах Ми бачимо Його занепокоєння, про те, щоб віруючи люди мали чисте життя і чисті доктрини. </a:t>
            </a:r>
          </a:p>
          <a:p>
            <a:r>
              <a:rPr lang="uk-UA" dirty="0"/>
              <a:t>Павло мав сильне покликання і авторитет від Бога, також, як і сильне занепокоєння і любов по відношенню до тих, кому він писав. </a:t>
            </a:r>
          </a:p>
        </p:txBody>
      </p:sp>
    </p:spTree>
    <p:extLst>
      <p:ext uri="{BB962C8B-B14F-4D97-AF65-F5344CB8AC3E}">
        <p14:creationId xmlns:p14="http://schemas.microsoft.com/office/powerpoint/2010/main" val="2751736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Огляд Нового Заповіту </a:t>
            </a:r>
            <a:r>
              <a:rPr lang="ru-RU" b="1" dirty="0"/>
              <a:t>– </a:t>
            </a:r>
            <a:r>
              <a:rPr lang="uk-UA" b="1" cap="none" dirty="0"/>
              <a:t>ПОСЛАННЯ</a:t>
            </a:r>
            <a:r>
              <a:rPr lang="ru-RU" b="1" cap="none" dirty="0"/>
              <a:t> ДО РИМЛЯН</a:t>
            </a: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199" y="2367090"/>
            <a:ext cx="5106027" cy="360996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b="1" dirty="0"/>
              <a:t>Павло переслідував 2 цілі в написанні цього листа: </a:t>
            </a:r>
          </a:p>
          <a:p>
            <a:r>
              <a:rPr lang="uk-UA" dirty="0"/>
              <a:t>По-перше, приготувати церкву в Римі до його візиту (він планував місіонерську поїздку в Іспанію, 15:24); </a:t>
            </a:r>
          </a:p>
          <a:p>
            <a:r>
              <a:rPr lang="uk-UA" dirty="0"/>
              <a:t>По-друге, надати церкві в Римі повне розуміння Євангелія, яке він уже проповідував протягом більш ніж 20 років. Він говорить: «Отже, щодо мене, я готовий і вам, хто знаходиться в Римі, звіщати Євангелію» (1:15). </a:t>
            </a:r>
          </a:p>
        </p:txBody>
      </p:sp>
    </p:spTree>
    <p:extLst>
      <p:ext uri="{BB962C8B-B14F-4D97-AF65-F5344CB8AC3E}">
        <p14:creationId xmlns:p14="http://schemas.microsoft.com/office/powerpoint/2010/main" val="1663945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Огляд Нового Заповіту </a:t>
            </a:r>
            <a:r>
              <a:rPr lang="ru-RU" b="1" dirty="0"/>
              <a:t>– </a:t>
            </a:r>
            <a:r>
              <a:rPr lang="uk-UA" b="1" cap="none" dirty="0"/>
              <a:t>ПОСЛАННЯ</a:t>
            </a:r>
            <a:r>
              <a:rPr lang="ru-RU" b="1" cap="none" dirty="0"/>
              <a:t> ДО РИМЛЯН</a:t>
            </a: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dirty="0"/>
              <a:t>це найбільш методичний лист, який коли-небудь написав Павло. </a:t>
            </a:r>
          </a:p>
          <a:p>
            <a:r>
              <a:rPr lang="uk-UA" dirty="0"/>
              <a:t>Він слідував певному, заздалегідь представленому плану. </a:t>
            </a:r>
          </a:p>
          <a:p>
            <a:r>
              <a:rPr lang="uk-UA" dirty="0"/>
              <a:t>Це фактично більше схоже на теологічний курс, ніж на особистий лист. </a:t>
            </a:r>
          </a:p>
          <a:p>
            <a:r>
              <a:rPr lang="uk-UA" dirty="0"/>
              <a:t>Через те, що Павло не засновував церкву в Римі і поки ще не був там (1:10-15), він багато особистого в ньому не пише. </a:t>
            </a:r>
          </a:p>
          <a:p>
            <a:r>
              <a:rPr lang="uk-UA" dirty="0"/>
              <a:t>АЛЕ, Павло вітає іменами тих, кого зустрічав (РОЗДІЛ 16) .</a:t>
            </a:r>
          </a:p>
        </p:txBody>
      </p:sp>
    </p:spTree>
    <p:extLst>
      <p:ext uri="{BB962C8B-B14F-4D97-AF65-F5344CB8AC3E}">
        <p14:creationId xmlns:p14="http://schemas.microsoft.com/office/powerpoint/2010/main" val="2687885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Огляд Нового Заповіту </a:t>
            </a:r>
            <a:r>
              <a:rPr lang="ru-RU" b="1" dirty="0"/>
              <a:t>– </a:t>
            </a:r>
            <a:r>
              <a:rPr lang="uk-UA" b="1" cap="none" dirty="0"/>
              <a:t>ПОСЛАННЯ</a:t>
            </a:r>
            <a:r>
              <a:rPr lang="ru-RU" b="1" cap="none" dirty="0"/>
              <a:t> ДО РИМЛЯН</a:t>
            </a: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/>
              <a:t>І. вступ 1:1-15</a:t>
            </a:r>
          </a:p>
          <a:p>
            <a:r>
              <a:rPr lang="uk-UA" dirty="0"/>
              <a:t>А. вітання 1:1-7.</a:t>
            </a:r>
          </a:p>
          <a:p>
            <a:r>
              <a:rPr lang="uk-UA" dirty="0"/>
              <a:t>Б. Бажання Павла бути в Римі 1:8-5</a:t>
            </a:r>
          </a:p>
        </p:txBody>
      </p:sp>
    </p:spTree>
    <p:extLst>
      <p:ext uri="{BB962C8B-B14F-4D97-AF65-F5344CB8AC3E}">
        <p14:creationId xmlns:p14="http://schemas.microsoft.com/office/powerpoint/2010/main" val="4259395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Огляд Нового Заповіту </a:t>
            </a:r>
            <a:r>
              <a:rPr lang="ru-RU" b="1" dirty="0"/>
              <a:t>– </a:t>
            </a:r>
            <a:r>
              <a:rPr lang="uk-UA" b="1" cap="none" dirty="0"/>
              <a:t>ПОСЛАННЯ</a:t>
            </a:r>
            <a:r>
              <a:rPr lang="ru-RU" b="1" cap="none" dirty="0"/>
              <a:t> ДО РИМЛЯН</a:t>
            </a: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/>
              <a:t>ІІ. Божа праведність відкривається у гніві за гріх 1:16-3:20.</a:t>
            </a:r>
          </a:p>
          <a:p>
            <a:r>
              <a:rPr lang="uk-UA" dirty="0"/>
              <a:t>А. Гнів на тих, хто не пізнав Бога через загальне одкровення 1:16-32.</a:t>
            </a:r>
          </a:p>
          <a:p>
            <a:r>
              <a:rPr lang="uk-UA" dirty="0"/>
              <a:t>1. Сила божа для спасіння 1:16-17</a:t>
            </a:r>
          </a:p>
          <a:p>
            <a:r>
              <a:rPr lang="uk-UA" dirty="0"/>
              <a:t>2. причини гніву 1:18-23.</a:t>
            </a:r>
          </a:p>
          <a:p>
            <a:r>
              <a:rPr lang="uk-UA" dirty="0"/>
              <a:t>3. Наслідки гніву 1:24-32.</a:t>
            </a:r>
          </a:p>
        </p:txBody>
      </p:sp>
    </p:spTree>
    <p:extLst>
      <p:ext uri="{BB962C8B-B14F-4D97-AF65-F5344CB8AC3E}">
        <p14:creationId xmlns:p14="http://schemas.microsoft.com/office/powerpoint/2010/main" val="8125972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Огляд Нового Заповіту </a:t>
            </a:r>
            <a:r>
              <a:rPr lang="ru-RU" b="1" dirty="0"/>
              <a:t>– </a:t>
            </a:r>
            <a:r>
              <a:rPr lang="uk-UA" b="1" cap="none" dirty="0"/>
              <a:t>ПОСЛАННЯ</a:t>
            </a:r>
            <a:r>
              <a:rPr lang="ru-RU" b="1" cap="none" dirty="0"/>
              <a:t> ДО РИМЛЯН</a:t>
            </a: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291254" cy="3424107"/>
          </a:xfrm>
        </p:spPr>
        <p:txBody>
          <a:bodyPr/>
          <a:lstStyle/>
          <a:p>
            <a:r>
              <a:rPr lang="uk-UA" dirty="0"/>
              <a:t>Б. праведний суд Божий для юдеїв і поганів 2:1-16.</a:t>
            </a:r>
          </a:p>
          <a:p>
            <a:r>
              <a:rPr lang="uk-UA" dirty="0"/>
              <a:t>В. Засудження невірних юдеїв 2:17-38.</a:t>
            </a:r>
          </a:p>
          <a:p>
            <a:r>
              <a:rPr lang="uk-UA" dirty="0"/>
              <a:t>Г. Невірність юдеїв і вірність Божа 3:1-8.</a:t>
            </a:r>
          </a:p>
          <a:p>
            <a:r>
              <a:rPr lang="uk-UA" dirty="0"/>
              <a:t>Д. засудження усіх людей 3:9-20</a:t>
            </a:r>
          </a:p>
        </p:txBody>
      </p:sp>
    </p:spTree>
    <p:extLst>
      <p:ext uri="{BB962C8B-B14F-4D97-AF65-F5344CB8AC3E}">
        <p14:creationId xmlns:p14="http://schemas.microsoft.com/office/powerpoint/2010/main" val="549889558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tf00001031_wac</Template>
  <TotalTime>131</TotalTime>
  <Words>846</Words>
  <Application>Microsoft Office PowerPoint</Application>
  <PresentationFormat>Широкоэкранный</PresentationFormat>
  <Paragraphs>93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0" baseType="lpstr">
      <vt:lpstr>Arial</vt:lpstr>
      <vt:lpstr>Tw Cen MT</vt:lpstr>
      <vt:lpstr>Капля</vt:lpstr>
      <vt:lpstr>Огляд Нового Заповіту</vt:lpstr>
      <vt:lpstr>Огляд Нового Заповіту – послання до римлян</vt:lpstr>
      <vt:lpstr>Огляд Нового Заповіту – ПОСЛАННЯ ДО РИМЛЯН</vt:lpstr>
      <vt:lpstr>Огляд Нового Заповіту – ПОСЛАННЯ ДО РИМЛЯН</vt:lpstr>
      <vt:lpstr>Огляд Нового Заповіту – ПОСЛАННЯ ДО РИМЛЯН</vt:lpstr>
      <vt:lpstr>Огляд Нового Заповіту – ПОСЛАННЯ ДО РИМЛЯН</vt:lpstr>
      <vt:lpstr>Огляд Нового Заповіту – ПОСЛАННЯ ДО РИМЛЯН</vt:lpstr>
      <vt:lpstr>Огляд Нового Заповіту – ПОСЛАННЯ ДО РИМЛЯН</vt:lpstr>
      <vt:lpstr>Огляд Нового Заповіту – ПОСЛАННЯ ДО РИМЛЯН</vt:lpstr>
      <vt:lpstr>Огляд Нового Заповіту – ПОСЛАННЯ ДО РИМЛЯН</vt:lpstr>
      <vt:lpstr>Огляд Нового Заповіту – ПОСЛАННЯ ДО РИМЛЯН</vt:lpstr>
      <vt:lpstr>Огляд Нового Заповіту – ПОСЛАННЯ ДО РИМЛЯН</vt:lpstr>
      <vt:lpstr>Огляд Нового Заповіту – ПОСЛАННЯ ДО РИМЛЯН</vt:lpstr>
      <vt:lpstr>Огляд Нового Заповіту – ПОСЛАННЯ ДО РИМЛЯН</vt:lpstr>
      <vt:lpstr>Огляд Нового Заповіту – ПОСЛАННЯ ДО РИМЛЯН</vt:lpstr>
      <vt:lpstr>Огляд Нового Заповіту – ПОСЛАННЯ ДО РИМЛЯН</vt:lpstr>
      <vt:lpstr>Огляд Нового Заповіту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Огляд Нового Заповіту</dc:title>
  <dc:creator>Пользователь</dc:creator>
  <cp:lastModifiedBy>Evgenii Lvov</cp:lastModifiedBy>
  <cp:revision>27</cp:revision>
  <dcterms:created xsi:type="dcterms:W3CDTF">2021-02-26T15:07:53Z</dcterms:created>
  <dcterms:modified xsi:type="dcterms:W3CDTF">2021-11-22T11:09:39Z</dcterms:modified>
</cp:coreProperties>
</file>