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681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3172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1450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3638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7066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8738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38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32221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7738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56004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9952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028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9159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1507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490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7337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332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2765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96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15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1902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1048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94523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495957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excoco_(altepetl)" TargetMode="External"/><Relationship Id="rId2" Type="http://schemas.openxmlformats.org/officeDocument/2006/relationships/hyperlink" Target="https://en.wikipedia.org/wiki/Tenochtitlan" TargetMode="External"/><Relationship Id="rId1" Type="http://schemas.openxmlformats.org/officeDocument/2006/relationships/slideLayout" Target="../slideLayouts/slideLayout2.xml"/><Relationship Id="rId4" Type="http://schemas.openxmlformats.org/officeDocument/2006/relationships/hyperlink" Target="https://en.wikipedia.org/wiki/Tlacopa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pedia.org/wiki/Tribut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Machu_Picch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Conquests 1000-1500 A.D.</a:t>
            </a:r>
            <a:endParaRPr lang="en-US" dirty="0"/>
          </a:p>
        </p:txBody>
      </p:sp>
      <p:sp>
        <p:nvSpPr>
          <p:cNvPr id="3" name="Content Placeholder 2"/>
          <p:cNvSpPr>
            <a:spLocks noGrp="1"/>
          </p:cNvSpPr>
          <p:nvPr>
            <p:ph idx="1"/>
          </p:nvPr>
        </p:nvSpPr>
        <p:spPr/>
        <p:txBody>
          <a:bodyPr/>
          <a:lstStyle/>
          <a:p>
            <a:r>
              <a:rPr lang="en-US" dirty="0" smtClean="0"/>
              <a:t>Norman </a:t>
            </a:r>
          </a:p>
          <a:p>
            <a:r>
              <a:rPr lang="en-US" dirty="0" smtClean="0"/>
              <a:t>Turkish </a:t>
            </a:r>
          </a:p>
          <a:p>
            <a:r>
              <a:rPr lang="en-US" dirty="0" smtClean="0"/>
              <a:t>Aztec </a:t>
            </a:r>
          </a:p>
          <a:p>
            <a:r>
              <a:rPr lang="en-US" dirty="0" smtClean="0"/>
              <a:t>Inca</a:t>
            </a:r>
          </a:p>
          <a:p>
            <a:r>
              <a:rPr lang="en-US" dirty="0" smtClean="0"/>
              <a:t>Mongol</a:t>
            </a:r>
          </a:p>
          <a:p>
            <a:pPr>
              <a:buNone/>
            </a:pPr>
            <a:endParaRPr lang="en-US" dirty="0"/>
          </a:p>
        </p:txBody>
      </p:sp>
    </p:spTree>
    <p:extLst>
      <p:ext uri="{BB962C8B-B14F-4D97-AF65-F5344CB8AC3E}">
        <p14:creationId xmlns:p14="http://schemas.microsoft.com/office/powerpoint/2010/main" val="2080352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Invasion</a:t>
            </a:r>
            <a:endParaRPr lang="en-US" dirty="0"/>
          </a:p>
        </p:txBody>
      </p:sp>
      <p:sp>
        <p:nvSpPr>
          <p:cNvPr id="3" name="Content Placeholder 2"/>
          <p:cNvSpPr>
            <a:spLocks noGrp="1"/>
          </p:cNvSpPr>
          <p:nvPr>
            <p:ph idx="1"/>
          </p:nvPr>
        </p:nvSpPr>
        <p:spPr/>
        <p:txBody>
          <a:bodyPr/>
          <a:lstStyle/>
          <a:p>
            <a:r>
              <a:rPr lang="en-US" dirty="0" smtClean="0"/>
              <a:t>North Central Asian warriors enter Middle East around 900 A.D.   Become Muslim; Early leader Seljuk (</a:t>
            </a:r>
            <a:r>
              <a:rPr lang="en-US" dirty="0" err="1" smtClean="0"/>
              <a:t>Seljuq</a:t>
            </a:r>
            <a:r>
              <a:rPr lang="en-US" dirty="0" smtClean="0"/>
              <a:t>)--</a:t>
            </a:r>
          </a:p>
          <a:p>
            <a:r>
              <a:rPr lang="en-US" dirty="0" smtClean="0"/>
              <a:t>Overthrow Persia, establish kingdom by 1063 included all of Mesopotamia and Palestine</a:t>
            </a:r>
          </a:p>
          <a:p>
            <a:r>
              <a:rPr lang="en-US" dirty="0" smtClean="0"/>
              <a:t>Expand north into Asia Minor:  Constant conflict with Byzantium; 1071 Battle of </a:t>
            </a:r>
            <a:r>
              <a:rPr lang="en-US" dirty="0" err="1" smtClean="0"/>
              <a:t>Manzikert</a:t>
            </a:r>
            <a:r>
              <a:rPr lang="en-US" dirty="0" smtClean="0"/>
              <a:t>; </a:t>
            </a:r>
          </a:p>
          <a:p>
            <a:endParaRPr lang="en-US" dirty="0" smtClean="0"/>
          </a:p>
          <a:p>
            <a:endParaRPr lang="en-US" dirty="0"/>
          </a:p>
        </p:txBody>
      </p:sp>
    </p:spTree>
    <p:extLst>
      <p:ext uri="{BB962C8B-B14F-4D97-AF65-F5344CB8AC3E}">
        <p14:creationId xmlns:p14="http://schemas.microsoft.com/office/powerpoint/2010/main" val="160250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990600"/>
            <a:ext cx="8229600" cy="4525963"/>
          </a:xfrm>
        </p:spPr>
        <p:txBody>
          <a:bodyPr/>
          <a:lstStyle/>
          <a:p>
            <a:r>
              <a:rPr lang="en-US" dirty="0" smtClean="0"/>
              <a:t>https://upload.wikimedia.org/wikipedia/commons/4/44/Malazkirt_Manzikert_battle_campaign_map_1071.png</a:t>
            </a:r>
            <a:endParaRPr lang="en-US" dirty="0"/>
          </a:p>
        </p:txBody>
      </p:sp>
      <p:pic>
        <p:nvPicPr>
          <p:cNvPr id="1026" name="Picture 2" descr="Image result for battle of manzikert"/>
          <p:cNvPicPr>
            <a:picLocks noChangeAspect="1" noChangeArrowheads="1"/>
          </p:cNvPicPr>
          <p:nvPr/>
        </p:nvPicPr>
        <p:blipFill>
          <a:blip r:embed="rId2" cstate="print"/>
          <a:srcRect/>
          <a:stretch>
            <a:fillRect/>
          </a:stretch>
        </p:blipFill>
        <p:spPr bwMode="auto">
          <a:xfrm>
            <a:off x="0" y="0"/>
            <a:ext cx="8915400" cy="5499588"/>
          </a:xfrm>
          <a:prstGeom prst="rect">
            <a:avLst/>
          </a:prstGeom>
          <a:noFill/>
        </p:spPr>
      </p:pic>
      <p:sp>
        <p:nvSpPr>
          <p:cNvPr id="5" name="Rectangle 4"/>
          <p:cNvSpPr/>
          <p:nvPr/>
        </p:nvSpPr>
        <p:spPr>
          <a:xfrm>
            <a:off x="1981200" y="5562600"/>
            <a:ext cx="4572000" cy="923330"/>
          </a:xfrm>
          <a:prstGeom prst="rect">
            <a:avLst/>
          </a:prstGeom>
        </p:spPr>
        <p:txBody>
          <a:bodyPr>
            <a:spAutoFit/>
          </a:bodyPr>
          <a:lstStyle/>
          <a:p>
            <a:r>
              <a:rPr lang="en-US" dirty="0">
                <a:solidFill>
                  <a:prstClr val="white"/>
                </a:solidFill>
              </a:rPr>
              <a:t>https://upload.wikimedia.org/wikipedia/commons/4/44/Malazkirt_Manzikert_battle_campaign_map_1071.png</a:t>
            </a:r>
            <a:endParaRPr lang="en-US" dirty="0">
              <a:solidFill>
                <a:prstClr val="white"/>
              </a:solidFill>
            </a:endParaRPr>
          </a:p>
        </p:txBody>
      </p:sp>
    </p:spTree>
    <p:extLst>
      <p:ext uri="{BB962C8B-B14F-4D97-AF65-F5344CB8AC3E}">
        <p14:creationId xmlns:p14="http://schemas.microsoft.com/office/powerpoint/2010/main" val="116974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Turkish Importance</a:t>
            </a:r>
            <a:endParaRPr lang="en-US" dirty="0"/>
          </a:p>
        </p:txBody>
      </p:sp>
      <p:sp>
        <p:nvSpPr>
          <p:cNvPr id="3" name="Content Placeholder 2"/>
          <p:cNvSpPr>
            <a:spLocks noGrp="1"/>
          </p:cNvSpPr>
          <p:nvPr>
            <p:ph idx="1"/>
          </p:nvPr>
        </p:nvSpPr>
        <p:spPr/>
        <p:txBody>
          <a:bodyPr/>
          <a:lstStyle/>
          <a:p>
            <a:r>
              <a:rPr lang="en-US" dirty="0" smtClean="0"/>
              <a:t>Reign lasted until early 1200’s; overcome by Mongols</a:t>
            </a:r>
          </a:p>
          <a:p>
            <a:r>
              <a:rPr lang="en-US" dirty="0" smtClean="0"/>
              <a:t>Although basically religiously tolerant, threat that led Byzantium to ask for Western’s Europe’s help—Crusades ensued</a:t>
            </a:r>
          </a:p>
          <a:p>
            <a:r>
              <a:rPr lang="en-US" dirty="0" smtClean="0"/>
              <a:t>Turned Asia Minor into “Turkey”, with language, Islam, culture </a:t>
            </a:r>
          </a:p>
        </p:txBody>
      </p:sp>
    </p:spTree>
    <p:extLst>
      <p:ext uri="{BB962C8B-B14F-4D97-AF65-F5344CB8AC3E}">
        <p14:creationId xmlns:p14="http://schemas.microsoft.com/office/powerpoint/2010/main" val="4246006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Ottoman Empire</a:t>
            </a:r>
            <a:endParaRPr lang="en-US" dirty="0"/>
          </a:p>
        </p:txBody>
      </p:sp>
      <p:sp>
        <p:nvSpPr>
          <p:cNvPr id="3" name="Content Placeholder 2"/>
          <p:cNvSpPr>
            <a:spLocks noGrp="1"/>
          </p:cNvSpPr>
          <p:nvPr>
            <p:ph idx="1"/>
          </p:nvPr>
        </p:nvSpPr>
        <p:spPr/>
        <p:txBody>
          <a:bodyPr/>
          <a:lstStyle/>
          <a:p>
            <a:r>
              <a:rPr lang="en-US" dirty="0" smtClean="0"/>
              <a:t>READING ASSIGNMENT:  First two sections:  Rise of the Ottoman Empire (1299-1452) and Classical Age (1453-1550)  found at https://en.wikipedia.org/wiki/History_of_the_Ottoman_Empire</a:t>
            </a:r>
            <a:endParaRPr lang="en-US" dirty="0"/>
          </a:p>
        </p:txBody>
      </p:sp>
    </p:spTree>
    <p:extLst>
      <p:ext uri="{BB962C8B-B14F-4D97-AF65-F5344CB8AC3E}">
        <p14:creationId xmlns:p14="http://schemas.microsoft.com/office/powerpoint/2010/main" val="44685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Turkish rule in Asia Minor interrupted by Mongols for 100 years, but after 1300 back in hands of Turks</a:t>
            </a:r>
            <a:endParaRPr lang="en-US" dirty="0"/>
          </a:p>
        </p:txBody>
      </p:sp>
      <p:sp>
        <p:nvSpPr>
          <p:cNvPr id="3" name="Content Placeholder 2"/>
          <p:cNvSpPr>
            <a:spLocks noGrp="1"/>
          </p:cNvSpPr>
          <p:nvPr>
            <p:ph idx="1"/>
          </p:nvPr>
        </p:nvSpPr>
        <p:spPr/>
        <p:txBody>
          <a:bodyPr/>
          <a:lstStyle/>
          <a:p>
            <a:r>
              <a:rPr lang="en-US" dirty="0" smtClean="0"/>
              <a:t>At first mostly about fighting against Byzantium and raiding into Europe</a:t>
            </a:r>
          </a:p>
          <a:p>
            <a:r>
              <a:rPr lang="en-US" dirty="0" smtClean="0"/>
              <a:t>By 1400, control of most of Asia Minor and Balkans, victories against Venetians/Crusaders at Battles of Kosovo( 1389) and </a:t>
            </a:r>
            <a:r>
              <a:rPr lang="en-US" dirty="0" err="1" smtClean="0"/>
              <a:t>Nicopolis</a:t>
            </a:r>
            <a:r>
              <a:rPr lang="en-US" dirty="0" smtClean="0"/>
              <a:t> (1396).  Following time of decline, return to conquest and expansion into Europe as far as Hungary in 1430s-1450s; </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9756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Constantinople to Istanbul</a:t>
            </a:r>
            <a:endParaRPr lang="en-US" dirty="0"/>
          </a:p>
        </p:txBody>
      </p:sp>
      <p:sp>
        <p:nvSpPr>
          <p:cNvPr id="3" name="Content Placeholder 2"/>
          <p:cNvSpPr>
            <a:spLocks noGrp="1"/>
          </p:cNvSpPr>
          <p:nvPr>
            <p:ph idx="1"/>
          </p:nvPr>
        </p:nvSpPr>
        <p:spPr/>
        <p:txBody>
          <a:bodyPr>
            <a:normAutofit fontScale="92500"/>
          </a:bodyPr>
          <a:lstStyle/>
          <a:p>
            <a:r>
              <a:rPr lang="en-US" dirty="0" smtClean="0"/>
              <a:t>1453, Ottoman finally took control of Constantinople; renamed Istanbul, effective end of Byzantine Empire.   </a:t>
            </a:r>
          </a:p>
          <a:p>
            <a:r>
              <a:rPr lang="en-US" dirty="0" smtClean="0"/>
              <a:t>Next 100 years great expansion, especially with navel power in Mediterranean.</a:t>
            </a:r>
          </a:p>
          <a:p>
            <a:r>
              <a:rPr lang="en-US" dirty="0" smtClean="0"/>
              <a:t>Religious tolerance; welcomed especially Jewish refugees from Spain; taxes and soldiers. </a:t>
            </a:r>
          </a:p>
          <a:p>
            <a:r>
              <a:rPr lang="en-US" dirty="0" smtClean="0"/>
              <a:t>16</a:t>
            </a:r>
            <a:r>
              <a:rPr lang="en-US" baseline="30000" dirty="0" smtClean="0"/>
              <a:t>th</a:t>
            </a:r>
            <a:r>
              <a:rPr lang="en-US" dirty="0" smtClean="0"/>
              <a:t> Cent allied with France, etc. against Holy Roman Empire</a:t>
            </a:r>
          </a:p>
          <a:p>
            <a:endParaRPr lang="en-US" dirty="0"/>
          </a:p>
        </p:txBody>
      </p:sp>
    </p:spTree>
    <p:extLst>
      <p:ext uri="{BB962C8B-B14F-4D97-AF65-F5344CB8AC3E}">
        <p14:creationId xmlns:p14="http://schemas.microsoft.com/office/powerpoint/2010/main" val="3013580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map of ottoman empire"/>
          <p:cNvPicPr>
            <a:picLocks noChangeAspect="1" noChangeArrowheads="1"/>
          </p:cNvPicPr>
          <p:nvPr/>
        </p:nvPicPr>
        <p:blipFill>
          <a:blip r:embed="rId2" cstate="print"/>
          <a:srcRect/>
          <a:stretch>
            <a:fillRect/>
          </a:stretch>
        </p:blipFill>
        <p:spPr bwMode="auto">
          <a:xfrm>
            <a:off x="0" y="0"/>
            <a:ext cx="9144000" cy="6185060"/>
          </a:xfrm>
          <a:prstGeom prst="rect">
            <a:avLst/>
          </a:prstGeom>
          <a:noFill/>
        </p:spPr>
      </p:pic>
      <p:sp>
        <p:nvSpPr>
          <p:cNvPr id="5" name="Rectangle 4"/>
          <p:cNvSpPr/>
          <p:nvPr/>
        </p:nvSpPr>
        <p:spPr>
          <a:xfrm>
            <a:off x="2057400" y="6273225"/>
            <a:ext cx="4572000" cy="584775"/>
          </a:xfrm>
          <a:prstGeom prst="rect">
            <a:avLst/>
          </a:prstGeom>
        </p:spPr>
        <p:txBody>
          <a:bodyPr>
            <a:spAutoFit/>
          </a:bodyPr>
          <a:lstStyle/>
          <a:p>
            <a:r>
              <a:rPr lang="en-US" sz="1600" dirty="0">
                <a:solidFill>
                  <a:prstClr val="white"/>
                </a:solidFill>
              </a:rPr>
              <a:t>https://upload.wikimedia.org/wikipedia/commons/e/ed/Ottoman_Empire_16-17th_century.jpg</a:t>
            </a:r>
            <a:endParaRPr lang="en-US" sz="1600" dirty="0">
              <a:solidFill>
                <a:prstClr val="white"/>
              </a:solidFill>
            </a:endParaRPr>
          </a:p>
        </p:txBody>
      </p:sp>
    </p:spTree>
    <p:extLst>
      <p:ext uri="{BB962C8B-B14F-4D97-AF65-F5344CB8AC3E}">
        <p14:creationId xmlns:p14="http://schemas.microsoft.com/office/powerpoint/2010/main" val="220095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for 1300-1500</a:t>
            </a:r>
            <a:endParaRPr lang="en-US" dirty="0"/>
          </a:p>
        </p:txBody>
      </p:sp>
      <p:sp>
        <p:nvSpPr>
          <p:cNvPr id="3" name="Content Placeholder 2"/>
          <p:cNvSpPr>
            <a:spLocks noGrp="1"/>
          </p:cNvSpPr>
          <p:nvPr>
            <p:ph idx="1"/>
          </p:nvPr>
        </p:nvSpPr>
        <p:spPr/>
        <p:txBody>
          <a:bodyPr>
            <a:normAutofit fontScale="92500"/>
          </a:bodyPr>
          <a:lstStyle/>
          <a:p>
            <a:r>
              <a:rPr lang="en-US" dirty="0" smtClean="0"/>
              <a:t>Control of trade routes, both silk road and spice routes (land and sea), between India, S.E. Asia, China and Europe; need for European exploration—</a:t>
            </a:r>
            <a:r>
              <a:rPr lang="en-US" dirty="0" err="1" smtClean="0"/>
              <a:t>DeGama</a:t>
            </a:r>
            <a:r>
              <a:rPr lang="en-US" dirty="0" smtClean="0"/>
              <a:t>, Columbus, Magellan</a:t>
            </a:r>
          </a:p>
          <a:p>
            <a:r>
              <a:rPr lang="en-US" dirty="0" smtClean="0"/>
              <a:t>Spread of Islam into Balkans and eastern Europe</a:t>
            </a:r>
          </a:p>
          <a:p>
            <a:r>
              <a:rPr lang="en-US" dirty="0" smtClean="0"/>
              <a:t>Imperial rival of Holy Roman Empire and Italian City States</a:t>
            </a:r>
          </a:p>
          <a:p>
            <a:r>
              <a:rPr lang="en-US" dirty="0" smtClean="0"/>
              <a:t>Instilled fear into Europe--Reformation</a:t>
            </a:r>
          </a:p>
          <a:p>
            <a:endParaRPr lang="en-US" dirty="0"/>
          </a:p>
        </p:txBody>
      </p:sp>
    </p:spTree>
    <p:extLst>
      <p:ext uri="{BB962C8B-B14F-4D97-AF65-F5344CB8AC3E}">
        <p14:creationId xmlns:p14="http://schemas.microsoft.com/office/powerpoint/2010/main" val="3880946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Empire</a:t>
            </a:r>
            <a:endParaRPr lang="en-US" dirty="0"/>
          </a:p>
        </p:txBody>
      </p:sp>
      <p:sp>
        <p:nvSpPr>
          <p:cNvPr id="3" name="Content Placeholder 2"/>
          <p:cNvSpPr>
            <a:spLocks noGrp="1"/>
          </p:cNvSpPr>
          <p:nvPr>
            <p:ph idx="1"/>
          </p:nvPr>
        </p:nvSpPr>
        <p:spPr/>
        <p:txBody>
          <a:bodyPr>
            <a:normAutofit/>
          </a:bodyPr>
          <a:lstStyle/>
          <a:p>
            <a:r>
              <a:rPr lang="en-US" dirty="0" smtClean="0"/>
              <a:t>Beginning around 1200, northern migratory tribes enter grand basin around today’s Mexico City. Last group, the </a:t>
            </a:r>
            <a:r>
              <a:rPr lang="en-US" dirty="0" err="1" smtClean="0"/>
              <a:t>Mexica</a:t>
            </a:r>
            <a:r>
              <a:rPr lang="en-US" dirty="0" smtClean="0"/>
              <a:t>, entered around 1250</a:t>
            </a:r>
          </a:p>
          <a:p>
            <a:r>
              <a:rPr lang="en-US" dirty="0" smtClean="0"/>
              <a:t>Next few generations gained control of major city-states in basin: </a:t>
            </a:r>
            <a:r>
              <a:rPr lang="en-US" dirty="0" smtClean="0">
                <a:hlinkClick r:id="rId2" tooltip="Tenochtitlan"/>
              </a:rPr>
              <a:t>Mexico-Tenochtitlan</a:t>
            </a:r>
            <a:r>
              <a:rPr lang="en-US" dirty="0" smtClean="0"/>
              <a:t>, </a:t>
            </a:r>
            <a:r>
              <a:rPr lang="en-US" u="sng" dirty="0" err="1" smtClean="0">
                <a:hlinkClick r:id="rId3" tooltip="Texcoco (altepetl)"/>
              </a:rPr>
              <a:t>Texcoco</a:t>
            </a:r>
            <a:r>
              <a:rPr lang="en-US" dirty="0" smtClean="0"/>
              <a:t>, and </a:t>
            </a:r>
            <a:r>
              <a:rPr lang="en-US" dirty="0" err="1" smtClean="0">
                <a:hlinkClick r:id="rId4" tooltip="Tlacopan"/>
              </a:rPr>
              <a:t>Tlacopan</a:t>
            </a:r>
            <a:r>
              <a:rPr lang="en-US" dirty="0" smtClean="0"/>
              <a:t>.  Tenochtitlan dominates.</a:t>
            </a:r>
          </a:p>
          <a:p>
            <a:endParaRPr lang="en-US" dirty="0"/>
          </a:p>
        </p:txBody>
      </p:sp>
    </p:spTree>
    <p:extLst>
      <p:ext uri="{BB962C8B-B14F-4D97-AF65-F5344CB8AC3E}">
        <p14:creationId xmlns:p14="http://schemas.microsoft.com/office/powerpoint/2010/main" val="184892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https://upload.wikimedia.org/wikipedia/commons/thumb/0/04/Aztecexpansion.png/450px-Aztecexpansion.png</a:t>
            </a:r>
            <a:endParaRPr lang="en-US" dirty="0"/>
          </a:p>
        </p:txBody>
      </p:sp>
      <p:pic>
        <p:nvPicPr>
          <p:cNvPr id="460802" name="Picture 2" descr="Image result for map of aztec empi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845" cy="5105400"/>
          </a:xfrm>
          <a:prstGeom prst="rect">
            <a:avLst/>
          </a:prstGeom>
          <a:noFill/>
        </p:spPr>
      </p:pic>
      <p:sp>
        <p:nvSpPr>
          <p:cNvPr id="5" name="Rectangle 4"/>
          <p:cNvSpPr/>
          <p:nvPr/>
        </p:nvSpPr>
        <p:spPr>
          <a:xfrm>
            <a:off x="2133600" y="5410200"/>
            <a:ext cx="4572000" cy="923330"/>
          </a:xfrm>
          <a:prstGeom prst="rect">
            <a:avLst/>
          </a:prstGeom>
        </p:spPr>
        <p:txBody>
          <a:bodyPr>
            <a:spAutoFit/>
          </a:bodyPr>
          <a:lstStyle/>
          <a:p>
            <a:r>
              <a:rPr lang="en-US" dirty="0">
                <a:solidFill>
                  <a:prstClr val="white"/>
                </a:solidFill>
              </a:rPr>
              <a:t>https://upload.wikimedia.org/wikipedia/commons/thumb/0/04/Aztecexpansion.png/450px-Aztecexpansion.png</a:t>
            </a:r>
            <a:endParaRPr lang="en-US" dirty="0">
              <a:solidFill>
                <a:prstClr val="white"/>
              </a:solidFill>
            </a:endParaRPr>
          </a:p>
        </p:txBody>
      </p:sp>
    </p:spTree>
    <p:extLst>
      <p:ext uri="{BB962C8B-B14F-4D97-AF65-F5344CB8AC3E}">
        <p14:creationId xmlns:p14="http://schemas.microsoft.com/office/powerpoint/2010/main" val="319907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 Invasion of England; 1066</a:t>
            </a:r>
            <a:endParaRPr lang="en-US" dirty="0"/>
          </a:p>
        </p:txBody>
      </p:sp>
      <p:sp>
        <p:nvSpPr>
          <p:cNvPr id="3" name="Content Placeholder 2"/>
          <p:cNvSpPr>
            <a:spLocks noGrp="1"/>
          </p:cNvSpPr>
          <p:nvPr>
            <p:ph idx="1"/>
          </p:nvPr>
        </p:nvSpPr>
        <p:spPr/>
        <p:txBody>
          <a:bodyPr/>
          <a:lstStyle/>
          <a:p>
            <a:r>
              <a:rPr lang="en-US" dirty="0" smtClean="0"/>
              <a:t>READING ASSIGNMENT</a:t>
            </a:r>
          </a:p>
          <a:p>
            <a:r>
              <a:rPr lang="en-US" dirty="0" smtClean="0"/>
              <a:t>https://en.wikipedia.org/wiki/Norman_conquest_of_England</a:t>
            </a:r>
            <a:endParaRPr lang="en-US" dirty="0"/>
          </a:p>
        </p:txBody>
      </p:sp>
    </p:spTree>
    <p:extLst>
      <p:ext uri="{BB962C8B-B14F-4D97-AF65-F5344CB8AC3E}">
        <p14:creationId xmlns:p14="http://schemas.microsoft.com/office/powerpoint/2010/main" val="2825766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Aztec Expansion</a:t>
            </a:r>
            <a:endParaRPr lang="en-US" dirty="0"/>
          </a:p>
        </p:txBody>
      </p:sp>
      <p:sp>
        <p:nvSpPr>
          <p:cNvPr id="3" name="Content Placeholder 2"/>
          <p:cNvSpPr>
            <a:spLocks noGrp="1"/>
          </p:cNvSpPr>
          <p:nvPr>
            <p:ph idx="1"/>
          </p:nvPr>
        </p:nvSpPr>
        <p:spPr/>
        <p:txBody>
          <a:bodyPr>
            <a:normAutofit/>
          </a:bodyPr>
          <a:lstStyle/>
          <a:p>
            <a:r>
              <a:rPr lang="en-US" dirty="0" smtClean="0"/>
              <a:t>By 1450 secured most of </a:t>
            </a:r>
            <a:r>
              <a:rPr lang="en-US" dirty="0" err="1" smtClean="0"/>
              <a:t>Mexcio</a:t>
            </a:r>
            <a:r>
              <a:rPr lang="en-US" dirty="0" smtClean="0"/>
              <a:t> Basin and control economy and religion.</a:t>
            </a:r>
          </a:p>
          <a:p>
            <a:r>
              <a:rPr lang="en-US" dirty="0" smtClean="0"/>
              <a:t>Warfare constant, with captured people regularly sacrificed to gods of war.</a:t>
            </a:r>
          </a:p>
          <a:p>
            <a:r>
              <a:rPr lang="en-US" dirty="0" smtClean="0"/>
              <a:t>Trade with other cultures central to life—from Southwest North America to Costa Rica—linked </a:t>
            </a:r>
            <a:r>
              <a:rPr lang="en-US" dirty="0" err="1" smtClean="0"/>
              <a:t>Meso</a:t>
            </a:r>
            <a:r>
              <a:rPr lang="en-US" dirty="0" smtClean="0"/>
              <a:t> America pre-Spanish Conquest in 1519;  </a:t>
            </a:r>
            <a:r>
              <a:rPr lang="en-US" dirty="0" err="1" smtClean="0"/>
              <a:t>Mexica</a:t>
            </a:r>
            <a:r>
              <a:rPr lang="en-US" dirty="0" smtClean="0"/>
              <a:t> as name for land</a:t>
            </a:r>
          </a:p>
        </p:txBody>
      </p:sp>
    </p:spTree>
    <p:extLst>
      <p:ext uri="{BB962C8B-B14F-4D97-AF65-F5344CB8AC3E}">
        <p14:creationId xmlns:p14="http://schemas.microsoft.com/office/powerpoint/2010/main" val="69683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600200" y="457200"/>
            <a:ext cx="4572000" cy="5632311"/>
          </a:xfrm>
          <a:prstGeom prst="rect">
            <a:avLst/>
          </a:prstGeom>
        </p:spPr>
        <p:txBody>
          <a:bodyPr>
            <a:spAutoFit/>
          </a:bodyPr>
          <a:lstStyle/>
          <a:p>
            <a:r>
              <a:rPr lang="en-US" sz="2400" dirty="0">
                <a:solidFill>
                  <a:prstClr val="white"/>
                </a:solidFill>
              </a:rPr>
              <a:t>“The Aztecs left rulers of conquered cities in power so long as they agreed to pay semi-annual </a:t>
            </a:r>
            <a:r>
              <a:rPr lang="en-US" sz="2400" dirty="0">
                <a:solidFill>
                  <a:prstClr val="white"/>
                </a:solidFill>
                <a:hlinkClick r:id="rId2" tooltip="Tribute"/>
              </a:rPr>
              <a:t>tribute</a:t>
            </a:r>
            <a:r>
              <a:rPr lang="en-US" sz="2400" dirty="0">
                <a:solidFill>
                  <a:prstClr val="white"/>
                </a:solidFill>
              </a:rPr>
              <a:t> to the Alliance, as well as supply military forces when needed for the Aztec war efforts. In return, the imperial authority offered protection and political stability, and facilitated an integrated economic network of diverse lands and peoples who had significant local autonomy.”</a:t>
            </a:r>
          </a:p>
          <a:p>
            <a:endParaRPr lang="en-US" sz="2400" dirty="0">
              <a:solidFill>
                <a:prstClr val="white"/>
              </a:solidFill>
            </a:endParaRPr>
          </a:p>
          <a:p>
            <a:r>
              <a:rPr lang="en-US" sz="2400" dirty="0">
                <a:solidFill>
                  <a:prstClr val="white"/>
                </a:solidFill>
              </a:rPr>
              <a:t>https://en.wikipedia.org/wiki/Aztec_Empire</a:t>
            </a:r>
            <a:endParaRPr lang="en-US" sz="2400" dirty="0">
              <a:solidFill>
                <a:prstClr val="white"/>
              </a:solidFill>
            </a:endParaRPr>
          </a:p>
        </p:txBody>
      </p:sp>
    </p:spTree>
    <p:extLst>
      <p:ext uri="{BB962C8B-B14F-4D97-AF65-F5344CB8AC3E}">
        <p14:creationId xmlns:p14="http://schemas.microsoft.com/office/powerpoint/2010/main" val="3915701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Empire</a:t>
            </a:r>
            <a:endParaRPr lang="en-US" dirty="0"/>
          </a:p>
        </p:txBody>
      </p:sp>
      <p:sp>
        <p:nvSpPr>
          <p:cNvPr id="3" name="Content Placeholder 2"/>
          <p:cNvSpPr>
            <a:spLocks noGrp="1"/>
          </p:cNvSpPr>
          <p:nvPr>
            <p:ph idx="1"/>
          </p:nvPr>
        </p:nvSpPr>
        <p:spPr/>
        <p:txBody>
          <a:bodyPr/>
          <a:lstStyle/>
          <a:p>
            <a:r>
              <a:rPr lang="en-US" dirty="0" smtClean="0"/>
              <a:t>Reading assignment:  Mark Cartwright article in Inca Civilization found at https://www.ancient.eu/Inca_Civilization/</a:t>
            </a:r>
            <a:endParaRPr lang="en-US" dirty="0"/>
          </a:p>
        </p:txBody>
      </p:sp>
    </p:spTree>
    <p:extLst>
      <p:ext uri="{BB962C8B-B14F-4D97-AF65-F5344CB8AC3E}">
        <p14:creationId xmlns:p14="http://schemas.microsoft.com/office/powerpoint/2010/main" val="77366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Empire</a:t>
            </a:r>
            <a:endParaRPr lang="en-US" dirty="0"/>
          </a:p>
        </p:txBody>
      </p:sp>
      <p:sp>
        <p:nvSpPr>
          <p:cNvPr id="3" name="Content Placeholder 2"/>
          <p:cNvSpPr>
            <a:spLocks noGrp="1"/>
          </p:cNvSpPr>
          <p:nvPr>
            <p:ph idx="1"/>
          </p:nvPr>
        </p:nvSpPr>
        <p:spPr/>
        <p:txBody>
          <a:bodyPr>
            <a:normAutofit lnSpcReduction="10000"/>
          </a:bodyPr>
          <a:lstStyle/>
          <a:p>
            <a:r>
              <a:rPr lang="en-US" dirty="0" smtClean="0"/>
              <a:t>Around 1438, tribal group speaking the Quechua language expand control over others.  Next 120 years, largest empire in Americas; spanning over 3800 miles north to south—lasted until 1530s—Spanish and smallpox overcame</a:t>
            </a:r>
          </a:p>
          <a:p>
            <a:r>
              <a:rPr lang="en-US" dirty="0" smtClean="0"/>
              <a:t>Inca—ruling class—capital in Cusco; </a:t>
            </a:r>
          </a:p>
          <a:p>
            <a:r>
              <a:rPr lang="en-US" dirty="0" smtClean="0"/>
              <a:t>Around 1450 royal estate/religious center in </a:t>
            </a:r>
            <a:r>
              <a:rPr lang="en-US" u="sng" dirty="0" smtClean="0">
                <a:hlinkClick r:id="rId2" tooltip="Machu Picchu"/>
              </a:rPr>
              <a:t>Machu Picchu</a:t>
            </a:r>
            <a:r>
              <a:rPr lang="en-US" dirty="0" smtClean="0"/>
              <a:t>.</a:t>
            </a:r>
            <a:endParaRPr lang="en-US" dirty="0"/>
          </a:p>
        </p:txBody>
      </p:sp>
    </p:spTree>
    <p:extLst>
      <p:ext uri="{BB962C8B-B14F-4D97-AF65-F5344CB8AC3E}">
        <p14:creationId xmlns:p14="http://schemas.microsoft.com/office/powerpoint/2010/main" val="500224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019800" cy="1143000"/>
          </a:xfrm>
        </p:spPr>
        <p:txBody>
          <a:bodyPr/>
          <a:lstStyle/>
          <a:p>
            <a:r>
              <a:rPr lang="en-US" dirty="0" smtClean="0"/>
              <a:t>Inca Empire</a:t>
            </a:r>
            <a:endParaRPr lang="en-US" dirty="0"/>
          </a:p>
        </p:txBody>
      </p:sp>
      <p:sp>
        <p:nvSpPr>
          <p:cNvPr id="3" name="Content Placeholder 2"/>
          <p:cNvSpPr>
            <a:spLocks noGrp="1"/>
          </p:cNvSpPr>
          <p:nvPr>
            <p:ph idx="1"/>
          </p:nvPr>
        </p:nvSpPr>
        <p:spPr/>
        <p:txBody>
          <a:bodyPr/>
          <a:lstStyle/>
          <a:p>
            <a:endParaRPr lang="en-US" dirty="0"/>
          </a:p>
        </p:txBody>
      </p:sp>
      <p:pic>
        <p:nvPicPr>
          <p:cNvPr id="464898" name="Picture 2" descr="Image result for inca empi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267325" cy="5867400"/>
          </a:xfrm>
          <a:prstGeom prst="rect">
            <a:avLst/>
          </a:prstGeom>
          <a:noFill/>
        </p:spPr>
      </p:pic>
      <p:sp>
        <p:nvSpPr>
          <p:cNvPr id="5" name="Rectangle 4"/>
          <p:cNvSpPr/>
          <p:nvPr/>
        </p:nvSpPr>
        <p:spPr>
          <a:xfrm>
            <a:off x="4114800" y="5867400"/>
            <a:ext cx="4572000" cy="646331"/>
          </a:xfrm>
          <a:prstGeom prst="rect">
            <a:avLst/>
          </a:prstGeom>
        </p:spPr>
        <p:txBody>
          <a:bodyPr>
            <a:spAutoFit/>
          </a:bodyPr>
          <a:lstStyle/>
          <a:p>
            <a:r>
              <a:rPr lang="en-US" dirty="0">
                <a:solidFill>
                  <a:prstClr val="white"/>
                </a:solidFill>
              </a:rPr>
              <a:t>https://upload.wikimedia.org/wikipedia/commons/3/34/Inca-expansion.png</a:t>
            </a:r>
            <a:endParaRPr lang="en-US" dirty="0">
              <a:solidFill>
                <a:prstClr val="white"/>
              </a:solidFill>
            </a:endParaRPr>
          </a:p>
        </p:txBody>
      </p:sp>
    </p:spTree>
    <p:extLst>
      <p:ext uri="{BB962C8B-B14F-4D97-AF65-F5344CB8AC3E}">
        <p14:creationId xmlns:p14="http://schemas.microsoft.com/office/powerpoint/2010/main" val="354900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68994" name="Picture 2" descr="Image result for inca empir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5991821"/>
          </a:xfrm>
          <a:prstGeom prst="rect">
            <a:avLst/>
          </a:prstGeom>
          <a:noFill/>
        </p:spPr>
      </p:pic>
      <p:sp>
        <p:nvSpPr>
          <p:cNvPr id="5" name="Rectangle 4"/>
          <p:cNvSpPr/>
          <p:nvPr/>
        </p:nvSpPr>
        <p:spPr>
          <a:xfrm>
            <a:off x="2286000" y="6019800"/>
            <a:ext cx="4572000" cy="646331"/>
          </a:xfrm>
          <a:prstGeom prst="rect">
            <a:avLst/>
          </a:prstGeom>
        </p:spPr>
        <p:txBody>
          <a:bodyPr>
            <a:spAutoFit/>
          </a:bodyPr>
          <a:lstStyle/>
          <a:p>
            <a:r>
              <a:rPr lang="en-US" dirty="0">
                <a:solidFill>
                  <a:prstClr val="white"/>
                </a:solidFill>
              </a:rPr>
              <a:t>https://c1.staticflickr.com/3/2196/2217911855_72003f2b27_b.jpg</a:t>
            </a:r>
            <a:endParaRPr lang="en-US" dirty="0">
              <a:solidFill>
                <a:prstClr val="white"/>
              </a:solidFill>
            </a:endParaRPr>
          </a:p>
        </p:txBody>
      </p:sp>
    </p:spTree>
    <p:extLst>
      <p:ext uri="{BB962C8B-B14F-4D97-AF65-F5344CB8AC3E}">
        <p14:creationId xmlns:p14="http://schemas.microsoft.com/office/powerpoint/2010/main" val="253194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 Empire </a:t>
            </a:r>
            <a:endParaRPr lang="en-US" dirty="0"/>
          </a:p>
        </p:txBody>
      </p:sp>
      <p:sp>
        <p:nvSpPr>
          <p:cNvPr id="3" name="Content Placeholder 2"/>
          <p:cNvSpPr>
            <a:spLocks noGrp="1"/>
          </p:cNvSpPr>
          <p:nvPr>
            <p:ph idx="1"/>
          </p:nvPr>
        </p:nvSpPr>
        <p:spPr/>
        <p:txBody>
          <a:bodyPr/>
          <a:lstStyle/>
          <a:p>
            <a:r>
              <a:rPr lang="en-US" dirty="0" smtClean="0"/>
              <a:t>Consolidation of west coast of South America; Spanish came, one empire to conquer.</a:t>
            </a:r>
          </a:p>
          <a:p>
            <a:r>
              <a:rPr lang="en-US" dirty="0" smtClean="0"/>
              <a:t>Consolidation of wealth in hands of nobility  </a:t>
            </a:r>
            <a:endParaRPr lang="en-US" dirty="0"/>
          </a:p>
        </p:txBody>
      </p:sp>
    </p:spTree>
    <p:extLst>
      <p:ext uri="{BB962C8B-B14F-4D97-AF65-F5344CB8AC3E}">
        <p14:creationId xmlns:p14="http://schemas.microsoft.com/office/powerpoint/2010/main" val="241134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Mongol Conquest</a:t>
            </a:r>
            <a:endParaRPr lang="en-US" dirty="0"/>
          </a:p>
        </p:txBody>
      </p:sp>
      <p:sp>
        <p:nvSpPr>
          <p:cNvPr id="3" name="Content Placeholder 2"/>
          <p:cNvSpPr>
            <a:spLocks noGrp="1"/>
          </p:cNvSpPr>
          <p:nvPr>
            <p:ph idx="1"/>
          </p:nvPr>
        </p:nvSpPr>
        <p:spPr/>
        <p:txBody>
          <a:bodyPr/>
          <a:lstStyle/>
          <a:p>
            <a:r>
              <a:rPr lang="en-US" dirty="0" smtClean="0"/>
              <a:t>Reading Assignment: Mongol Invasion and Conquests at</a:t>
            </a:r>
          </a:p>
          <a:p>
            <a:r>
              <a:rPr lang="en-US" dirty="0" smtClean="0"/>
              <a:t>https://en.wikipedia.org/wiki/Mongol_Empire</a:t>
            </a:r>
            <a:endParaRPr lang="en-US" dirty="0"/>
          </a:p>
        </p:txBody>
      </p:sp>
    </p:spTree>
    <p:extLst>
      <p:ext uri="{BB962C8B-B14F-4D97-AF65-F5344CB8AC3E}">
        <p14:creationId xmlns:p14="http://schemas.microsoft.com/office/powerpoint/2010/main" val="186501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r>
              <a:rPr lang="en-US" sz="1200" dirty="0" smtClean="0"/>
              <a:t>https://upload.wikimedia.org/wikipedia/commons/0/03/Williams_dominions_1087.jpg</a:t>
            </a:r>
            <a:endParaRPr lang="en-US" sz="1200" dirty="0"/>
          </a:p>
        </p:txBody>
      </p:sp>
      <p:sp>
        <p:nvSpPr>
          <p:cNvPr id="1026" name="AutoShape 2" descr="Image result for map of williams normand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8" name="AutoShape 4" descr="Image result for map of williams normand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1030" name="Picture 6" descr="Image result for map of williams normand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8839200"/>
            <a:ext cx="4411088" cy="6172200"/>
          </a:xfrm>
          <a:prstGeom prst="rect">
            <a:avLst/>
          </a:prstGeom>
          <a:noFill/>
        </p:spPr>
      </p:pic>
      <p:pic>
        <p:nvPicPr>
          <p:cNvPr id="1032" name="Picture 8" descr="Image result for map of williams normand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52400"/>
            <a:ext cx="4084340" cy="5715000"/>
          </a:xfrm>
          <a:prstGeom prst="rect">
            <a:avLst/>
          </a:prstGeom>
          <a:noFill/>
        </p:spPr>
      </p:pic>
    </p:spTree>
    <p:extLst>
      <p:ext uri="{BB962C8B-B14F-4D97-AF65-F5344CB8AC3E}">
        <p14:creationId xmlns:p14="http://schemas.microsoft.com/office/powerpoint/2010/main" val="84400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the Conqueror</a:t>
            </a:r>
            <a:endParaRPr lang="en-US" dirty="0"/>
          </a:p>
        </p:txBody>
      </p:sp>
      <p:sp>
        <p:nvSpPr>
          <p:cNvPr id="3" name="Content Placeholder 2"/>
          <p:cNvSpPr>
            <a:spLocks noGrp="1"/>
          </p:cNvSpPr>
          <p:nvPr>
            <p:ph idx="1"/>
          </p:nvPr>
        </p:nvSpPr>
        <p:spPr/>
        <p:txBody>
          <a:bodyPr/>
          <a:lstStyle/>
          <a:p>
            <a:r>
              <a:rPr lang="en-US" dirty="0" smtClean="0"/>
              <a:t>Descendant of Rollo—Viking; Norsemen</a:t>
            </a:r>
          </a:p>
          <a:p>
            <a:r>
              <a:rPr lang="en-US" dirty="0" smtClean="0"/>
              <a:t>Norman clan…subject to French King</a:t>
            </a:r>
          </a:p>
          <a:p>
            <a:r>
              <a:rPr lang="en-US" dirty="0" smtClean="0"/>
              <a:t>Potential heir to English throne</a:t>
            </a:r>
          </a:p>
          <a:p>
            <a:r>
              <a:rPr lang="en-US" dirty="0" smtClean="0"/>
              <a:t>Invades England Sept. 1066; Battle of Hastings,</a:t>
            </a:r>
          </a:p>
          <a:p>
            <a:pPr>
              <a:buNone/>
            </a:pPr>
            <a:endParaRPr lang="en-US" dirty="0" smtClean="0"/>
          </a:p>
          <a:p>
            <a:endParaRPr lang="en-US" dirty="0"/>
          </a:p>
        </p:txBody>
      </p:sp>
      <p:sp>
        <p:nvSpPr>
          <p:cNvPr id="1026" name="AutoShape 2" descr="Image result for map of williams normand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8" name="AutoShape 4" descr="Image result for map of williams normand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1030" name="Picture 6" descr="Image result for map of williams normand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8839200"/>
            <a:ext cx="4411088" cy="6172200"/>
          </a:xfrm>
          <a:prstGeom prst="rect">
            <a:avLst/>
          </a:prstGeom>
          <a:noFill/>
        </p:spPr>
      </p:pic>
    </p:spTree>
    <p:extLst>
      <p:ext uri="{BB962C8B-B14F-4D97-AF65-F5344CB8AC3E}">
        <p14:creationId xmlns:p14="http://schemas.microsoft.com/office/powerpoint/2010/main" val="340330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55682" name="AutoShape 2" descr="Image result for map of norman conques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455684" name="Picture 4" descr="Image result for map of norman conque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8572" y="228600"/>
            <a:ext cx="7343588" cy="5715000"/>
          </a:xfrm>
          <a:prstGeom prst="rect">
            <a:avLst/>
          </a:prstGeom>
          <a:noFill/>
        </p:spPr>
      </p:pic>
      <p:sp>
        <p:nvSpPr>
          <p:cNvPr id="6" name="Rectangle 5"/>
          <p:cNvSpPr/>
          <p:nvPr/>
        </p:nvSpPr>
        <p:spPr>
          <a:xfrm>
            <a:off x="2057400" y="5943600"/>
            <a:ext cx="4572000" cy="646331"/>
          </a:xfrm>
          <a:prstGeom prst="rect">
            <a:avLst/>
          </a:prstGeom>
        </p:spPr>
        <p:txBody>
          <a:bodyPr>
            <a:spAutoFit/>
          </a:bodyPr>
          <a:lstStyle/>
          <a:p>
            <a:r>
              <a:rPr lang="en-US" dirty="0">
                <a:solidFill>
                  <a:prstClr val="white"/>
                </a:solidFill>
              </a:rPr>
              <a:t>https://upload.wikimedia.org/wikipedia/commons/3/3c/England_1066.png</a:t>
            </a:r>
            <a:endParaRPr lang="en-US" dirty="0">
              <a:solidFill>
                <a:prstClr val="white"/>
              </a:solidFill>
            </a:endParaRPr>
          </a:p>
        </p:txBody>
      </p:sp>
    </p:spTree>
    <p:extLst>
      <p:ext uri="{BB962C8B-B14F-4D97-AF65-F5344CB8AC3E}">
        <p14:creationId xmlns:p14="http://schemas.microsoft.com/office/powerpoint/2010/main" val="40394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Transition from Anglo/Saxon to Norman Culture</a:t>
            </a:r>
          </a:p>
          <a:p>
            <a:r>
              <a:rPr lang="en-US" dirty="0" smtClean="0"/>
              <a:t>Land to Norman owners in exchange for military duty and oaths of loyalty (Feudalism)</a:t>
            </a:r>
          </a:p>
          <a:p>
            <a:r>
              <a:rPr lang="en-US" dirty="0" smtClean="0"/>
              <a:t>Doomsday Book-record of land ownership taxes owed…1086</a:t>
            </a:r>
          </a:p>
          <a:p>
            <a:r>
              <a:rPr lang="en-US" dirty="0" smtClean="0"/>
              <a:t>Norman language (French/Norse); Latin officially</a:t>
            </a:r>
          </a:p>
          <a:p>
            <a:r>
              <a:rPr lang="en-US" dirty="0" smtClean="0"/>
              <a:t>Retained basic English law structures (Common Law)</a:t>
            </a:r>
          </a:p>
          <a:p>
            <a:r>
              <a:rPr lang="en-US" dirty="0" smtClean="0"/>
              <a:t>Church less in Nobles’ control; King and Pope</a:t>
            </a:r>
          </a:p>
          <a:p>
            <a:endParaRPr lang="en-US" dirty="0" smtClean="0"/>
          </a:p>
          <a:p>
            <a:endParaRPr lang="en-US" dirty="0" smtClean="0"/>
          </a:p>
          <a:p>
            <a:endParaRPr lang="en-US" dirty="0"/>
          </a:p>
        </p:txBody>
      </p:sp>
    </p:spTree>
    <p:extLst>
      <p:ext uri="{BB962C8B-B14F-4D97-AF65-F5344CB8AC3E}">
        <p14:creationId xmlns:p14="http://schemas.microsoft.com/office/powerpoint/2010/main" val="381146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Longer term consequences:</a:t>
            </a:r>
          </a:p>
          <a:p>
            <a:pPr lvl="1">
              <a:buNone/>
            </a:pPr>
            <a:r>
              <a:rPr lang="en-US" dirty="0" smtClean="0"/>
              <a:t>Crusades—loyal to Pope and French King</a:t>
            </a:r>
          </a:p>
          <a:p>
            <a:pPr lvl="1">
              <a:buNone/>
            </a:pPr>
            <a:r>
              <a:rPr lang="en-US" dirty="0" smtClean="0"/>
              <a:t>Friction between French and English—next 800 years—major conflicts in Western Europe</a:t>
            </a:r>
          </a:p>
          <a:p>
            <a:pPr lvl="1">
              <a:buNone/>
            </a:pPr>
            <a:r>
              <a:rPr lang="en-US" dirty="0" smtClean="0"/>
              <a:t>Tied British to Europe…same history…with variations</a:t>
            </a:r>
          </a:p>
          <a:p>
            <a:pPr lvl="1">
              <a:buNone/>
            </a:pPr>
            <a:r>
              <a:rPr lang="en-US" dirty="0" smtClean="0"/>
              <a:t>Strong Papal influence in Britain for next 400 years</a:t>
            </a:r>
          </a:p>
          <a:p>
            <a:endParaRPr lang="en-US" dirty="0"/>
          </a:p>
        </p:txBody>
      </p:sp>
    </p:spTree>
    <p:extLst>
      <p:ext uri="{BB962C8B-B14F-4D97-AF65-F5344CB8AC3E}">
        <p14:creationId xmlns:p14="http://schemas.microsoft.com/office/powerpoint/2010/main" val="44378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Turkish Invasion</a:t>
            </a:r>
            <a:endParaRPr lang="en-US" dirty="0"/>
          </a:p>
        </p:txBody>
      </p:sp>
      <p:sp>
        <p:nvSpPr>
          <p:cNvPr id="3" name="Content Placeholder 2"/>
          <p:cNvSpPr>
            <a:spLocks noGrp="1"/>
          </p:cNvSpPr>
          <p:nvPr>
            <p:ph idx="1"/>
          </p:nvPr>
        </p:nvSpPr>
        <p:spPr/>
        <p:txBody>
          <a:bodyPr/>
          <a:lstStyle/>
          <a:p>
            <a:r>
              <a:rPr lang="en-US" dirty="0" smtClean="0"/>
              <a:t>READING ASSIGNMENT:</a:t>
            </a:r>
          </a:p>
          <a:p>
            <a:r>
              <a:rPr lang="en-US" dirty="0" smtClean="0"/>
              <a:t>https://en.wikipedia.org/wiki/Byzantine%E2%80%93Seljuq_wars</a:t>
            </a:r>
            <a:endParaRPr lang="en-US" dirty="0"/>
          </a:p>
        </p:txBody>
      </p:sp>
    </p:spTree>
    <p:extLst>
      <p:ext uri="{BB962C8B-B14F-4D97-AF65-F5344CB8AC3E}">
        <p14:creationId xmlns:p14="http://schemas.microsoft.com/office/powerpoint/2010/main" val="151445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5837237"/>
            <a:ext cx="8229600" cy="1020763"/>
          </a:xfrm>
        </p:spPr>
        <p:txBody>
          <a:bodyPr>
            <a:normAutofit/>
          </a:bodyPr>
          <a:lstStyle/>
          <a:p>
            <a:r>
              <a:rPr lang="en-US" sz="1400" dirty="0" smtClean="0"/>
              <a:t>https://upload.wikimedia.org/wikipedia/commons/0/03/11_13th_century_Asia_Minor_Turkish_Invasions.png</a:t>
            </a:r>
            <a:endParaRPr lang="en-US" sz="1400" dirty="0"/>
          </a:p>
        </p:txBody>
      </p:sp>
      <p:pic>
        <p:nvPicPr>
          <p:cNvPr id="456706" name="Picture 2" descr="Image result for https://map of seljuq invas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90600"/>
            <a:ext cx="9144000" cy="4094663"/>
          </a:xfrm>
          <a:prstGeom prst="rect">
            <a:avLst/>
          </a:prstGeom>
          <a:noFill/>
        </p:spPr>
      </p:pic>
    </p:spTree>
    <p:extLst>
      <p:ext uri="{BB962C8B-B14F-4D97-AF65-F5344CB8AC3E}">
        <p14:creationId xmlns:p14="http://schemas.microsoft.com/office/powerpoint/2010/main" val="323066266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715</Words>
  <Application>Microsoft Office PowerPoint</Application>
  <PresentationFormat>On-screen Show (4:3)</PresentationFormat>
  <Paragraphs>112</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Black</vt:lpstr>
      <vt:lpstr>1_Black</vt:lpstr>
      <vt:lpstr>Major Conquests 1000-1500 A.D.</vt:lpstr>
      <vt:lpstr>Norman Invasion of England; 1066</vt:lpstr>
      <vt:lpstr>PowerPoint Presentation</vt:lpstr>
      <vt:lpstr>William the Conqueror</vt:lpstr>
      <vt:lpstr>PowerPoint Presentation</vt:lpstr>
      <vt:lpstr>PowerPoint Presentation</vt:lpstr>
      <vt:lpstr>PowerPoint Presentation</vt:lpstr>
      <vt:lpstr>Turkish Invasion</vt:lpstr>
      <vt:lpstr>PowerPoint Presentation</vt:lpstr>
      <vt:lpstr>Turkish Invasion</vt:lpstr>
      <vt:lpstr>PowerPoint Presentation</vt:lpstr>
      <vt:lpstr>Early Turkish Importance</vt:lpstr>
      <vt:lpstr>Ottoman Empire</vt:lpstr>
      <vt:lpstr>Turkish rule in Asia Minor interrupted by Mongols for 100 years, but after 1300 back in hands of Turks</vt:lpstr>
      <vt:lpstr>Constantinople to Istanbul</vt:lpstr>
      <vt:lpstr>PowerPoint Presentation</vt:lpstr>
      <vt:lpstr>Implications for 1300-1500</vt:lpstr>
      <vt:lpstr>Aztec Empire</vt:lpstr>
      <vt:lpstr>PowerPoint Presentation</vt:lpstr>
      <vt:lpstr>Aztec Expansion</vt:lpstr>
      <vt:lpstr>PowerPoint Presentation</vt:lpstr>
      <vt:lpstr>Inca Empire</vt:lpstr>
      <vt:lpstr>Inca Empire</vt:lpstr>
      <vt:lpstr>Inca Empire</vt:lpstr>
      <vt:lpstr>PowerPoint Presentation</vt:lpstr>
      <vt:lpstr>Inca Empire </vt:lpstr>
      <vt:lpstr>Mongol Conquest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Conquests 1000-1500 A.D.</dc:title>
  <dc:creator>HP</dc:creator>
  <cp:lastModifiedBy>HP</cp:lastModifiedBy>
  <cp:revision>1</cp:revision>
  <dcterms:created xsi:type="dcterms:W3CDTF">2018-05-03T18:32:43Z</dcterms:created>
  <dcterms:modified xsi:type="dcterms:W3CDTF">2018-05-03T18:33:34Z</dcterms:modified>
</cp:coreProperties>
</file>