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57"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86AA8DF-A12E-4C1D-808E-711A6E49CBDC}" type="datetimeFigureOut">
              <a:rPr lang="uk-UA" smtClean="0"/>
              <a:t>25.10.2021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390576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6AA8DF-A12E-4C1D-808E-711A6E49CBDC}" type="datetimeFigureOut">
              <a:rPr lang="uk-UA" smtClean="0"/>
              <a:t>25.10.2021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176447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6AA8DF-A12E-4C1D-808E-711A6E49CBDC}" type="datetimeFigureOut">
              <a:rPr lang="uk-UA" smtClean="0"/>
              <a:t>25.10.2021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3748736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6AA8DF-A12E-4C1D-808E-711A6E49CBDC}" type="datetimeFigureOut">
              <a:rPr lang="uk-UA" smtClean="0"/>
              <a:t>25.10.2021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43C44E5-BA71-47FC-B79F-F3D3C7D80943}" type="slidenum">
              <a:rPr lang="uk-UA" smtClean="0"/>
              <a:t>‹#›</a:t>
            </a:fld>
            <a:endParaRPr lang="uk-UA"/>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34323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6AA8DF-A12E-4C1D-808E-711A6E49CBDC}" type="datetimeFigureOut">
              <a:rPr lang="uk-UA" smtClean="0"/>
              <a:t>25.10.2021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11599358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C86AA8DF-A12E-4C1D-808E-711A6E49CBDC}" type="datetimeFigureOut">
              <a:rPr lang="uk-UA" smtClean="0"/>
              <a:t>25.10.2021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6352228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C86AA8DF-A12E-4C1D-808E-711A6E49CBDC}" type="datetimeFigureOut">
              <a:rPr lang="uk-UA" smtClean="0"/>
              <a:t>25.10.2021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14285106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6AA8DF-A12E-4C1D-808E-711A6E49CBDC}" type="datetimeFigureOut">
              <a:rPr lang="uk-UA" smtClean="0"/>
              <a:t>25.10.2021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3335485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smtClean="0"/>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6AA8DF-A12E-4C1D-808E-711A6E49CBDC}" type="datetimeFigureOut">
              <a:rPr lang="uk-UA" smtClean="0"/>
              <a:t>25.10.2021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678314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6AA8DF-A12E-4C1D-808E-711A6E49CBDC}" type="datetimeFigureOut">
              <a:rPr lang="uk-UA" smtClean="0"/>
              <a:t>25.10.2021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2530002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6AA8DF-A12E-4C1D-808E-711A6E49CBDC}" type="datetimeFigureOut">
              <a:rPr lang="uk-UA" smtClean="0"/>
              <a:t>25.10.2021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393759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86AA8DF-A12E-4C1D-808E-711A6E49CBDC}" type="datetimeFigureOut">
              <a:rPr lang="uk-UA" smtClean="0"/>
              <a:t>25.10.2021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4084546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86AA8DF-A12E-4C1D-808E-711A6E49CBDC}" type="datetimeFigureOut">
              <a:rPr lang="uk-UA" smtClean="0"/>
              <a:t>25.10.2021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2160121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86AA8DF-A12E-4C1D-808E-711A6E49CBDC}" type="datetimeFigureOut">
              <a:rPr lang="uk-UA" smtClean="0"/>
              <a:t>25.10.2021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2331006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86AA8DF-A12E-4C1D-808E-711A6E49CBDC}" type="datetimeFigureOut">
              <a:rPr lang="uk-UA" smtClean="0"/>
              <a:t>25.10.2021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119209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smtClean="0"/>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6AA8DF-A12E-4C1D-808E-711A6E49CBDC}" type="datetimeFigureOut">
              <a:rPr lang="uk-UA" smtClean="0"/>
              <a:t>25.10.2021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1944294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6AA8DF-A12E-4C1D-808E-711A6E49CBDC}" type="datetimeFigureOut">
              <a:rPr lang="uk-UA" smtClean="0"/>
              <a:t>25.10.2021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43C44E5-BA71-47FC-B79F-F3D3C7D80943}" type="slidenum">
              <a:rPr lang="uk-UA" smtClean="0"/>
              <a:t>‹#›</a:t>
            </a:fld>
            <a:endParaRPr lang="uk-UA"/>
          </a:p>
        </p:txBody>
      </p:sp>
    </p:spTree>
    <p:extLst>
      <p:ext uri="{BB962C8B-B14F-4D97-AF65-F5344CB8AC3E}">
        <p14:creationId xmlns:p14="http://schemas.microsoft.com/office/powerpoint/2010/main" val="2298744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86AA8DF-A12E-4C1D-808E-711A6E49CBDC}" type="datetimeFigureOut">
              <a:rPr lang="uk-UA" smtClean="0"/>
              <a:t>25.10.2021</a:t>
            </a:fld>
            <a:endParaRPr lang="uk-UA"/>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uk-UA"/>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943C44E5-BA71-47FC-B79F-F3D3C7D80943}" type="slidenum">
              <a:rPr lang="uk-UA" smtClean="0"/>
              <a:t>‹#›</a:t>
            </a:fld>
            <a:endParaRPr lang="uk-UA"/>
          </a:p>
        </p:txBody>
      </p:sp>
    </p:spTree>
    <p:extLst>
      <p:ext uri="{BB962C8B-B14F-4D97-AF65-F5344CB8AC3E}">
        <p14:creationId xmlns:p14="http://schemas.microsoft.com/office/powerpoint/2010/main" val="693641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smtClean="0"/>
              <a:t>Огляд Нового Заповіту</a:t>
            </a:r>
            <a:endParaRPr lang="uk-UA" dirty="0"/>
          </a:p>
        </p:txBody>
      </p:sp>
      <p:sp>
        <p:nvSpPr>
          <p:cNvPr id="3" name="Подзаголовок 2"/>
          <p:cNvSpPr>
            <a:spLocks noGrp="1"/>
          </p:cNvSpPr>
          <p:nvPr>
            <p:ph type="subTitle" idx="1"/>
          </p:nvPr>
        </p:nvSpPr>
        <p:spPr/>
        <p:txBody>
          <a:bodyPr>
            <a:normAutofit lnSpcReduction="10000"/>
          </a:bodyPr>
          <a:lstStyle/>
          <a:p>
            <a:r>
              <a:rPr lang="uk-UA" b="1" dirty="0" smtClean="0">
                <a:solidFill>
                  <a:schemeClr val="tx1">
                    <a:lumMod val="85000"/>
                    <a:lumOff val="15000"/>
                  </a:schemeClr>
                </a:solidFill>
              </a:rPr>
              <a:t>ПЕРЕВИШКО СЕРГІЙ</a:t>
            </a:r>
          </a:p>
          <a:p>
            <a:r>
              <a:rPr lang="uk-UA" b="1" dirty="0" smtClean="0">
                <a:solidFill>
                  <a:schemeClr val="tx1">
                    <a:lumMod val="85000"/>
                    <a:lumOff val="15000"/>
                  </a:schemeClr>
                </a:solidFill>
              </a:rPr>
              <a:t>ПІДГОТОВЛЕНО ДЛЯ ХРИСТИЯНСЬКОГО ІНСТИТУТУ ЛІДЕРСТВА</a:t>
            </a:r>
            <a:endParaRPr lang="ru-RU" b="1" dirty="0" smtClean="0">
              <a:solidFill>
                <a:schemeClr val="tx1">
                  <a:lumMod val="85000"/>
                  <a:lumOff val="15000"/>
                </a:schemeClr>
              </a:solidFill>
            </a:endParaRPr>
          </a:p>
          <a:p>
            <a:endParaRPr lang="uk-UA" dirty="0"/>
          </a:p>
        </p:txBody>
      </p:sp>
    </p:spTree>
    <p:extLst>
      <p:ext uri="{BB962C8B-B14F-4D97-AF65-F5344CB8AC3E}">
        <p14:creationId xmlns:p14="http://schemas.microsoft.com/office/powerpoint/2010/main" val="919407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smtClean="0"/>
              <a:t>Огляд Нового Заповіту</a:t>
            </a:r>
            <a:endParaRPr lang="uk-UA" dirty="0"/>
          </a:p>
        </p:txBody>
      </p:sp>
      <p:sp>
        <p:nvSpPr>
          <p:cNvPr id="3" name="Подзаголовок 2"/>
          <p:cNvSpPr>
            <a:spLocks noGrp="1"/>
          </p:cNvSpPr>
          <p:nvPr>
            <p:ph type="subTitle" idx="1"/>
          </p:nvPr>
        </p:nvSpPr>
        <p:spPr/>
        <p:txBody>
          <a:bodyPr>
            <a:normAutofit lnSpcReduction="10000"/>
          </a:bodyPr>
          <a:lstStyle/>
          <a:p>
            <a:r>
              <a:rPr lang="uk-UA" b="1" dirty="0" smtClean="0">
                <a:solidFill>
                  <a:schemeClr val="tx1">
                    <a:lumMod val="85000"/>
                    <a:lumOff val="15000"/>
                  </a:schemeClr>
                </a:solidFill>
              </a:rPr>
              <a:t>ПЕРЕВИШКО СЕРГІЙ</a:t>
            </a:r>
          </a:p>
          <a:p>
            <a:r>
              <a:rPr lang="uk-UA" b="1" dirty="0" smtClean="0">
                <a:solidFill>
                  <a:schemeClr val="tx1">
                    <a:lumMod val="85000"/>
                    <a:lumOff val="15000"/>
                  </a:schemeClr>
                </a:solidFill>
              </a:rPr>
              <a:t>ПІДГОТОВЛЕНО ДЛЯ ХРИСТИЯНСЬКОГО ІНСТИТУТУ ЛІДЕРСТВА</a:t>
            </a:r>
            <a:endParaRPr lang="ru-RU" b="1" dirty="0" smtClean="0">
              <a:solidFill>
                <a:schemeClr val="tx1">
                  <a:lumMod val="85000"/>
                  <a:lumOff val="15000"/>
                </a:schemeClr>
              </a:solidFill>
            </a:endParaRPr>
          </a:p>
          <a:p>
            <a:endParaRPr lang="uk-UA" dirty="0"/>
          </a:p>
        </p:txBody>
      </p:sp>
    </p:spTree>
    <p:extLst>
      <p:ext uri="{BB962C8B-B14F-4D97-AF65-F5344CB8AC3E}">
        <p14:creationId xmlns:p14="http://schemas.microsoft.com/office/powerpoint/2010/main" val="2437944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20634" y="585064"/>
            <a:ext cx="7260069" cy="5202420"/>
          </a:xfrm>
        </p:spPr>
        <p:txBody>
          <a:bodyPr>
            <a:noAutofit/>
          </a:bodyPr>
          <a:lstStyle/>
          <a:p>
            <a:r>
              <a:rPr lang="uk-UA" sz="6600" dirty="0"/>
              <a:t>Огляд нового заповіту – </a:t>
            </a:r>
            <a:r>
              <a:rPr lang="uk-UA" sz="6600" cap="none" dirty="0" smtClean="0"/>
              <a:t>послання до </a:t>
            </a:r>
            <a:r>
              <a:rPr lang="uk-UA" sz="6600" cap="none" dirty="0" err="1"/>
              <a:t>Г</a:t>
            </a:r>
            <a:r>
              <a:rPr lang="uk-UA" sz="6600" cap="none" dirty="0" err="1" smtClean="0"/>
              <a:t>алатів</a:t>
            </a:r>
            <a:endParaRPr lang="uk-UA" sz="6600" cap="none" dirty="0"/>
          </a:p>
        </p:txBody>
      </p:sp>
    </p:spTree>
    <p:extLst>
      <p:ext uri="{BB962C8B-B14F-4D97-AF65-F5344CB8AC3E}">
        <p14:creationId xmlns:p14="http://schemas.microsoft.com/office/powerpoint/2010/main" val="217077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smtClean="0"/>
              <a:t>ПОСЛАННЯ ДО ГАЛАТІВ</a:t>
            </a:r>
            <a:endParaRPr lang="uk-UA" sz="4800" cap="none"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p:txBody>
          <a:bodyPr>
            <a:normAutofit fontScale="92500" lnSpcReduction="10000"/>
          </a:bodyPr>
          <a:lstStyle/>
          <a:p>
            <a:r>
              <a:rPr lang="uk-UA" dirty="0" smtClean="0"/>
              <a:t>юдейські </a:t>
            </a:r>
            <a:r>
              <a:rPr lang="uk-UA" dirty="0" err="1" smtClean="0"/>
              <a:t>лжевчителі</a:t>
            </a:r>
            <a:r>
              <a:rPr lang="uk-UA" dirty="0" smtClean="0"/>
              <a:t> </a:t>
            </a:r>
            <a:r>
              <a:rPr lang="uk-UA" dirty="0" smtClean="0"/>
              <a:t>впливали </a:t>
            </a:r>
            <a:r>
              <a:rPr lang="uk-UA" dirty="0"/>
              <a:t>на віруючих </a:t>
            </a:r>
            <a:r>
              <a:rPr lang="uk-UA" dirty="0" err="1" smtClean="0"/>
              <a:t>Галатії</a:t>
            </a:r>
            <a:r>
              <a:rPr lang="uk-UA" dirty="0"/>
              <a:t>, щоб замінити їх свободу у Христі на рабство закону. Цю групу називають </a:t>
            </a:r>
            <a:r>
              <a:rPr lang="uk-UA" dirty="0" err="1"/>
              <a:t>юдаїстами</a:t>
            </a:r>
            <a:r>
              <a:rPr lang="uk-UA" dirty="0"/>
              <a:t>. Вони вважали, що язичники не можуть </a:t>
            </a:r>
            <a:r>
              <a:rPr lang="uk-UA" dirty="0" smtClean="0"/>
              <a:t>ма</a:t>
            </a:r>
            <a:r>
              <a:rPr lang="uk-UA" dirty="0" smtClean="0"/>
              <a:t>ти спасіння завдяки </a:t>
            </a:r>
            <a:r>
              <a:rPr lang="uk-UA" dirty="0"/>
              <a:t>Христу, якщо вони додатково не дотримуються єврейського закону.</a:t>
            </a:r>
            <a:r>
              <a:rPr lang="uk-UA" dirty="0" smtClean="0"/>
              <a:t> </a:t>
            </a:r>
            <a:endParaRPr lang="uk-UA" dirty="0"/>
          </a:p>
        </p:txBody>
      </p:sp>
    </p:spTree>
    <p:extLst>
      <p:ext uri="{BB962C8B-B14F-4D97-AF65-F5344CB8AC3E}">
        <p14:creationId xmlns:p14="http://schemas.microsoft.com/office/powerpoint/2010/main" val="2499361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ПОСЛАННЯ ДО ГАЛАТІВ</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p:txBody>
          <a:bodyPr>
            <a:normAutofit fontScale="77500" lnSpcReduction="20000"/>
          </a:bodyPr>
          <a:lstStyle/>
          <a:p>
            <a:r>
              <a:rPr lang="uk-UA" dirty="0"/>
              <a:t>Єрусалимська рада </a:t>
            </a:r>
            <a:r>
              <a:rPr lang="uk-UA" dirty="0" smtClean="0"/>
              <a:t> (Дії 15)  </a:t>
            </a:r>
            <a:r>
              <a:rPr lang="uk-UA" dirty="0" smtClean="0"/>
              <a:t>вирішила </a:t>
            </a:r>
            <a:r>
              <a:rPr lang="uk-UA" dirty="0"/>
              <a:t>це питання і </a:t>
            </a:r>
            <a:r>
              <a:rPr lang="uk-UA" dirty="0" smtClean="0"/>
              <a:t>записала своє рішення у </a:t>
            </a:r>
            <a:r>
              <a:rPr lang="uk-UA" dirty="0"/>
              <a:t>листі, </a:t>
            </a:r>
            <a:r>
              <a:rPr lang="uk-UA" dirty="0" smtClean="0"/>
              <a:t>який </a:t>
            </a:r>
            <a:r>
              <a:rPr lang="uk-UA" dirty="0"/>
              <a:t>Павло і Варнава принесли новим язичницьким церквам. Незважаючи на ясне повеління Єрусалимської ради, </a:t>
            </a:r>
            <a:r>
              <a:rPr lang="uk-UA" dirty="0" err="1" smtClean="0"/>
              <a:t>галатійські</a:t>
            </a:r>
            <a:r>
              <a:rPr lang="uk-UA" dirty="0" smtClean="0"/>
              <a:t> </a:t>
            </a:r>
            <a:r>
              <a:rPr lang="uk-UA" dirty="0"/>
              <a:t>церкви підпали під вплив </a:t>
            </a:r>
            <a:r>
              <a:rPr lang="uk-UA" dirty="0" err="1"/>
              <a:t>юдаїстів</a:t>
            </a:r>
            <a:r>
              <a:rPr lang="uk-UA" dirty="0"/>
              <a:t>, </a:t>
            </a:r>
            <a:r>
              <a:rPr lang="uk-UA" dirty="0" smtClean="0"/>
              <a:t>в </a:t>
            </a:r>
            <a:r>
              <a:rPr lang="uk-UA" dirty="0" err="1" smtClean="0"/>
              <a:t>очевидь</a:t>
            </a:r>
            <a:r>
              <a:rPr lang="uk-UA" dirty="0" smtClean="0"/>
              <a:t>, </a:t>
            </a:r>
            <a:r>
              <a:rPr lang="uk-UA" dirty="0"/>
              <a:t>навіть підкорилися обряду обрізання. Павло пише їм, щоб спростувати їх </a:t>
            </a:r>
            <a:r>
              <a:rPr lang="uk-UA" dirty="0" smtClean="0"/>
              <a:t>помилкове «Євангеліє </a:t>
            </a:r>
            <a:r>
              <a:rPr lang="uk-UA" dirty="0" smtClean="0"/>
              <a:t>справ», </a:t>
            </a:r>
            <a:r>
              <a:rPr lang="uk-UA" dirty="0"/>
              <a:t>щоб показати їм перевагу виправдання вірою. </a:t>
            </a:r>
          </a:p>
        </p:txBody>
      </p:sp>
    </p:spTree>
    <p:extLst>
      <p:ext uri="{BB962C8B-B14F-4D97-AF65-F5344CB8AC3E}">
        <p14:creationId xmlns:p14="http://schemas.microsoft.com/office/powerpoint/2010/main" val="3579947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ПОСЛАННЯ ДО ГАЛАТІВ</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200" y="2367091"/>
            <a:ext cx="5458522" cy="3966801"/>
          </a:xfrm>
        </p:spPr>
        <p:txBody>
          <a:bodyPr>
            <a:normAutofit fontScale="85000" lnSpcReduction="10000"/>
          </a:bodyPr>
          <a:lstStyle/>
          <a:p>
            <a:r>
              <a:rPr lang="uk-UA" dirty="0"/>
              <a:t>виправдання </a:t>
            </a:r>
            <a:r>
              <a:rPr lang="uk-UA" dirty="0" smtClean="0"/>
              <a:t>вірою, незважаючи на діла закону, </a:t>
            </a:r>
            <a:r>
              <a:rPr lang="uk-UA" dirty="0"/>
              <a:t>є темою цього послання. Три розділи цієї книги показують нам три </a:t>
            </a:r>
            <a:r>
              <a:rPr lang="uk-UA" dirty="0" smtClean="0"/>
              <a:t>цілі, </a:t>
            </a:r>
            <a:r>
              <a:rPr lang="uk-UA" dirty="0"/>
              <a:t>які переслідував апостол </a:t>
            </a:r>
            <a:r>
              <a:rPr lang="uk-UA" dirty="0" smtClean="0"/>
              <a:t>Павло, коли писав цей лист:</a:t>
            </a:r>
          </a:p>
          <a:p>
            <a:r>
              <a:rPr lang="uk-UA" dirty="0"/>
              <a:t>1</a:t>
            </a:r>
            <a:r>
              <a:rPr lang="uk-UA" dirty="0" smtClean="0"/>
              <a:t>. в розділах 1-2 Павло захищає свій авторитет, як апостола</a:t>
            </a:r>
          </a:p>
          <a:p>
            <a:r>
              <a:rPr lang="uk-UA" dirty="0" smtClean="0"/>
              <a:t>2. в розділах 2-4 Павло захищає доктрину виправдання вірою.</a:t>
            </a:r>
          </a:p>
          <a:p>
            <a:r>
              <a:rPr lang="uk-UA" dirty="0" smtClean="0"/>
              <a:t>3. в розділах 5-6 Павло пояснює, що свобода від закону не означає беззаконня.  </a:t>
            </a:r>
          </a:p>
          <a:p>
            <a:endParaRPr lang="uk-UA" dirty="0"/>
          </a:p>
        </p:txBody>
      </p:sp>
    </p:spTree>
    <p:extLst>
      <p:ext uri="{BB962C8B-B14F-4D97-AF65-F5344CB8AC3E}">
        <p14:creationId xmlns:p14="http://schemas.microsoft.com/office/powerpoint/2010/main" val="2692799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ПОСЛАННЯ ДО ГАЛАТІВ</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198" y="2367092"/>
            <a:ext cx="5491977" cy="3866440"/>
          </a:xfrm>
        </p:spPr>
        <p:txBody>
          <a:bodyPr>
            <a:normAutofit fontScale="85000" lnSpcReduction="10000"/>
          </a:bodyPr>
          <a:lstStyle/>
          <a:p>
            <a:r>
              <a:rPr lang="uk-UA" dirty="0"/>
              <a:t>Павло використовує гострі і сильні слова, відповідні для подібного конфлікту, пов'язаного з розділеннями. Це ймовірно, найбільш полемічний лист апостола Павла, апостол навіть не пише своє звичайне вітання на початку книги, замість цього він відразу починає свою догану. Павло використовує широке розмаїття підходів для того, щоб переконати читачів: сувору догану, обережний заклик, особистий досвід, старозавітні приклади, логіку, застереження і навіть алегорію.</a:t>
            </a:r>
          </a:p>
        </p:txBody>
      </p:sp>
    </p:spTree>
    <p:extLst>
      <p:ext uri="{BB962C8B-B14F-4D97-AF65-F5344CB8AC3E}">
        <p14:creationId xmlns:p14="http://schemas.microsoft.com/office/powerpoint/2010/main" val="3215283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ПОСЛАННЯ ДО ГАЛАТІВ</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p:txBody>
          <a:bodyPr>
            <a:normAutofit fontScale="77500" lnSpcReduction="20000"/>
          </a:bodyPr>
          <a:lstStyle/>
          <a:p>
            <a:r>
              <a:rPr lang="uk-UA" dirty="0" smtClean="0"/>
              <a:t>І. вступ 1:1-5</a:t>
            </a:r>
          </a:p>
          <a:p>
            <a:r>
              <a:rPr lang="uk-UA" dirty="0" smtClean="0"/>
              <a:t>ІІ. Відношення до іншого благовістя 1:6-10.</a:t>
            </a:r>
          </a:p>
          <a:p>
            <a:r>
              <a:rPr lang="uk-UA" dirty="0" smtClean="0"/>
              <a:t>ІІІ. Походження і захист благовістя і апостольства 1:11-2:21.</a:t>
            </a:r>
          </a:p>
          <a:p>
            <a:r>
              <a:rPr lang="uk-UA" dirty="0" smtClean="0"/>
              <a:t>1.</a:t>
            </a:r>
            <a:r>
              <a:rPr lang="uk-UA" dirty="0"/>
              <a:t> Походження </a:t>
            </a:r>
            <a:r>
              <a:rPr lang="uk-UA" dirty="0" smtClean="0"/>
              <a:t>апостольства і благовістя 1:11-24.</a:t>
            </a:r>
          </a:p>
          <a:p>
            <a:r>
              <a:rPr lang="uk-UA" dirty="0" smtClean="0"/>
              <a:t>2. захист 2:1-10 (признання апостольства і благовістя в Єрусалимі).</a:t>
            </a:r>
          </a:p>
          <a:p>
            <a:r>
              <a:rPr lang="uk-UA" dirty="0" smtClean="0"/>
              <a:t>3. викриття Петра 2:11-21</a:t>
            </a:r>
          </a:p>
          <a:p>
            <a:endParaRPr lang="uk-UA" dirty="0"/>
          </a:p>
        </p:txBody>
      </p:sp>
    </p:spTree>
    <p:extLst>
      <p:ext uri="{BB962C8B-B14F-4D97-AF65-F5344CB8AC3E}">
        <p14:creationId xmlns:p14="http://schemas.microsoft.com/office/powerpoint/2010/main" val="3792347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ПОСЛАННЯ ДО ГАЛАТІВ</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199" y="2367092"/>
            <a:ext cx="5194005" cy="3565875"/>
          </a:xfrm>
        </p:spPr>
        <p:txBody>
          <a:bodyPr>
            <a:normAutofit fontScale="92500" lnSpcReduction="20000"/>
          </a:bodyPr>
          <a:lstStyle/>
          <a:p>
            <a:r>
              <a:rPr lang="en-US" dirty="0" smtClean="0"/>
              <a:t>IV.</a:t>
            </a:r>
            <a:r>
              <a:rPr lang="ru-RU" dirty="0" smtClean="0"/>
              <a:t> </a:t>
            </a:r>
            <a:r>
              <a:rPr lang="uk-UA" dirty="0" smtClean="0"/>
              <a:t>Вчення Павла про закон і благодать</a:t>
            </a:r>
          </a:p>
          <a:p>
            <a:r>
              <a:rPr lang="uk-UA" dirty="0" smtClean="0"/>
              <a:t>1. питання Павла до галатів 3:1-5.</a:t>
            </a:r>
          </a:p>
          <a:p>
            <a:r>
              <a:rPr lang="uk-UA" dirty="0" smtClean="0"/>
              <a:t>2. благословення по вірі і прокляття через закон 3:6-14.</a:t>
            </a:r>
          </a:p>
          <a:p>
            <a:r>
              <a:rPr lang="uk-UA" dirty="0" smtClean="0"/>
              <a:t>3. Закон не відміняє благодаті 3:13-18.</a:t>
            </a:r>
          </a:p>
          <a:p>
            <a:r>
              <a:rPr lang="uk-UA" dirty="0" smtClean="0"/>
              <a:t>4. Ціль закону 3:19-25.</a:t>
            </a:r>
          </a:p>
          <a:p>
            <a:r>
              <a:rPr lang="uk-UA" dirty="0" smtClean="0"/>
              <a:t>5. Нове положення у Христі 3:26-29.</a:t>
            </a:r>
            <a:endParaRPr lang="uk-UA" dirty="0"/>
          </a:p>
        </p:txBody>
      </p:sp>
    </p:spTree>
    <p:extLst>
      <p:ext uri="{BB962C8B-B14F-4D97-AF65-F5344CB8AC3E}">
        <p14:creationId xmlns:p14="http://schemas.microsoft.com/office/powerpoint/2010/main" val="3797077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ПОСЛАННЯ ДО ГАЛАТІВ</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p:txBody>
          <a:bodyPr>
            <a:normAutofit fontScale="77500" lnSpcReduction="20000"/>
          </a:bodyPr>
          <a:lstStyle/>
          <a:p>
            <a:r>
              <a:rPr lang="uk-UA" dirty="0" smtClean="0"/>
              <a:t>6. Христос викупив підзаконних для усиновлення 4:1-7.</a:t>
            </a:r>
          </a:p>
          <a:p>
            <a:r>
              <a:rPr lang="uk-UA" dirty="0" smtClean="0"/>
              <a:t>7. навіщо знову поневолюєте себе? 4:8-11.</a:t>
            </a:r>
          </a:p>
          <a:p>
            <a:r>
              <a:rPr lang="uk-UA" dirty="0" smtClean="0"/>
              <a:t>8. здивування Павла 4:14-20.</a:t>
            </a:r>
          </a:p>
          <a:p>
            <a:r>
              <a:rPr lang="uk-UA" dirty="0" smtClean="0"/>
              <a:t>9. алегоричний приклад 4:21-31.</a:t>
            </a:r>
          </a:p>
          <a:p>
            <a:r>
              <a:rPr lang="uk-UA" dirty="0" smtClean="0"/>
              <a:t>10. Павло переконує галатів перебувати у благодаті 5:1-12.</a:t>
            </a:r>
          </a:p>
          <a:p>
            <a:r>
              <a:rPr lang="en-US" dirty="0" smtClean="0"/>
              <a:t>V.</a:t>
            </a:r>
            <a:r>
              <a:rPr lang="uk-UA" dirty="0" smtClean="0"/>
              <a:t> Практичні настанови  5:13-6:10.</a:t>
            </a:r>
            <a:endParaRPr lang="en-US" dirty="0" smtClean="0"/>
          </a:p>
          <a:p>
            <a:r>
              <a:rPr lang="en-US" dirty="0" smtClean="0"/>
              <a:t>VI.</a:t>
            </a:r>
            <a:r>
              <a:rPr lang="uk-UA" dirty="0" smtClean="0"/>
              <a:t>  Заключення 6:11-18.</a:t>
            </a:r>
            <a:endParaRPr lang="en-US" dirty="0" smtClean="0"/>
          </a:p>
        </p:txBody>
      </p:sp>
    </p:spTree>
    <p:extLst>
      <p:ext uri="{BB962C8B-B14F-4D97-AF65-F5344CB8AC3E}">
        <p14:creationId xmlns:p14="http://schemas.microsoft.com/office/powerpoint/2010/main" val="54851860"/>
      </p:ext>
    </p:extLst>
  </p:cSld>
  <p:clrMapOvr>
    <a:masterClrMapping/>
  </p:clrMapOvr>
</p:sld>
</file>

<file path=ppt/theme/theme1.xml><?xml version="1.0" encoding="utf-8"?>
<a:theme xmlns:a="http://schemas.openxmlformats.org/drawingml/2006/main" name="Капля">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tf00001031_wac</Template>
  <TotalTime>40</TotalTime>
  <Words>477</Words>
  <Application>Microsoft Office PowerPoint</Application>
  <PresentationFormat>Произвольный</PresentationFormat>
  <Paragraphs>40</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Капля</vt:lpstr>
      <vt:lpstr>Огляд Нового Заповіту</vt:lpstr>
      <vt:lpstr>Огляд нового заповіту – послання до Галатів</vt:lpstr>
      <vt:lpstr>Огляд нового заповіту – ПОСЛАННЯ ДО ГАЛАТІВ</vt:lpstr>
      <vt:lpstr>Огляд нового заповіту – ПОСЛАННЯ ДО ГАЛАТІВ</vt:lpstr>
      <vt:lpstr>Огляд нового заповіту – ПОСЛАННЯ ДО ГАЛАТІВ</vt:lpstr>
      <vt:lpstr>Огляд нового заповіту – ПОСЛАННЯ ДО ГАЛАТІВ</vt:lpstr>
      <vt:lpstr>Огляд нового заповіту – ПОСЛАННЯ ДО ГАЛАТІВ</vt:lpstr>
      <vt:lpstr>Огляд нового заповіту – ПОСЛАННЯ ДО ГАЛАТІВ</vt:lpstr>
      <vt:lpstr>Огляд нового заповіту – ПОСЛАННЯ ДО ГАЛАТІВ</vt:lpstr>
      <vt:lpstr>Огляд Нового Заповіту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Огляд Нового Заповіту</dc:title>
  <dc:creator>Пользователь</dc:creator>
  <cp:lastModifiedBy>zhmlvov@hotmail.com</cp:lastModifiedBy>
  <cp:revision>8</cp:revision>
  <dcterms:created xsi:type="dcterms:W3CDTF">2021-03-02T20:23:21Z</dcterms:created>
  <dcterms:modified xsi:type="dcterms:W3CDTF">2021-10-25T11:39:14Z</dcterms:modified>
</cp:coreProperties>
</file>