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337" r:id="rId2"/>
    <p:sldId id="329" r:id="rId3"/>
    <p:sldId id="314" r:id="rId4"/>
    <p:sldId id="262" r:id="rId5"/>
    <p:sldId id="315" r:id="rId6"/>
    <p:sldId id="328" r:id="rId7"/>
    <p:sldId id="259" r:id="rId8"/>
    <p:sldId id="326" r:id="rId9"/>
    <p:sldId id="327" r:id="rId10"/>
    <p:sldId id="333" r:id="rId11"/>
    <p:sldId id="331" r:id="rId12"/>
    <p:sldId id="334" r:id="rId13"/>
    <p:sldId id="340" r:id="rId14"/>
    <p:sldId id="332" r:id="rId1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12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hyperlink" Target="https://www.google.com/url?sa=i&amp;rct=j&amp;q=&amp;esrc=s&amp;source=images&amp;cd=&amp;cad=rja&amp;uact=8&amp;ved=0ahUKEwiayJXTov3UAhXJFj4KHc2CBDEQjRwIBw&amp;url=https://www.arborday.org/&amp;psig=AFQjCNFFMmvNawrVANIULoOWr0ykpm08bg&amp;ust=1499726200059263" TargetMode="External"/><Relationship Id="rId3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As-WGi_3UAhUIVj4KHbazANoQjRwIBw&amp;url=https://blogsproutup.wordpress.com/2015/05/25/could-customer-voice-provide-emerging-product-a-strategic-advantage/&amp;psig=AFQjCNHlo_kC1XZOrRsVldBiM7YgRakr-Q&amp;ust=1499719175248783" TargetMode="External"/><Relationship Id="rId3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683568" y="2492896"/>
            <a:ext cx="7772400" cy="1829761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7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Lección 3. Madurez</a:t>
            </a:r>
            <a:endParaRPr kumimoji="0" lang="es-MX" sz="72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508104" y="5949280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pic>
        <p:nvPicPr>
          <p:cNvPr id="5" name="Picture 4" descr="Resultado de imagen para image of  bib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1268760"/>
            <a:ext cx="5904656" cy="316835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395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Ministerio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 smtClean="0"/>
              <a:t> Madurez</a:t>
            </a:r>
            <a:endParaRPr lang="es-MX" sz="4400" dirty="0"/>
          </a:p>
        </p:txBody>
      </p:sp>
      <p:sp>
        <p:nvSpPr>
          <p:cNvPr id="7" name="6 Doble onda"/>
          <p:cNvSpPr/>
          <p:nvPr/>
        </p:nvSpPr>
        <p:spPr>
          <a:xfrm>
            <a:off x="1043608" y="4293096"/>
            <a:ext cx="7560840" cy="1556792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000" dirty="0" smtClean="0">
                <a:latin typeface="Arial Black" pitchFamily="34" charset="0"/>
              </a:rPr>
              <a:t>Hechos 28:30-31</a:t>
            </a:r>
            <a:endParaRPr lang="es-MX" sz="60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251520" y="188640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Ministerio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 smtClean="0"/>
              <a:t> Madurez</a:t>
            </a:r>
            <a:endParaRPr lang="es-MX" sz="4400" dirty="0"/>
          </a:p>
        </p:txBody>
      </p:sp>
      <p:sp>
        <p:nvSpPr>
          <p:cNvPr id="9" name="8 Rectángulo"/>
          <p:cNvSpPr/>
          <p:nvPr/>
        </p:nvSpPr>
        <p:spPr>
          <a:xfrm>
            <a:off x="611560" y="2564904"/>
            <a:ext cx="7993904" cy="193899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endParaRPr lang="es-MX" sz="4000" dirty="0" smtClean="0">
              <a:solidFill>
                <a:schemeClr val="bg1"/>
              </a:solidFill>
            </a:endParaRPr>
          </a:p>
          <a:p>
            <a:pPr algn="ctr"/>
            <a:r>
              <a:rPr lang="es-MX" sz="4000" dirty="0" smtClean="0">
                <a:solidFill>
                  <a:schemeClr val="bg1"/>
                </a:solidFill>
              </a:rPr>
              <a:t>Nuevo Testamento, 27 libros</a:t>
            </a:r>
          </a:p>
          <a:p>
            <a:pPr algn="ctr"/>
            <a:endParaRPr lang="es-MX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AutoShape 2" descr="Resultado de imagen para from young plant to a fruit tree silhouette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2708" name="AutoShape 4" descr="Resultado de imagen para tree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2714" name="Picture 10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5949280"/>
          </a:xfrm>
          <a:prstGeom prst="rect">
            <a:avLst/>
          </a:prstGeom>
          <a:noFill/>
        </p:spPr>
      </p:pic>
      <p:sp>
        <p:nvSpPr>
          <p:cNvPr id="11" name="10 Rectángulo"/>
          <p:cNvSpPr/>
          <p:nvPr/>
        </p:nvSpPr>
        <p:spPr>
          <a:xfrm>
            <a:off x="0" y="5965448"/>
            <a:ext cx="9144000" cy="89255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endParaRPr lang="es-MX" sz="1600" dirty="0" smtClean="0">
              <a:solidFill>
                <a:schemeClr val="bg1"/>
              </a:solidFill>
            </a:endParaRPr>
          </a:p>
          <a:p>
            <a:pPr algn="ctr"/>
            <a:r>
              <a:rPr lang="es-MX" sz="2000" dirty="0" smtClean="0">
                <a:solidFill>
                  <a:schemeClr val="bg1"/>
                </a:solidFill>
              </a:rPr>
              <a:t>Iglesia y Ministerio en el Nuevo Testamento</a:t>
            </a:r>
            <a:endParaRPr lang="es-MX" sz="4000" dirty="0" smtClean="0">
              <a:solidFill>
                <a:schemeClr val="bg1"/>
              </a:solidFill>
            </a:endParaRPr>
          </a:p>
          <a:p>
            <a:pPr algn="ctr"/>
            <a:endParaRPr lang="es-MX" sz="16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47056" y="260648"/>
            <a:ext cx="84969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000" dirty="0" smtClean="0"/>
              <a:t>Tarea:</a:t>
            </a:r>
          </a:p>
          <a:p>
            <a:endParaRPr lang="es-MX" sz="6000" dirty="0" smtClean="0"/>
          </a:p>
          <a:p>
            <a:r>
              <a:rPr lang="es-MX" sz="6000" dirty="0" smtClean="0"/>
              <a:t>Preguntarse cuáles son los conflictos que me tientan o confunden.</a:t>
            </a:r>
            <a:endParaRPr lang="es-MX" sz="6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Conclusión</a:t>
            </a:r>
            <a:endParaRPr lang="es-MX" dirty="0"/>
          </a:p>
        </p:txBody>
      </p:sp>
      <p:sp>
        <p:nvSpPr>
          <p:cNvPr id="3" name="2 CuadroTexto"/>
          <p:cNvSpPr txBox="1"/>
          <p:nvPr/>
        </p:nvSpPr>
        <p:spPr>
          <a:xfrm>
            <a:off x="5508104" y="5949280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inta hacia arriba"/>
          <p:cNvSpPr/>
          <p:nvPr/>
        </p:nvSpPr>
        <p:spPr>
          <a:xfrm>
            <a:off x="539552" y="1700808"/>
            <a:ext cx="8244408" cy="2592288"/>
          </a:xfrm>
          <a:prstGeom prst="ribbon2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2 CuadroTexto"/>
          <p:cNvSpPr txBox="1"/>
          <p:nvPr/>
        </p:nvSpPr>
        <p:spPr>
          <a:xfrm>
            <a:off x="251520" y="332656"/>
            <a:ext cx="88924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Ministerio</a:t>
            </a:r>
          </a:p>
          <a:p>
            <a:endParaRPr lang="es-MX" sz="4400" dirty="0" smtClean="0"/>
          </a:p>
          <a:p>
            <a:endParaRPr lang="es-MX" sz="4400" dirty="0" smtClean="0"/>
          </a:p>
          <a:p>
            <a:pPr algn="ctr"/>
            <a:r>
              <a:rPr lang="es-MX" sz="60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¿Cómo Madura?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51520" y="332656"/>
            <a:ext cx="88924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Ministerio</a:t>
            </a:r>
          </a:p>
        </p:txBody>
      </p:sp>
      <p:sp>
        <p:nvSpPr>
          <p:cNvPr id="62466" name="AutoShape 2" descr="Resultado de imagen para images church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2468" name="AutoShape 4" descr="Resultado de imagen para images church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2470" name="AutoShape 6" descr="Resultado de imagen para images church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9" name="8 Explosión 2"/>
          <p:cNvSpPr/>
          <p:nvPr/>
        </p:nvSpPr>
        <p:spPr>
          <a:xfrm>
            <a:off x="971600" y="2276872"/>
            <a:ext cx="8784976" cy="4032448"/>
          </a:xfrm>
          <a:prstGeom prst="irregularSeal2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800" dirty="0" smtClean="0">
                <a:solidFill>
                  <a:schemeClr val="tx1"/>
                </a:solidFill>
                <a:latin typeface="Arial Black" pitchFamily="34" charset="0"/>
              </a:rPr>
              <a:t>Conflictos</a:t>
            </a:r>
            <a:endParaRPr lang="es-MX" sz="48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10" name="9 Explosión 2"/>
          <p:cNvSpPr/>
          <p:nvPr/>
        </p:nvSpPr>
        <p:spPr>
          <a:xfrm>
            <a:off x="0" y="980728"/>
            <a:ext cx="8352928" cy="3168352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latin typeface="Arial Black" pitchFamily="34" charset="0"/>
              </a:rPr>
              <a:t>Necesidades</a:t>
            </a:r>
            <a:endParaRPr lang="es-MX" sz="36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4223792" y="1700808"/>
            <a:ext cx="4920208" cy="395092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24" name="Picture 4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 bwMode="auto">
          <a:xfrm>
            <a:off x="1187624" y="1052737"/>
            <a:ext cx="4394012" cy="352839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539552" y="332656"/>
            <a:ext cx="77768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Ministerio</a:t>
            </a:r>
            <a:endParaRPr lang="es-MX" sz="7200" b="1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 de flecha"/>
          <p:cNvCxnSpPr/>
          <p:nvPr/>
        </p:nvCxnSpPr>
        <p:spPr>
          <a:xfrm>
            <a:off x="1259632" y="2348881"/>
            <a:ext cx="6984776" cy="0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1763688" y="4509120"/>
            <a:ext cx="66967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Línea del Tiempo</a:t>
            </a:r>
            <a:endParaRPr lang="es-MX" sz="4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6191672" y="980728"/>
            <a:ext cx="2952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Siglo XXI</a:t>
            </a:r>
            <a:endParaRPr lang="es-MX" sz="4400" dirty="0"/>
          </a:p>
        </p:txBody>
      </p:sp>
      <p:sp>
        <p:nvSpPr>
          <p:cNvPr id="9" name="8 CuadroTexto"/>
          <p:cNvSpPr txBox="1"/>
          <p:nvPr/>
        </p:nvSpPr>
        <p:spPr>
          <a:xfrm>
            <a:off x="-180528" y="1844824"/>
            <a:ext cx="2952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Siglo I</a:t>
            </a:r>
            <a:endParaRPr lang="es-MX" sz="44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1403648" y="1700808"/>
            <a:ext cx="57606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 smtClean="0"/>
              <a:t>II III IV V VI VII VIII IX X XI XII XIII XIV XV XVI XVII XVIII XIX XX  </a:t>
            </a:r>
          </a:p>
        </p:txBody>
      </p:sp>
      <p:sp>
        <p:nvSpPr>
          <p:cNvPr id="10" name="9 Pergamino horizontal"/>
          <p:cNvSpPr/>
          <p:nvPr/>
        </p:nvSpPr>
        <p:spPr>
          <a:xfrm>
            <a:off x="971600" y="2348880"/>
            <a:ext cx="6408712" cy="1872208"/>
          </a:xfrm>
          <a:prstGeom prst="horizontalScroll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/>
              <a:t>Conflictos y Necesidades</a:t>
            </a:r>
            <a:endParaRPr lang="es-MX" sz="3600" dirty="0"/>
          </a:p>
        </p:txBody>
      </p:sp>
      <p:sp>
        <p:nvSpPr>
          <p:cNvPr id="12" name="11 Pergamino horizontal"/>
          <p:cNvSpPr/>
          <p:nvPr/>
        </p:nvSpPr>
        <p:spPr>
          <a:xfrm>
            <a:off x="1763688" y="3573016"/>
            <a:ext cx="6408712" cy="1872208"/>
          </a:xfrm>
          <a:prstGeom prst="horizontalScroll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/>
              <a:t>Internos y Externos</a:t>
            </a:r>
            <a:endParaRPr lang="es-MX" sz="3600" dirty="0"/>
          </a:p>
        </p:txBody>
      </p:sp>
      <p:sp>
        <p:nvSpPr>
          <p:cNvPr id="13" name="12 Pergamino horizontal"/>
          <p:cNvSpPr/>
          <p:nvPr/>
        </p:nvSpPr>
        <p:spPr>
          <a:xfrm>
            <a:off x="2411760" y="4725144"/>
            <a:ext cx="6408712" cy="1872208"/>
          </a:xfrm>
          <a:prstGeom prst="horizontalScroll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/>
              <a:t>Individuales y Grupales</a:t>
            </a:r>
            <a:endParaRPr lang="es-MX" sz="36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179512" y="260648"/>
            <a:ext cx="59046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/>
              <a:t>Ministerio</a:t>
            </a:r>
          </a:p>
          <a:p>
            <a:pPr>
              <a:buFont typeface="Wingdings" pitchFamily="2" charset="2"/>
              <a:buChar char="ü"/>
            </a:pPr>
            <a:r>
              <a:rPr lang="es-MX" sz="2800" b="1" dirty="0" smtClean="0"/>
              <a:t>Crecimiento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AutoShape 2" descr="Resultado de imagen para multiplication of people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1684" name="AutoShape 4" descr="Resultado de imagen para multiplication of people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5 Explosión 2"/>
          <p:cNvSpPr/>
          <p:nvPr/>
        </p:nvSpPr>
        <p:spPr>
          <a:xfrm>
            <a:off x="359024" y="2204864"/>
            <a:ext cx="8784976" cy="4032448"/>
          </a:xfrm>
          <a:prstGeom prst="irregularSeal2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800" dirty="0" smtClean="0">
                <a:solidFill>
                  <a:schemeClr val="tx1"/>
                </a:solidFill>
                <a:latin typeface="Arial Black" pitchFamily="34" charset="0"/>
              </a:rPr>
              <a:t>Conflictos</a:t>
            </a:r>
            <a:endParaRPr lang="es-MX" sz="48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" name="6 Explosión 2"/>
          <p:cNvSpPr/>
          <p:nvPr/>
        </p:nvSpPr>
        <p:spPr>
          <a:xfrm>
            <a:off x="1475656" y="-459432"/>
            <a:ext cx="10513168" cy="3168352"/>
          </a:xfrm>
          <a:prstGeom prst="irregularSeal2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800" dirty="0" smtClean="0">
                <a:solidFill>
                  <a:schemeClr val="tx1"/>
                </a:solidFill>
                <a:latin typeface="Arial Black" pitchFamily="34" charset="0"/>
              </a:rPr>
              <a:t>Necesidades</a:t>
            </a:r>
            <a:endParaRPr lang="es-MX" sz="48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5" name="4 Doble onda"/>
          <p:cNvSpPr/>
          <p:nvPr/>
        </p:nvSpPr>
        <p:spPr>
          <a:xfrm>
            <a:off x="1331640" y="2132856"/>
            <a:ext cx="6912768" cy="1556792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000" dirty="0" smtClean="0">
                <a:latin typeface="Arial Black" pitchFamily="34" charset="0"/>
              </a:rPr>
              <a:t>Hechos 5:29-42</a:t>
            </a:r>
            <a:endParaRPr lang="es-MX" sz="60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7" name="6 CuadroTexto"/>
          <p:cNvSpPr txBox="1"/>
          <p:nvPr/>
        </p:nvSpPr>
        <p:spPr>
          <a:xfrm>
            <a:off x="251520" y="332656"/>
            <a:ext cx="88924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Ministerio</a:t>
            </a:r>
          </a:p>
        </p:txBody>
      </p:sp>
      <p:sp>
        <p:nvSpPr>
          <p:cNvPr id="5" name="4 Rectángulo"/>
          <p:cNvSpPr/>
          <p:nvPr/>
        </p:nvSpPr>
        <p:spPr>
          <a:xfrm>
            <a:off x="323528" y="1268760"/>
            <a:ext cx="8352928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 smtClean="0"/>
              <a:t>... Respondiendo Pedro y los apóstoles, dijeron: Es necesario obedecer a Dios antes que a los hombres. </a:t>
            </a:r>
          </a:p>
          <a:p>
            <a:r>
              <a:rPr lang="es-MX" sz="2400" dirty="0" smtClean="0"/>
              <a:t>El Dios de nuestros padres levantó a Jesús, a quien vosotros matasteis colgándole en un madero. </a:t>
            </a:r>
          </a:p>
          <a:p>
            <a:r>
              <a:rPr lang="es-MX" sz="2400" dirty="0" smtClean="0"/>
              <a:t>A éste, Dios ha exaltado con su diestra por Príncipe y Salvador, para dar a Israel arrepentimiento y perdón de pecados. </a:t>
            </a:r>
          </a:p>
          <a:p>
            <a:r>
              <a:rPr lang="es-MX" sz="2400" dirty="0" smtClean="0"/>
              <a:t>Y nosotros somos testigos suyos de estas cosas, y también el Espíritu Santo, el cual ha dado Dios a los que le obedecen. </a:t>
            </a:r>
          </a:p>
          <a:p>
            <a:r>
              <a:rPr lang="es-MX" sz="2400" dirty="0" smtClean="0"/>
              <a:t>Ellos, oyendo esto, se enfurecían y querían matarlos. 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39552" y="394692"/>
            <a:ext cx="828092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000" dirty="0" smtClean="0"/>
              <a:t>Entonces levantándose en el concilio un fariseo llamado </a:t>
            </a:r>
            <a:r>
              <a:rPr lang="es-MX" sz="2000" dirty="0" err="1" smtClean="0"/>
              <a:t>Gamaliel</a:t>
            </a:r>
            <a:r>
              <a:rPr lang="es-MX" sz="2000" dirty="0" smtClean="0"/>
              <a:t>, doctor de la ley, venerado de todo el pueblo, mandó que sacasen fuera por un momento a los apóstoles, </a:t>
            </a:r>
          </a:p>
          <a:p>
            <a:pPr algn="just"/>
            <a:r>
              <a:rPr lang="es-MX" sz="2000" dirty="0" smtClean="0"/>
              <a:t>y luego dijo: Varones israelitas, mirad por vosotros lo que vais a hacer respecto a estos hombres. </a:t>
            </a:r>
          </a:p>
          <a:p>
            <a:pPr algn="just"/>
            <a:r>
              <a:rPr lang="es-MX" sz="2000" dirty="0" smtClean="0"/>
              <a:t>Porque antes de estos días se levantó </a:t>
            </a:r>
            <a:r>
              <a:rPr lang="es-MX" sz="2000" dirty="0" err="1" smtClean="0"/>
              <a:t>Teudas</a:t>
            </a:r>
            <a:r>
              <a:rPr lang="es-MX" sz="2000" dirty="0" smtClean="0"/>
              <a:t>, diciendo que era alguien. A éste se unió un número como de cuatrocientos hombres; pero él fue muerto, y todos los que le obedecían fueron dispersados y reducidos a nada. </a:t>
            </a:r>
          </a:p>
          <a:p>
            <a:pPr algn="just"/>
            <a:r>
              <a:rPr lang="es-MX" sz="2000" dirty="0" smtClean="0"/>
              <a:t>Después de éste, se levantó Judas el galileo, en los días del censo, y llevó en pos de sí a mucho pueblo. Pereció también él, y todos los que le obedecían fueron dispersados. </a:t>
            </a:r>
          </a:p>
          <a:p>
            <a:pPr algn="just"/>
            <a:r>
              <a:rPr lang="es-MX" sz="2000" dirty="0" smtClean="0"/>
              <a:t>Y ahora os digo: Apartaos de estos hombres, y dejadlos; porque si este consejo o esta obra es de los hombres, se desvanecerá; </a:t>
            </a:r>
          </a:p>
          <a:p>
            <a:pPr algn="just"/>
            <a:r>
              <a:rPr lang="es-MX" sz="2000" dirty="0" smtClean="0"/>
              <a:t>mas si es de Dios, no la podréis destruir; no seáis tal vez hallados luchando contra Dios.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83568" y="620688"/>
            <a:ext cx="864096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baseline="30000" dirty="0" smtClean="0"/>
              <a:t> </a:t>
            </a:r>
            <a:r>
              <a:rPr lang="es-MX" sz="2800" dirty="0" smtClean="0"/>
              <a:t>Y convinieron con él; y llamando a los apóstoles, después de azotarlos, les intimaron que no hablasen en el nombre de Jesús, y los pusieron en libertad. </a:t>
            </a:r>
          </a:p>
          <a:p>
            <a:r>
              <a:rPr lang="es-MX" sz="2800" dirty="0" smtClean="0"/>
              <a:t>Y ellos salieron de la presencia del concilio, gozosos de haber sido tenidos por dignos de padecer afrenta por causa del Nombre. </a:t>
            </a:r>
          </a:p>
          <a:p>
            <a:r>
              <a:rPr lang="es-MX" sz="2800" b="1" dirty="0" smtClean="0"/>
              <a:t>Y todos los días, </a:t>
            </a:r>
          </a:p>
          <a:p>
            <a:r>
              <a:rPr lang="es-MX" sz="2800" b="1" dirty="0" smtClean="0"/>
              <a:t>en el templo</a:t>
            </a:r>
            <a:r>
              <a:rPr lang="es-MX" sz="2800" b="1" u="sng" dirty="0" smtClean="0"/>
              <a:t> </a:t>
            </a:r>
          </a:p>
          <a:p>
            <a:r>
              <a:rPr lang="es-MX" sz="2800" b="1" dirty="0" smtClean="0"/>
              <a:t>y por las casas, </a:t>
            </a:r>
          </a:p>
          <a:p>
            <a:r>
              <a:rPr lang="es-MX" sz="2800" b="1" dirty="0" smtClean="0"/>
              <a:t>no cesaban de </a:t>
            </a:r>
            <a:r>
              <a:rPr lang="es-MX" sz="2800" b="1" dirty="0" smtClean="0">
                <a:solidFill>
                  <a:srgbClr val="FF0000"/>
                </a:solidFill>
              </a:rPr>
              <a:t>enseñar y predicar </a:t>
            </a:r>
            <a:r>
              <a:rPr lang="es-MX" sz="2800" b="1" dirty="0" smtClean="0"/>
              <a:t>a Jesucristo. </a:t>
            </a:r>
            <a:endParaRPr lang="es-MX" sz="28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350</TotalTime>
  <Words>455</Words>
  <Application>Microsoft Macintosh PowerPoint</Application>
  <PresentationFormat>On-screen Show (4:3)</PresentationFormat>
  <Paragraphs>67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Concurrencia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72</cp:revision>
  <dcterms:created xsi:type="dcterms:W3CDTF">2017-07-09T16:48:22Z</dcterms:created>
  <dcterms:modified xsi:type="dcterms:W3CDTF">2017-08-11T20:14:10Z</dcterms:modified>
</cp:coreProperties>
</file>