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7"/>
  </p:handoutMasterIdLst>
  <p:sldIdLst>
    <p:sldId id="260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291C9-148D-47BF-A621-71E6CB8D3EDC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D5EE1-9126-4C7C-9C5D-FF4B70758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6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7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7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2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6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1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2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1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Click to edit Master text styles</a:t>
            </a:r>
          </a:p>
          <a:p>
            <a:pPr lvl="1"/>
            <a:r>
              <a:rPr lang="uk"/>
              <a:t>Second level</a:t>
            </a:r>
          </a:p>
          <a:p>
            <a:pPr lvl="2"/>
            <a:r>
              <a:rPr lang="uk"/>
              <a:t>Third level</a:t>
            </a:r>
          </a:p>
          <a:p>
            <a:pPr lvl="3"/>
            <a:r>
              <a:rPr lang="uk"/>
              <a:t>Fourth level</a:t>
            </a:r>
          </a:p>
          <a:p>
            <a:pPr lvl="4"/>
            <a:r>
              <a:rPr lang="uk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03A6C-186F-4E18-B26A-FE33B172DC06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29200" y="3982522"/>
            <a:ext cx="388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" sz="2800" b="1" dirty="0">
                <a:solidFill>
                  <a:srgbClr val="FF0000"/>
                </a:solidFill>
              </a:rPr>
              <a:t>Який лідер є ефективним?</a:t>
            </a:r>
          </a:p>
          <a:p>
            <a:pPr algn="ctr"/>
            <a:r>
              <a:rPr lang="uk" sz="2800" b="1" dirty="0">
                <a:solidFill>
                  <a:srgbClr val="FF0000"/>
                </a:solidFill>
              </a:rPr>
              <a:t>Що робить конкретного лідера успішним?</a:t>
            </a:r>
            <a:endParaRPr lang="ru-UA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6444" y="228600"/>
            <a:ext cx="33625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" sz="3200" b="1" dirty="0">
                <a:solidFill>
                  <a:srgbClr val="FF0000"/>
                </a:solidFill>
              </a:rPr>
              <a:t>«Вчис</a:t>
            </a:r>
            <a:r>
              <a:rPr lang="uk-UA" sz="3200" b="1" dirty="0">
                <a:solidFill>
                  <a:srgbClr val="FF0000"/>
                </a:solidFill>
              </a:rPr>
              <a:t>ь</a:t>
            </a:r>
            <a:r>
              <a:rPr lang="uk" sz="3200" b="1" dirty="0">
                <a:solidFill>
                  <a:srgbClr val="FF0000"/>
                </a:solidFill>
              </a:rPr>
              <a:t> керувати»</a:t>
            </a:r>
            <a:endParaRPr lang="ru-UA" sz="3200" dirty="0">
              <a:solidFill>
                <a:srgbClr val="FF0000"/>
              </a:solidFill>
            </a:endParaRPr>
          </a:p>
          <a:p>
            <a:pPr algn="ctr"/>
            <a:r>
              <a:rPr lang="uk" sz="3200" b="1" dirty="0">
                <a:solidFill>
                  <a:srgbClr val="FF0000"/>
                </a:solidFill>
              </a:rPr>
              <a:t>Відео 4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717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077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У</a:t>
            </a:r>
            <a:r>
              <a:rPr lang="uk" sz="2800" b="1" dirty="0"/>
              <a:t> яких сферах вашого життя проявляються наслідки негативного ставлення в даний час?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87846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28178"/>
            <a:ext cx="8458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b="1" u="sng" dirty="0"/>
              <a:t>Як змінити ваше ставлення?</a:t>
            </a:r>
            <a:endParaRPr lang="ru-UA" sz="3200" u="sng" dirty="0"/>
          </a:p>
          <a:p>
            <a:r>
              <a:rPr lang="uk" sz="3200" b="1" dirty="0"/>
              <a:t>1. Визначити почуття, що викликають  </a:t>
            </a:r>
          </a:p>
          <a:p>
            <a:r>
              <a:rPr lang="uk" sz="3200" b="1" dirty="0"/>
              <a:t>     проблем</a:t>
            </a:r>
            <a:r>
              <a:rPr lang="uk-UA" sz="3200" b="1" dirty="0"/>
              <a:t>и</a:t>
            </a:r>
            <a:r>
              <a:rPr lang="uk" sz="3200" b="1" dirty="0"/>
              <a:t>;</a:t>
            </a:r>
            <a:endParaRPr lang="ru-UA" sz="3200" dirty="0"/>
          </a:p>
          <a:p>
            <a:r>
              <a:rPr lang="uk" sz="3200" b="1" dirty="0"/>
              <a:t>2. Визначити проблемну поведінку;</a:t>
            </a:r>
            <a:endParaRPr lang="ru-UA" sz="3200" dirty="0"/>
          </a:p>
          <a:p>
            <a:r>
              <a:rPr lang="uk" sz="3200" b="1" dirty="0"/>
              <a:t>3. Визначити неправильний спосіб </a:t>
            </a:r>
          </a:p>
          <a:p>
            <a:r>
              <a:rPr lang="uk" sz="3200" b="1" dirty="0"/>
              <a:t>     мислення;</a:t>
            </a:r>
            <a:endParaRPr lang="ru-UA" sz="3200" dirty="0"/>
          </a:p>
          <a:p>
            <a:r>
              <a:rPr lang="uk" sz="3200" b="1" dirty="0"/>
              <a:t>4. Визначити правильне мислення;</a:t>
            </a:r>
            <a:endParaRPr lang="ru-UA" sz="3200" dirty="0"/>
          </a:p>
          <a:p>
            <a:r>
              <a:rPr lang="uk" sz="3200" b="1" dirty="0"/>
              <a:t>5. Зробити </a:t>
            </a:r>
            <a:r>
              <a:rPr lang="uk-UA" sz="3200" b="1" dirty="0"/>
              <a:t>публічну</a:t>
            </a:r>
            <a:r>
              <a:rPr lang="uk" sz="3200" b="1" dirty="0"/>
              <a:t> заяву про </a:t>
            </a:r>
            <a:r>
              <a:rPr lang="uk-UA" sz="3200" b="1" dirty="0"/>
              <a:t>прихильність </a:t>
            </a:r>
          </a:p>
          <a:p>
            <a:r>
              <a:rPr lang="uk-UA" sz="3200" b="1" dirty="0"/>
              <a:t>     до</a:t>
            </a:r>
            <a:r>
              <a:rPr lang="uk" sz="3200" b="1" dirty="0"/>
              <a:t> правильному мисленню;</a:t>
            </a:r>
            <a:endParaRPr lang="ru-UA" sz="3200" dirty="0"/>
          </a:p>
          <a:p>
            <a:r>
              <a:rPr lang="uk" sz="3200" b="1" dirty="0"/>
              <a:t>6. Розроб</a:t>
            </a:r>
            <a:r>
              <a:rPr lang="uk-UA" sz="3200" b="1" dirty="0" err="1"/>
              <a:t>іть</a:t>
            </a:r>
            <a:r>
              <a:rPr lang="uk" sz="3200" b="1" dirty="0"/>
              <a:t> план правильного мислення  </a:t>
            </a:r>
          </a:p>
          <a:p>
            <a:r>
              <a:rPr lang="uk" sz="3200" b="1" dirty="0"/>
              <a:t>    (вклю</a:t>
            </a:r>
            <a:r>
              <a:rPr lang="uk-UA" sz="3200" b="1" dirty="0" err="1"/>
              <a:t>чно</a:t>
            </a:r>
            <a:r>
              <a:rPr lang="uk-UA" sz="3200" b="1" dirty="0"/>
              <a:t> з</a:t>
            </a:r>
            <a:r>
              <a:rPr lang="uk" sz="3200" b="1" dirty="0"/>
              <a:t> підзвітніст</a:t>
            </a:r>
            <a:r>
              <a:rPr lang="uk-UA" sz="3200" b="1" dirty="0"/>
              <a:t>ю</a:t>
            </a:r>
            <a:r>
              <a:rPr lang="uk" sz="3200" b="1" dirty="0"/>
              <a:t>).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419664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400" b="1" dirty="0"/>
              <a:t>Усе те, що позаду нас і що лежить перед нами, — дрібниці, порівняно з тим, що всередині нас.</a:t>
            </a:r>
            <a:endParaRPr lang="ru-UA" sz="4400" dirty="0"/>
          </a:p>
          <a:p>
            <a:r>
              <a:rPr lang="uk" sz="4800" b="1" dirty="0"/>
              <a:t>                                 </a:t>
            </a:r>
            <a:r>
              <a:rPr lang="uk" sz="3600" b="1" dirty="0" err="1"/>
              <a:t>Уолт</a:t>
            </a:r>
            <a:r>
              <a:rPr lang="uk" sz="3600" b="1" dirty="0"/>
              <a:t> </a:t>
            </a:r>
            <a:r>
              <a:rPr lang="uk" sz="3600" b="1" dirty="0" err="1"/>
              <a:t>Емерсон</a:t>
            </a:r>
            <a:endParaRPr lang="ru-UA" sz="4800" dirty="0"/>
          </a:p>
        </p:txBody>
      </p:sp>
    </p:spTree>
    <p:extLst>
      <p:ext uri="{BB962C8B-B14F-4D97-AF65-F5344CB8AC3E}">
        <p14:creationId xmlns:p14="http://schemas.microsoft.com/office/powerpoint/2010/main" val="373600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337085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4800" b="1" dirty="0"/>
              <a:t>П </a:t>
            </a:r>
            <a:r>
              <a:rPr lang="uk" sz="4800" dirty="0"/>
              <a:t>Погляд</a:t>
            </a:r>
            <a:endParaRPr lang="en-US" sz="4800" dirty="0"/>
          </a:p>
          <a:p>
            <a:r>
              <a:rPr lang="uk" sz="4800" b="1" dirty="0"/>
              <a:t>Н </a:t>
            </a:r>
            <a:r>
              <a:rPr lang="uk" sz="4800" dirty="0"/>
              <a:t>Навички</a:t>
            </a:r>
            <a:endParaRPr lang="en-US" sz="4800" dirty="0"/>
          </a:p>
          <a:p>
            <a:r>
              <a:rPr lang="uk" sz="4800" b="1" dirty="0"/>
              <a:t>С </a:t>
            </a:r>
            <a:r>
              <a:rPr lang="uk" sz="4800" dirty="0"/>
              <a:t>Ставлення</a:t>
            </a:r>
            <a:endParaRPr lang="en-US" sz="4800" dirty="0"/>
          </a:p>
          <a:p>
            <a:r>
              <a:rPr lang="uk" sz="4800" dirty="0"/>
              <a:t>Х Характер </a:t>
            </a:r>
          </a:p>
          <a:p>
            <a:r>
              <a:rPr lang="uk" sz="4800" dirty="0"/>
              <a:t> </a:t>
            </a:r>
          </a:p>
          <a:p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0264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534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«Чим довше я живу, тим більше розумію, як сильно наше ставлення до життя впливає на нього. На мій погляд, ставлення – це один із найважливіших чинників. Воно важливіше за минуле, освіту, гроші, обставини, невдачі, успіхи; воно важливіше, ніж те, хто і що думає, говорить або чинить. Ставлення важливіше, ніж зовнішність, талант або майстерність. Воно творить або руйнує компанію, церкву, будинок. Впадає в око, що кожного дня ми стоїмо перед вибором: як ми ставитимемося до навколишнього світу сьогодні. Ми не можемо змінити минулого, ми не можемо змінити тієї обставини, що люди чинять  у певний спосіб. Ми не можемо змінити неминучого. Єдине, що ми можемо, – це грати на тій струні, що в нас є, і струна – це наше ставлення. Я переконаний, що наше життя – це  10% з того, що відбувається з нами, і 90% з того, як ми на це реагуємо. Так відбувається і з вами. Ми всі відповідаємо за своє ставлення.»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CC86EB-1167-40CE-B0B9-676114306A26}"/>
              </a:ext>
            </a:extLst>
          </p:cNvPr>
          <p:cNvSpPr txBox="1"/>
          <p:nvPr/>
        </p:nvSpPr>
        <p:spPr>
          <a:xfrm>
            <a:off x="6145306" y="6154043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Чарльз </a:t>
            </a:r>
            <a:r>
              <a:rPr lang="ru-RU" sz="2400" dirty="0" err="1"/>
              <a:t>Свиндолл</a:t>
            </a:r>
            <a:r>
              <a:rPr lang="ru-RU" sz="2400" dirty="0"/>
              <a:t>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68318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00100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b="1" dirty="0"/>
              <a:t>Звіт про результати дослідження американського бізнесу, опублікований видавництвом Cos :</a:t>
            </a:r>
            <a:endParaRPr lang="ru-UA" sz="3200" b="1" dirty="0"/>
          </a:p>
          <a:p>
            <a:endParaRPr lang="en-US" sz="4000" dirty="0"/>
          </a:p>
          <a:p>
            <a:r>
              <a:rPr lang="uk" sz="3200" i="1" dirty="0"/>
              <a:t>Опитано понад 500 успішних бізнес-лідерів. 94% пояснюють свої досягнення правильним ставленням і вважають його важливішим за будь-яку іншу складову успіху.</a:t>
            </a:r>
            <a:endParaRPr lang="ru-UA" sz="3200" i="1" dirty="0"/>
          </a:p>
        </p:txBody>
      </p:sp>
    </p:spTree>
    <p:extLst>
      <p:ext uri="{BB962C8B-B14F-4D97-AF65-F5344CB8AC3E}">
        <p14:creationId xmlns:p14="http://schemas.microsoft.com/office/powerpoint/2010/main" val="311000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118" y="304800"/>
            <a:ext cx="8534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b="1" dirty="0"/>
              <a:t>Результати дослідження проведеного </a:t>
            </a:r>
            <a:r>
              <a:rPr lang="uk-UA" sz="2800" b="1" dirty="0"/>
              <a:t>компанією</a:t>
            </a:r>
            <a:endParaRPr lang="uk" sz="2800" b="1" dirty="0"/>
          </a:p>
          <a:p>
            <a:pPr algn="ctr"/>
            <a:r>
              <a:rPr lang="uk" sz="2800" b="1" dirty="0"/>
              <a:t>«Robert Half International»</a:t>
            </a:r>
            <a:endParaRPr lang="ru-UA" sz="2800" dirty="0"/>
          </a:p>
          <a:p>
            <a:r>
              <a:rPr lang="uk" sz="2800" b="1" dirty="0"/>
              <a:t> </a:t>
            </a:r>
            <a:endParaRPr lang="ru-UA" sz="2800" dirty="0"/>
          </a:p>
          <a:p>
            <a:r>
              <a:rPr lang="uk" sz="2800" b="1" dirty="0"/>
              <a:t> Причини звільнення працівників:</a:t>
            </a:r>
          </a:p>
          <a:p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Некомпетентність – 30%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Неможливість уживатися з іншими – 17%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</a:t>
            </a:r>
            <a:r>
              <a:rPr lang="uk-UA" sz="2800" b="1" dirty="0"/>
              <a:t>Прояв н</a:t>
            </a:r>
            <a:r>
              <a:rPr lang="uk" sz="2800" b="1" dirty="0"/>
              <a:t>ечесн</a:t>
            </a:r>
            <a:r>
              <a:rPr lang="uk-UA" sz="2800" b="1" dirty="0"/>
              <a:t>о</a:t>
            </a:r>
            <a:r>
              <a:rPr lang="uk" sz="2800" b="1" dirty="0"/>
              <a:t>ст</a:t>
            </a:r>
            <a:r>
              <a:rPr lang="uk-UA" sz="2800" b="1" dirty="0"/>
              <a:t>і</a:t>
            </a:r>
            <a:r>
              <a:rPr lang="uk" sz="2800" b="1" dirty="0"/>
              <a:t> або брехн</a:t>
            </a:r>
            <a:r>
              <a:rPr lang="uk-UA" sz="2800" b="1" dirty="0"/>
              <a:t>і</a:t>
            </a:r>
            <a:r>
              <a:rPr lang="uk" sz="2800" b="1" dirty="0"/>
              <a:t> - 12%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Негативне ставлення - 10%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Не</a:t>
            </a:r>
            <a:r>
              <a:rPr lang="uk-UA" sz="2800" b="1" dirty="0" err="1"/>
              <a:t>достатьньо</a:t>
            </a:r>
            <a:r>
              <a:rPr lang="uk" sz="2800" b="1" dirty="0"/>
              <a:t> мотивації – 7%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Невиконання вказівок або відмова   </a:t>
            </a:r>
          </a:p>
          <a:p>
            <a:r>
              <a:rPr lang="uk-UA" sz="2800" b="1" dirty="0"/>
              <a:t>       </a:t>
            </a:r>
            <a:r>
              <a:rPr lang="uk" sz="2800" b="1" dirty="0"/>
              <a:t>дотримуватися інструкцій - 7%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" sz="2800" b="1" dirty="0"/>
              <a:t> Інші причини – 8%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424183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90600"/>
            <a:ext cx="84201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Інститут Карнегі проаналізував анкетні дані 10 000 людей і дійшов висновку, що 15% їхнього успіху є результатом технічного навчання. Решта 85% зумовлені їхньою особистістю. Також під час дослідження було виявлено, що основною рисою успішної людини є правильне ставлення до виконуваної роботи і того, що відбувається в її житті.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18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66562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b="1" dirty="0"/>
              <a:t>Директор школи </a:t>
            </a:r>
            <a:r>
              <a:rPr lang="uk-UA" sz="3600" b="1" dirty="0"/>
              <a:t>в</a:t>
            </a:r>
            <a:r>
              <a:rPr lang="uk" sz="3600" b="1" dirty="0"/>
              <a:t> Сан-Франциско</a:t>
            </a:r>
            <a:endParaRPr lang="ru-UA" sz="3600" dirty="0"/>
          </a:p>
          <a:p>
            <a:r>
              <a:rPr lang="uk" sz="3600" b="1" dirty="0"/>
              <a:t> </a:t>
            </a:r>
            <a:endParaRPr lang="ru-UA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b="1" dirty="0"/>
              <a:t>Продавець хот-догів</a:t>
            </a:r>
            <a:endParaRPr lang="ru-UA" sz="3600" dirty="0"/>
          </a:p>
          <a:p>
            <a:r>
              <a:rPr lang="uk" sz="3600" b="1" dirty="0"/>
              <a:t> </a:t>
            </a:r>
            <a:endParaRPr lang="ru-UA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b="1" dirty="0"/>
              <a:t>«Миля за 4 хвилини»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1609547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" y="305068"/>
            <a:ext cx="83058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000" b="1" dirty="0"/>
              <a:t>Почуття впливають на ставлення</a:t>
            </a:r>
          </a:p>
          <a:p>
            <a:pPr algn="ctr"/>
            <a:r>
              <a:rPr lang="uk" sz="4000" b="1" dirty="0"/>
              <a:t>до того, що відбувається</a:t>
            </a:r>
            <a:endParaRPr lang="ru-UA" sz="4000" dirty="0"/>
          </a:p>
          <a:p>
            <a:endParaRPr lang="ru-RU" sz="2000" b="1" dirty="0"/>
          </a:p>
          <a:p>
            <a:r>
              <a:rPr lang="uk" sz="3800" b="1" dirty="0"/>
              <a:t>Люди з емоційними проблемами на 144% найчастіше потрапляють в автомобільні аварії.</a:t>
            </a:r>
            <a:endParaRPr lang="ru-UA" sz="3800" dirty="0"/>
          </a:p>
          <a:p>
            <a:endParaRPr lang="ru-RU" sz="2000" b="1" dirty="0"/>
          </a:p>
          <a:p>
            <a:r>
              <a:rPr lang="uk" sz="3800" b="1" dirty="0"/>
              <a:t>Кожна 5-а жертва нещасного випадку зі смертельними наслідками сварилася з </a:t>
            </a:r>
            <a:r>
              <a:rPr lang="uk-UA" sz="3800" b="1" dirty="0"/>
              <a:t>ким-небудь</a:t>
            </a:r>
            <a:r>
              <a:rPr lang="uk" sz="3800" b="1" dirty="0"/>
              <a:t> протягом шести годин до аварії.</a:t>
            </a:r>
            <a:endParaRPr lang="ru-UA" sz="3800" dirty="0"/>
          </a:p>
        </p:txBody>
      </p:sp>
    </p:spTree>
    <p:extLst>
      <p:ext uri="{BB962C8B-B14F-4D97-AF65-F5344CB8AC3E}">
        <p14:creationId xmlns:p14="http://schemas.microsoft.com/office/powerpoint/2010/main" val="2490124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81957"/>
            <a:ext cx="86868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/>
              <a:t>«Якщо ви думаєте, що ви переможені, то це так і є. Якщо вважаєте, що не наважитеся щось зробити, то й не зробите. Якщо ви бажаєте виграти, але думаєте, що у вас не вийде, то майже напевно так і станеться. Життєві перемоги далеко не завжди приходять до сильнішої або швидшої людини. Рано чи пізно вони дістануться тому, хто вважатиме, що він зможе досягти успіху.»</a:t>
            </a:r>
            <a:r>
              <a:rPr lang="uk" sz="5400" b="1" dirty="0"/>
              <a:t>   </a:t>
            </a:r>
          </a:p>
          <a:p>
            <a:pPr algn="r"/>
            <a:r>
              <a:rPr lang="uk" sz="3200" b="1" dirty="0"/>
              <a:t>Арнольд Палмер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753824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2571C3-C619-40BD-AC14-26E825783A2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75646f33-f6ff-4721-bb2b-e35215f11779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724DF08-C100-4926-9C8F-B16ADBA9CF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D76CFC-8D84-434E-BC2E-F946226B2E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3129</TotalTime>
  <Words>621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27</cp:revision>
  <dcterms:created xsi:type="dcterms:W3CDTF">2016-06-07T16:48:26Z</dcterms:created>
  <dcterms:modified xsi:type="dcterms:W3CDTF">2023-03-13T13:17:48Z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