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74" r:id="rId9"/>
    <p:sldId id="261" r:id="rId10"/>
    <p:sldId id="262" r:id="rId11"/>
    <p:sldId id="263" r:id="rId12"/>
    <p:sldId id="271" r:id="rId13"/>
    <p:sldId id="272" r:id="rId14"/>
    <p:sldId id="267" r:id="rId15"/>
    <p:sldId id="266" r:id="rId16"/>
    <p:sldId id="273" r:id="rId17"/>
  </p:sldIdLst>
  <p:sldSz cx="12192000" cy="6858000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D1BC7F-60D4-420A-821D-F35D2CF728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5E1A7CB-C8F5-44BE-8B90-C3847937B7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6F0A75-2B04-40AA-8EEB-6A8B7A36D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6608-E532-46BC-BEFC-59733B40BD01}" type="datetimeFigureOut">
              <a:rPr lang="ru-UA" smtClean="0"/>
              <a:t>12/05/2022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FB9F926-1147-4B68-ACB2-1656923C6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F0EFA4-D353-4D8E-9409-A6E7F30D6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DE668-3998-4AE2-AED0-4D9FA393012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57998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DAF888-4C0E-403B-A0B0-B2A835144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F91C6AD-D0AD-4116-8193-A2D1B8158C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97239A-9A8C-459A-840D-A179C1AD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6608-E532-46BC-BEFC-59733B40BD01}" type="datetimeFigureOut">
              <a:rPr lang="ru-UA" smtClean="0"/>
              <a:t>12/05/2022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E67A1A2-2034-4152-A624-91413AD2A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FEEE81-DFB1-4237-B808-7850F79E6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DE668-3998-4AE2-AED0-4D9FA393012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58209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4D70AF6-23ED-47DB-89AA-F032F39475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D766C77-EF75-4565-B57F-E0DDF46DFE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C04E574-E08E-40BE-B25E-A5E8ACC85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6608-E532-46BC-BEFC-59733B40BD01}" type="datetimeFigureOut">
              <a:rPr lang="ru-UA" smtClean="0"/>
              <a:t>12/05/2022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9C46D99-7E18-491C-BF46-5F7F80C8F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D1F2CBD-44E2-47E3-B00E-92BFD92A9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DE668-3998-4AE2-AED0-4D9FA393012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1944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B627BC-BC33-4F0B-A8A5-22E8F808E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338C0C-4C7C-49DB-B4E2-4CFB78A48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9989A5-AC10-468C-949C-D2E906698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6608-E532-46BC-BEFC-59733B40BD01}" type="datetimeFigureOut">
              <a:rPr lang="ru-UA" smtClean="0"/>
              <a:t>12/05/2022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438D2CE-47E7-4752-8842-BEAB59B22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4E42EEB-CD1C-43D9-AF48-E35579028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DE668-3998-4AE2-AED0-4D9FA393012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890343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262112-5A50-4E96-8E20-40B429D46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A62A042-3078-45DD-A512-F76E32BE4B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91A2C44-F9B8-4D2D-A6C1-E409C5150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6608-E532-46BC-BEFC-59733B40BD01}" type="datetimeFigureOut">
              <a:rPr lang="ru-UA" smtClean="0"/>
              <a:t>12/05/2022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EBB1D5-5C8C-4AF0-A133-AE9C94242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8AC030-3380-461F-A185-831E4B4E4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DE668-3998-4AE2-AED0-4D9FA393012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06210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ADC1BC-BB2B-4D37-BCC7-FBA174625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E2103E-0D7E-4E20-8D83-E22618A443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E36E883-EBAF-4A67-A080-EEC2AD1D85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1EBEE8D-CB52-4289-87A4-DEC336C11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6608-E532-46BC-BEFC-59733B40BD01}" type="datetimeFigureOut">
              <a:rPr lang="ru-UA" smtClean="0"/>
              <a:t>12/05/2022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BBD58E5-6F30-47E5-93E4-2EA50C737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7E93878-BE78-4DE4-B160-55A792F21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DE668-3998-4AE2-AED0-4D9FA393012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11146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BA5CAD-53D5-45EC-B81E-54688AAB3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8676408-0CFE-490F-86CC-95EC8AF59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32CB336-6D0C-421C-BB84-9F43AE963F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3EA4AD5-F912-4327-983F-9F22B2F7FC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90B54FA-3D02-402C-A55E-766E0C6392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02618F8-2BA4-41D1-A761-19F4C494F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6608-E532-46BC-BEFC-59733B40BD01}" type="datetimeFigureOut">
              <a:rPr lang="ru-UA" smtClean="0"/>
              <a:t>12/05/2022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026B725-A351-4108-A714-6A8BEA1D1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2EB5039-C1F8-4B91-9676-32D3B6602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DE668-3998-4AE2-AED0-4D9FA393012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09667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1D9B70-E040-4E4E-A914-CD9BED733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9658915-86BE-4DFF-B37B-2E77BBBB7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6608-E532-46BC-BEFC-59733B40BD01}" type="datetimeFigureOut">
              <a:rPr lang="ru-UA" smtClean="0"/>
              <a:t>12/05/2022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47EE6A9-3F09-437D-B4E7-97D99A423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C58DF0E-852E-406C-80C3-021A0C52E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DE668-3998-4AE2-AED0-4D9FA393012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31238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EF8B4A5-ED56-4E64-BC91-D6629D1C6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6608-E532-46BC-BEFC-59733B40BD01}" type="datetimeFigureOut">
              <a:rPr lang="ru-UA" smtClean="0"/>
              <a:t>12/05/2022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44FE856-9F36-428C-8B6E-7675AB103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BAE99B8-3266-4576-9579-5CAFFC98A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DE668-3998-4AE2-AED0-4D9FA393012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3856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7DD9B5-E600-4A7E-9C47-D892B6BD7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F761D5-ADA7-4AA0-8B65-C72DDF65FD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61BF137-7A97-428B-92F7-6956D72195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C60A408-4CF2-49E7-B3DB-678AB1C33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6608-E532-46BC-BEFC-59733B40BD01}" type="datetimeFigureOut">
              <a:rPr lang="ru-UA" smtClean="0"/>
              <a:t>12/05/2022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F83C7A8-7F10-4EB5-B69F-F4EDCA53E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76F329C-908E-41FB-A441-BB13BA3FF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DE668-3998-4AE2-AED0-4D9FA393012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22040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B303E4-3896-445E-9E99-C44016F13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DBB1821-986C-4509-BF64-84FA2187B8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C4FE7C6-0E53-4EEF-9349-C8338C1A99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6460564-9D22-4E2A-B292-3B130A347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C6608-E532-46BC-BEFC-59733B40BD01}" type="datetimeFigureOut">
              <a:rPr lang="ru-UA" smtClean="0"/>
              <a:t>12/05/2022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C42143-660F-4C2C-B2C0-16E360D61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324E6E2-4CF0-4418-AF30-C8704D3F7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DE668-3998-4AE2-AED0-4D9FA393012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47397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77E8D3-AA55-494D-A66A-407D4E1B5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Зразок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B7755E3-A8E0-4A8A-B6D5-2E531561C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0B7554-B587-4CDB-99B9-0A4A8379E4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C6608-E532-46BC-BEFC-59733B40BD01}" type="datetimeFigureOut">
              <a:rPr lang="ru-UA" smtClean="0"/>
              <a:t>12/05/2022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BD5851C-B518-46D7-A1D1-4AC3F9515B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68BE62-6B08-45ED-8EF6-4B131059FB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DE668-3998-4AE2-AED0-4D9FA393012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99331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30B5D7-85E4-44EE-B81B-34371D130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3AF7C-6709-4110-91F6-2898C2C17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787400"/>
            <a:ext cx="9144000" cy="2387600"/>
          </a:xfrm>
        </p:spPr>
        <p:txBody>
          <a:bodyPr>
            <a:normAutofit/>
          </a:bodyPr>
          <a:lstStyle/>
          <a:p>
            <a:r>
              <a:rPr lang="uk" i="1" dirty="0"/>
              <a:t>Принципи використання апологетики у </a:t>
            </a:r>
            <a:r>
              <a:rPr lang="uk" i="1" dirty="0" err="1"/>
              <a:t>благовісті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06DA36-C544-4050-92D3-20A8316A5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776" y="2387600"/>
            <a:ext cx="10582836" cy="4322482"/>
          </a:xfrm>
        </p:spPr>
        <p:txBody>
          <a:bodyPr>
            <a:normAutofit/>
          </a:bodyPr>
          <a:lstStyle/>
          <a:p>
            <a:pPr algn="l"/>
            <a:r>
              <a:rPr lang="uk" sz="3200" i="1" dirty="0"/>
              <a:t>1. Винятково раціональні доводи не переконають</a:t>
            </a:r>
          </a:p>
          <a:p>
            <a:pPr algn="l"/>
            <a:r>
              <a:rPr lang="uk" sz="3200" i="1" dirty="0"/>
              <a:t>співрозмовника увіровати в Бога. </a:t>
            </a:r>
            <a:br>
              <a:rPr lang="ru-RU" sz="3200" i="1" dirty="0"/>
            </a:br>
            <a:br>
              <a:rPr lang="ru-RU" sz="3200" i="1" dirty="0"/>
            </a:br>
            <a:r>
              <a:rPr lang="uk" sz="3200" i="1" dirty="0"/>
              <a:t>Люди дуже рідко вирішують, керуючись</a:t>
            </a:r>
          </a:p>
          <a:p>
            <a:pPr algn="l"/>
            <a:r>
              <a:rPr lang="uk" sz="3200" i="1" dirty="0"/>
              <a:t>винятково раціональними міркуваннями.</a:t>
            </a: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2248043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30B5D7-85E4-44EE-B81B-34371D130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3AF7C-6709-4110-91F6-2898C2C17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980" y="-787400"/>
            <a:ext cx="11405347" cy="2387600"/>
          </a:xfrm>
        </p:spPr>
        <p:txBody>
          <a:bodyPr>
            <a:normAutofit/>
          </a:bodyPr>
          <a:lstStyle/>
          <a:p>
            <a:r>
              <a:rPr lang="uk" i="1" dirty="0"/>
              <a:t>Біблійні приклади використання апологетики при </a:t>
            </a:r>
            <a:r>
              <a:rPr lang="uk" i="1" dirty="0" err="1"/>
              <a:t>благовісті </a:t>
            </a:r>
            <a:r>
              <a:rPr lang="uk" i="1" dirty="0"/>
              <a:t>.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06DA36-C544-4050-92D3-20A8316A5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3141" y="2552924"/>
            <a:ext cx="11220326" cy="4499809"/>
          </a:xfrm>
        </p:spPr>
        <p:txBody>
          <a:bodyPr>
            <a:normAutofit fontScale="25000" lnSpcReduction="20000"/>
          </a:bodyPr>
          <a:lstStyle/>
          <a:p>
            <a:pPr algn="l"/>
            <a:endParaRPr lang="ru-RU" sz="6800" dirty="0"/>
          </a:p>
          <a:p>
            <a:pPr algn="l"/>
            <a:r>
              <a:rPr lang="ru-RU" sz="6800" dirty="0"/>
              <a:t>21. Через </a:t>
            </a:r>
            <a:r>
              <a:rPr lang="ru-RU" sz="6800" dirty="0" err="1"/>
              <a:t>це</a:t>
            </a:r>
            <a:r>
              <a:rPr lang="ru-RU" sz="6800" dirty="0"/>
              <a:t> </a:t>
            </a:r>
            <a:r>
              <a:rPr lang="ru-RU" sz="6800" dirty="0" err="1"/>
              <a:t>юдеї</a:t>
            </a:r>
            <a:r>
              <a:rPr lang="ru-RU" sz="6800" dirty="0"/>
              <a:t> в </a:t>
            </a:r>
            <a:r>
              <a:rPr lang="ru-RU" sz="6800" dirty="0" err="1"/>
              <a:t>святині</a:t>
            </a:r>
            <a:r>
              <a:rPr lang="ru-RU" sz="6800" dirty="0"/>
              <a:t> </a:t>
            </a:r>
            <a:r>
              <a:rPr lang="ru-RU" sz="6800" dirty="0" err="1"/>
              <a:t>схопили</a:t>
            </a:r>
            <a:r>
              <a:rPr lang="ru-RU" sz="6800" dirty="0"/>
              <a:t> мене та й </a:t>
            </a:r>
            <a:r>
              <a:rPr lang="ru-RU" sz="6800" dirty="0" err="1"/>
              <a:t>хотіли</a:t>
            </a:r>
            <a:r>
              <a:rPr lang="ru-RU" sz="6800" dirty="0"/>
              <a:t> </a:t>
            </a:r>
            <a:r>
              <a:rPr lang="ru-RU" sz="6800" dirty="0" err="1"/>
              <a:t>роздерти</a:t>
            </a:r>
            <a:r>
              <a:rPr lang="ru-RU" sz="6800" dirty="0"/>
              <a:t>.</a:t>
            </a:r>
          </a:p>
          <a:p>
            <a:pPr algn="l"/>
            <a:r>
              <a:rPr lang="ru-RU" sz="6800" dirty="0"/>
              <a:t>22. Але, </a:t>
            </a:r>
            <a:r>
              <a:rPr lang="ru-RU" sz="6800" dirty="0" err="1"/>
              <a:t>поміч</a:t>
            </a:r>
            <a:r>
              <a:rPr lang="ru-RU" sz="6800" dirty="0"/>
              <a:t> </a:t>
            </a:r>
            <a:r>
              <a:rPr lang="ru-RU" sz="6800" dirty="0" err="1"/>
              <a:t>від</a:t>
            </a:r>
            <a:r>
              <a:rPr lang="ru-RU" sz="6800" dirty="0"/>
              <a:t> Бога одержавши, я стою аж до дня </a:t>
            </a:r>
            <a:r>
              <a:rPr lang="ru-RU" sz="6800" dirty="0" err="1"/>
              <a:t>сьогоднішнього</a:t>
            </a:r>
            <a:r>
              <a:rPr lang="ru-RU" sz="6800" dirty="0"/>
              <a:t> та </a:t>
            </a:r>
            <a:r>
              <a:rPr lang="ru-RU" sz="6800" dirty="0" err="1"/>
              <a:t>свідкую</a:t>
            </a:r>
            <a:r>
              <a:rPr lang="ru-RU" sz="6800" dirty="0"/>
              <a:t> малому й великому, </a:t>
            </a:r>
            <a:r>
              <a:rPr lang="ru-RU" sz="6800" dirty="0" err="1"/>
              <a:t>нічого</a:t>
            </a:r>
            <a:r>
              <a:rPr lang="ru-RU" sz="6800" dirty="0"/>
              <a:t> не </a:t>
            </a:r>
            <a:r>
              <a:rPr lang="ru-RU" sz="6800" dirty="0" err="1"/>
              <a:t>розповідаючи</a:t>
            </a:r>
            <a:r>
              <a:rPr lang="ru-RU" sz="6800" dirty="0"/>
              <a:t>, </a:t>
            </a:r>
            <a:r>
              <a:rPr lang="ru-RU" sz="6800" dirty="0" err="1"/>
              <a:t>окрім</a:t>
            </a:r>
            <a:r>
              <a:rPr lang="ru-RU" sz="6800" dirty="0"/>
              <a:t> того, </a:t>
            </a:r>
            <a:r>
              <a:rPr lang="ru-RU" sz="6800" dirty="0" err="1"/>
              <a:t>що</a:t>
            </a:r>
            <a:r>
              <a:rPr lang="ru-RU" sz="6800" dirty="0"/>
              <a:t> сказали Пророки й </a:t>
            </a:r>
            <a:r>
              <a:rPr lang="ru-RU" sz="6800" dirty="0" err="1"/>
              <a:t>Мойсей</a:t>
            </a:r>
            <a:r>
              <a:rPr lang="ru-RU" sz="6800" dirty="0"/>
              <a:t>, </a:t>
            </a:r>
            <a:r>
              <a:rPr lang="ru-RU" sz="6800" dirty="0" err="1"/>
              <a:t>що</a:t>
            </a:r>
            <a:r>
              <a:rPr lang="ru-RU" sz="6800" dirty="0"/>
              <a:t> </a:t>
            </a:r>
            <a:r>
              <a:rPr lang="ru-RU" sz="6800" dirty="0" err="1"/>
              <a:t>статися</a:t>
            </a:r>
            <a:r>
              <a:rPr lang="ru-RU" sz="6800" dirty="0"/>
              <a:t> </a:t>
            </a:r>
            <a:r>
              <a:rPr lang="ru-RU" sz="6800" dirty="0" err="1"/>
              <a:t>має</a:t>
            </a:r>
            <a:r>
              <a:rPr lang="ru-RU" sz="6800" dirty="0"/>
              <a:t>,</a:t>
            </a:r>
          </a:p>
          <a:p>
            <a:pPr algn="l"/>
            <a:r>
              <a:rPr lang="ru-RU" sz="6800" dirty="0"/>
              <a:t>23. </a:t>
            </a:r>
            <a:r>
              <a:rPr lang="ru-RU" sz="6800" dirty="0" err="1"/>
              <a:t>що</a:t>
            </a:r>
            <a:r>
              <a:rPr lang="ru-RU" sz="6800" dirty="0"/>
              <a:t> </a:t>
            </a:r>
            <a:r>
              <a:rPr lang="ru-RU" sz="6800" dirty="0" err="1"/>
              <a:t>має</a:t>
            </a:r>
            <a:r>
              <a:rPr lang="ru-RU" sz="6800" dirty="0"/>
              <a:t> Христос </a:t>
            </a:r>
            <a:r>
              <a:rPr lang="ru-RU" sz="6800" dirty="0" err="1"/>
              <a:t>постраждати</a:t>
            </a:r>
            <a:r>
              <a:rPr lang="ru-RU" sz="6800" dirty="0"/>
              <a:t>, </a:t>
            </a:r>
            <a:r>
              <a:rPr lang="ru-RU" sz="6800" dirty="0" err="1"/>
              <a:t>що</a:t>
            </a:r>
            <a:r>
              <a:rPr lang="ru-RU" sz="6800" dirty="0"/>
              <a:t> </a:t>
            </a:r>
            <a:r>
              <a:rPr lang="ru-RU" sz="6800" dirty="0" err="1"/>
              <a:t>Він</a:t>
            </a:r>
            <a:r>
              <a:rPr lang="ru-RU" sz="6800" dirty="0"/>
              <a:t>, як </a:t>
            </a:r>
            <a:r>
              <a:rPr lang="ru-RU" sz="6800" dirty="0" err="1"/>
              <a:t>перший</a:t>
            </a:r>
            <a:r>
              <a:rPr lang="ru-RU" sz="6800" dirty="0"/>
              <a:t> воскреснувши з </a:t>
            </a:r>
            <a:r>
              <a:rPr lang="ru-RU" sz="6800" dirty="0" err="1"/>
              <a:t>мертвих</a:t>
            </a:r>
            <a:r>
              <a:rPr lang="ru-RU" sz="6800" dirty="0"/>
              <a:t>, </a:t>
            </a:r>
            <a:r>
              <a:rPr lang="ru-RU" sz="6800" dirty="0" err="1"/>
              <a:t>проповідувати</a:t>
            </a:r>
            <a:r>
              <a:rPr lang="ru-RU" sz="6800" dirty="0"/>
              <a:t> буде </a:t>
            </a:r>
            <a:r>
              <a:rPr lang="ru-RU" sz="6800" dirty="0" err="1"/>
              <a:t>світло</a:t>
            </a:r>
            <a:r>
              <a:rPr lang="ru-RU" sz="6800" dirty="0"/>
              <a:t> </a:t>
            </a:r>
            <a:r>
              <a:rPr lang="ru-RU" sz="6800" dirty="0" err="1"/>
              <a:t>народові</a:t>
            </a:r>
            <a:r>
              <a:rPr lang="ru-RU" sz="6800" dirty="0"/>
              <a:t> й </a:t>
            </a:r>
            <a:r>
              <a:rPr lang="ru-RU" sz="6800" dirty="0" err="1"/>
              <a:t>поганам</a:t>
            </a:r>
            <a:r>
              <a:rPr lang="ru-RU" sz="6800" dirty="0"/>
              <a:t>!</a:t>
            </a:r>
          </a:p>
          <a:p>
            <a:pPr algn="l"/>
            <a:r>
              <a:rPr lang="ru-RU" sz="6800" dirty="0"/>
              <a:t>24. Коли ж </a:t>
            </a:r>
            <a:r>
              <a:rPr lang="ru-RU" sz="6800" dirty="0" err="1"/>
              <a:t>він</a:t>
            </a:r>
            <a:r>
              <a:rPr lang="ru-RU" sz="6800" dirty="0"/>
              <a:t> </a:t>
            </a:r>
            <a:r>
              <a:rPr lang="ru-RU" sz="6800" dirty="0" err="1"/>
              <a:t>боронився</a:t>
            </a:r>
            <a:r>
              <a:rPr lang="ru-RU" sz="6800" dirty="0"/>
              <a:t> </a:t>
            </a:r>
            <a:r>
              <a:rPr lang="ru-RU" sz="6800" dirty="0" err="1"/>
              <a:t>отак</a:t>
            </a:r>
            <a:r>
              <a:rPr lang="ru-RU" sz="6800" dirty="0"/>
              <a:t>, то Фест </a:t>
            </a:r>
            <a:r>
              <a:rPr lang="ru-RU" sz="6800" dirty="0" err="1"/>
              <a:t>проказав</a:t>
            </a:r>
            <a:r>
              <a:rPr lang="ru-RU" sz="6800" dirty="0"/>
              <a:t> </a:t>
            </a:r>
            <a:r>
              <a:rPr lang="ru-RU" sz="6800" dirty="0" err="1"/>
              <a:t>гучним</a:t>
            </a:r>
            <a:r>
              <a:rPr lang="ru-RU" sz="6800" dirty="0"/>
              <a:t> голосом: </a:t>
            </a:r>
            <a:r>
              <a:rPr lang="ru-RU" sz="6800" dirty="0" err="1"/>
              <a:t>Дурієш</a:t>
            </a:r>
            <a:r>
              <a:rPr lang="ru-RU" sz="6800" dirty="0"/>
              <a:t> </a:t>
            </a:r>
            <a:r>
              <a:rPr lang="ru-RU" sz="6800" dirty="0" err="1"/>
              <a:t>ти</a:t>
            </a:r>
            <a:r>
              <a:rPr lang="ru-RU" sz="6800" dirty="0"/>
              <a:t>, Павле! Велика наука доводить тебе до </a:t>
            </a:r>
            <a:r>
              <a:rPr lang="ru-RU" sz="6800" dirty="0" err="1"/>
              <a:t>нерозуму</a:t>
            </a:r>
            <a:r>
              <a:rPr lang="ru-RU" sz="6800" dirty="0"/>
              <a:t>!</a:t>
            </a:r>
          </a:p>
          <a:p>
            <a:pPr algn="l"/>
            <a:r>
              <a:rPr lang="ru-RU" sz="6800" dirty="0"/>
              <a:t>25. А Павло: Не </a:t>
            </a:r>
            <a:r>
              <a:rPr lang="ru-RU" sz="6800" dirty="0" err="1"/>
              <a:t>дурію</a:t>
            </a:r>
            <a:r>
              <a:rPr lang="ru-RU" sz="6800" dirty="0"/>
              <a:t> сказав, о Фесте </a:t>
            </a:r>
            <a:r>
              <a:rPr lang="ru-RU" sz="6800" dirty="0" err="1"/>
              <a:t>достойний</a:t>
            </a:r>
            <a:r>
              <a:rPr lang="ru-RU" sz="6800" dirty="0"/>
              <a:t>, </a:t>
            </a:r>
            <a:r>
              <a:rPr lang="ru-RU" sz="6800" dirty="0" err="1"/>
              <a:t>але</a:t>
            </a:r>
            <a:r>
              <a:rPr lang="ru-RU" sz="6800" dirty="0"/>
              <a:t> </a:t>
            </a:r>
            <a:r>
              <a:rPr lang="ru-RU" sz="6800" dirty="0" err="1"/>
              <a:t>провіщаю</a:t>
            </a:r>
            <a:r>
              <a:rPr lang="ru-RU" sz="6800" dirty="0"/>
              <a:t> слова </a:t>
            </a:r>
            <a:r>
              <a:rPr lang="ru-RU" sz="6800" dirty="0" err="1"/>
              <a:t>правди</a:t>
            </a:r>
            <a:r>
              <a:rPr lang="ru-RU" sz="6800" dirty="0"/>
              <a:t> та щирого </a:t>
            </a:r>
            <a:r>
              <a:rPr lang="ru-RU" sz="6800" dirty="0" err="1"/>
              <a:t>розуму</a:t>
            </a:r>
            <a:r>
              <a:rPr lang="ru-RU" sz="6800" dirty="0"/>
              <a:t>.</a:t>
            </a:r>
          </a:p>
          <a:p>
            <a:pPr algn="l"/>
            <a:r>
              <a:rPr lang="ru-RU" sz="6800" dirty="0"/>
              <a:t>26. </a:t>
            </a:r>
            <a:r>
              <a:rPr lang="ru-RU" sz="6800" dirty="0" err="1"/>
              <a:t>Цар</a:t>
            </a:r>
            <a:r>
              <a:rPr lang="ru-RU" sz="6800" dirty="0"/>
              <a:t> </a:t>
            </a:r>
            <a:r>
              <a:rPr lang="ru-RU" sz="6800" dirty="0" err="1"/>
              <a:t>бо</a:t>
            </a:r>
            <a:r>
              <a:rPr lang="ru-RU" sz="6800" dirty="0"/>
              <a:t> </a:t>
            </a:r>
            <a:r>
              <a:rPr lang="ru-RU" sz="6800" dirty="0" err="1"/>
              <a:t>знає</a:t>
            </a:r>
            <a:r>
              <a:rPr lang="ru-RU" sz="6800" dirty="0"/>
              <a:t> про </a:t>
            </a:r>
            <a:r>
              <a:rPr lang="ru-RU" sz="6800" dirty="0" err="1"/>
              <a:t>це</a:t>
            </a:r>
            <a:r>
              <a:rPr lang="ru-RU" sz="6800" dirty="0"/>
              <a:t>, до </a:t>
            </a:r>
            <a:r>
              <a:rPr lang="ru-RU" sz="6800" dirty="0" err="1"/>
              <a:t>нього</a:t>
            </a:r>
            <a:r>
              <a:rPr lang="ru-RU" sz="6800" dirty="0"/>
              <a:t> з </a:t>
            </a:r>
            <a:r>
              <a:rPr lang="ru-RU" sz="6800" dirty="0" err="1"/>
              <a:t>відвагою</a:t>
            </a:r>
            <a:r>
              <a:rPr lang="ru-RU" sz="6800" dirty="0"/>
              <a:t> я й </a:t>
            </a:r>
            <a:r>
              <a:rPr lang="ru-RU" sz="6800" dirty="0" err="1"/>
              <a:t>промовляю</a:t>
            </a:r>
            <a:r>
              <a:rPr lang="ru-RU" sz="6800" dirty="0"/>
              <a:t>. </a:t>
            </a:r>
            <a:r>
              <a:rPr lang="ru-RU" sz="6800" dirty="0" err="1"/>
              <a:t>Бо</a:t>
            </a:r>
            <a:r>
              <a:rPr lang="ru-RU" sz="6800" dirty="0"/>
              <a:t> не гадаю я, </a:t>
            </a:r>
            <a:r>
              <a:rPr lang="ru-RU" sz="6800" dirty="0" err="1"/>
              <a:t>щоб</a:t>
            </a:r>
            <a:r>
              <a:rPr lang="ru-RU" sz="6800" dirty="0"/>
              <a:t> </a:t>
            </a:r>
            <a:r>
              <a:rPr lang="ru-RU" sz="6800" dirty="0" err="1"/>
              <a:t>із</a:t>
            </a:r>
            <a:r>
              <a:rPr lang="ru-RU" sz="6800" dirty="0"/>
              <a:t> </a:t>
            </a:r>
            <a:r>
              <a:rPr lang="ru-RU" sz="6800" dirty="0" err="1"/>
              <a:t>цього</a:t>
            </a:r>
            <a:r>
              <a:rPr lang="ru-RU" sz="6800" dirty="0"/>
              <a:t> </a:t>
            </a:r>
            <a:r>
              <a:rPr lang="ru-RU" sz="6800" dirty="0" err="1"/>
              <a:t>щобудь</a:t>
            </a:r>
            <a:r>
              <a:rPr lang="ru-RU" sz="6800" dirty="0"/>
              <a:t> </a:t>
            </a:r>
            <a:r>
              <a:rPr lang="ru-RU" sz="6800" dirty="0" err="1"/>
              <a:t>сховалось</a:t>
            </a:r>
            <a:r>
              <a:rPr lang="ru-RU" sz="6800" dirty="0"/>
              <a:t> </a:t>
            </a:r>
            <a:r>
              <a:rPr lang="ru-RU" sz="6800" dirty="0" err="1"/>
              <a:t>від</a:t>
            </a:r>
            <a:r>
              <a:rPr lang="ru-RU" sz="6800" dirty="0"/>
              <a:t> </a:t>
            </a:r>
            <a:r>
              <a:rPr lang="ru-RU" sz="6800" dirty="0" err="1"/>
              <a:t>нього</a:t>
            </a:r>
            <a:r>
              <a:rPr lang="ru-RU" sz="6800" dirty="0"/>
              <a:t>, </a:t>
            </a:r>
            <a:r>
              <a:rPr lang="ru-RU" sz="6800" dirty="0" err="1"/>
              <a:t>бо</a:t>
            </a:r>
            <a:r>
              <a:rPr lang="ru-RU" sz="6800" dirty="0"/>
              <a:t> не в закутку </a:t>
            </a:r>
            <a:r>
              <a:rPr lang="ru-RU" sz="6800" dirty="0" err="1"/>
              <a:t>діялось</a:t>
            </a:r>
            <a:r>
              <a:rPr lang="ru-RU" sz="6800" dirty="0"/>
              <a:t> </a:t>
            </a:r>
            <a:r>
              <a:rPr lang="ru-RU" sz="6800" dirty="0" err="1"/>
              <a:t>це</a:t>
            </a:r>
            <a:r>
              <a:rPr lang="ru-RU" sz="6800" dirty="0"/>
              <a:t>.</a:t>
            </a:r>
          </a:p>
          <a:p>
            <a:pPr algn="l"/>
            <a:r>
              <a:rPr lang="ru-RU" sz="6800" dirty="0"/>
              <a:t>27. </a:t>
            </a:r>
            <a:r>
              <a:rPr lang="ru-RU" sz="6800" dirty="0" err="1"/>
              <a:t>Чи</a:t>
            </a:r>
            <a:r>
              <a:rPr lang="ru-RU" sz="6800" dirty="0"/>
              <a:t> </a:t>
            </a:r>
            <a:r>
              <a:rPr lang="ru-RU" sz="6800" dirty="0" err="1"/>
              <a:t>віруєш</a:t>
            </a:r>
            <a:r>
              <a:rPr lang="ru-RU" sz="6800" dirty="0"/>
              <a:t>, царю </a:t>
            </a:r>
            <a:r>
              <a:rPr lang="ru-RU" sz="6800" dirty="0" err="1"/>
              <a:t>Агріппо</a:t>
            </a:r>
            <a:r>
              <a:rPr lang="ru-RU" sz="6800" dirty="0"/>
              <a:t>, Пророкам? Я знаю, </a:t>
            </a:r>
            <a:r>
              <a:rPr lang="ru-RU" sz="6800" dirty="0" err="1"/>
              <a:t>що</a:t>
            </a:r>
            <a:r>
              <a:rPr lang="ru-RU" sz="6800" dirty="0"/>
              <a:t> </a:t>
            </a:r>
            <a:r>
              <a:rPr lang="ru-RU" sz="6800" dirty="0" err="1"/>
              <a:t>віруєш</a:t>
            </a:r>
            <a:r>
              <a:rPr lang="ru-RU" sz="6800" dirty="0"/>
              <a:t>.</a:t>
            </a:r>
          </a:p>
          <a:p>
            <a:pPr algn="l"/>
            <a:r>
              <a:rPr lang="ru-RU" sz="6800" dirty="0"/>
              <a:t>28. </a:t>
            </a:r>
            <a:r>
              <a:rPr lang="ru-RU" sz="6800" dirty="0" err="1"/>
              <a:t>Агріппа</a:t>
            </a:r>
            <a:r>
              <a:rPr lang="ru-RU" sz="6800" dirty="0"/>
              <a:t> ж </a:t>
            </a:r>
            <a:r>
              <a:rPr lang="ru-RU" sz="6800" dirty="0" err="1"/>
              <a:t>Павлові</a:t>
            </a:r>
            <a:r>
              <a:rPr lang="ru-RU" sz="6800" dirty="0"/>
              <a:t>: </a:t>
            </a:r>
            <a:r>
              <a:rPr lang="ru-RU" sz="6800" dirty="0" err="1"/>
              <a:t>Ти</a:t>
            </a:r>
            <a:r>
              <a:rPr lang="ru-RU" sz="6800" dirty="0"/>
              <a:t> </a:t>
            </a:r>
            <a:r>
              <a:rPr lang="ru-RU" sz="6800" dirty="0" err="1"/>
              <a:t>малощо</a:t>
            </a:r>
            <a:r>
              <a:rPr lang="ru-RU" sz="6800" dirty="0"/>
              <a:t> не </a:t>
            </a:r>
            <a:r>
              <a:rPr lang="ru-RU" sz="6800" dirty="0" err="1"/>
              <a:t>намовляєш</a:t>
            </a:r>
            <a:r>
              <a:rPr lang="ru-RU" sz="6800" dirty="0"/>
              <a:t> мене, </a:t>
            </a:r>
            <a:r>
              <a:rPr lang="ru-RU" sz="6800" dirty="0" err="1"/>
              <a:t>щоб</a:t>
            </a:r>
            <a:r>
              <a:rPr lang="ru-RU" sz="6800" dirty="0"/>
              <a:t> я став </a:t>
            </a:r>
            <a:r>
              <a:rPr lang="ru-RU" sz="6800" dirty="0" err="1"/>
              <a:t>християнином</a:t>
            </a:r>
            <a:r>
              <a:rPr lang="ru-RU" sz="6800" dirty="0"/>
              <a:t>...</a:t>
            </a:r>
          </a:p>
          <a:p>
            <a:pPr algn="l"/>
            <a:r>
              <a:rPr lang="ru-RU" sz="6800" dirty="0"/>
              <a:t>29. А Павло: </a:t>
            </a:r>
            <a:r>
              <a:rPr lang="ru-RU" sz="6800" dirty="0" err="1"/>
              <a:t>Благав</a:t>
            </a:r>
            <a:r>
              <a:rPr lang="ru-RU" sz="6800" dirty="0"/>
              <a:t> би я Бога, </a:t>
            </a:r>
            <a:r>
              <a:rPr lang="ru-RU" sz="6800" dirty="0" err="1"/>
              <a:t>щоб</a:t>
            </a:r>
            <a:r>
              <a:rPr lang="ru-RU" sz="6800" dirty="0"/>
              <a:t> </a:t>
            </a:r>
            <a:r>
              <a:rPr lang="ru-RU" sz="6800" dirty="0" err="1"/>
              <a:t>чи</a:t>
            </a:r>
            <a:r>
              <a:rPr lang="ru-RU" sz="6800" dirty="0"/>
              <a:t> мало, </a:t>
            </a:r>
            <a:r>
              <a:rPr lang="ru-RU" sz="6800" dirty="0" err="1"/>
              <a:t>чи</a:t>
            </a:r>
            <a:r>
              <a:rPr lang="ru-RU" sz="6800" dirty="0"/>
              <a:t> </a:t>
            </a:r>
            <a:r>
              <a:rPr lang="ru-RU" sz="6800" dirty="0" err="1"/>
              <a:t>багато</a:t>
            </a:r>
            <a:r>
              <a:rPr lang="ru-RU" sz="6800" dirty="0"/>
              <a:t>, не </a:t>
            </a:r>
            <a:r>
              <a:rPr lang="ru-RU" sz="6800" dirty="0" err="1"/>
              <a:t>тільки</a:t>
            </a:r>
            <a:r>
              <a:rPr lang="ru-RU" sz="6800" dirty="0"/>
              <a:t> но </a:t>
            </a:r>
            <a:r>
              <a:rPr lang="ru-RU" sz="6800" dirty="0" err="1"/>
              <a:t>ти</a:t>
            </a:r>
            <a:r>
              <a:rPr lang="ru-RU" sz="6800" dirty="0"/>
              <a:t>, </a:t>
            </a:r>
            <a:r>
              <a:rPr lang="ru-RU" sz="6800" dirty="0" err="1"/>
              <a:t>але</a:t>
            </a:r>
            <a:r>
              <a:rPr lang="ru-RU" sz="6800" dirty="0"/>
              <a:t> й </a:t>
            </a:r>
            <a:r>
              <a:rPr lang="ru-RU" sz="6800" dirty="0" err="1"/>
              <a:t>усі</a:t>
            </a:r>
            <a:r>
              <a:rPr lang="ru-RU" sz="6800" dirty="0"/>
              <a:t>, </a:t>
            </a:r>
            <a:r>
              <a:rPr lang="ru-RU" sz="6800" dirty="0" err="1"/>
              <a:t>хто</a:t>
            </a:r>
            <a:r>
              <a:rPr lang="ru-RU" sz="6800" dirty="0"/>
              <a:t> </a:t>
            </a:r>
            <a:r>
              <a:rPr lang="ru-RU" sz="6800" dirty="0" err="1"/>
              <a:t>чує</a:t>
            </a:r>
            <a:r>
              <a:rPr lang="ru-RU" sz="6800" dirty="0"/>
              <a:t> </a:t>
            </a:r>
            <a:r>
              <a:rPr lang="ru-RU" sz="6800" dirty="0" err="1"/>
              <a:t>сьогодні</a:t>
            </a:r>
            <a:r>
              <a:rPr lang="ru-RU" sz="6800" dirty="0"/>
              <a:t> мене, </a:t>
            </a:r>
            <a:r>
              <a:rPr lang="ru-RU" sz="6800" dirty="0" err="1"/>
              <a:t>зробились</a:t>
            </a:r>
            <a:r>
              <a:rPr lang="ru-RU" sz="6800" dirty="0"/>
              <a:t> такими, як і я, </a:t>
            </a:r>
            <a:r>
              <a:rPr lang="ru-RU" sz="6800" dirty="0" err="1"/>
              <a:t>крім</a:t>
            </a:r>
            <a:r>
              <a:rPr lang="ru-RU" sz="6800" dirty="0"/>
              <a:t> </a:t>
            </a:r>
            <a:r>
              <a:rPr lang="ru-RU" sz="6800" dirty="0" err="1"/>
              <a:t>оцих</a:t>
            </a:r>
            <a:r>
              <a:rPr lang="ru-RU" sz="6800" dirty="0"/>
              <a:t> </a:t>
            </a:r>
            <a:r>
              <a:rPr lang="ru-RU" sz="6800" dirty="0" err="1"/>
              <a:t>ланцюгів</a:t>
            </a:r>
            <a:r>
              <a:rPr lang="ru-RU" sz="6800" dirty="0"/>
              <a:t>...</a:t>
            </a:r>
            <a:endParaRPr lang="uk" sz="6800" dirty="0"/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17DB777C-6126-2478-F3BB-3536A235E9CF}"/>
              </a:ext>
            </a:extLst>
          </p:cNvPr>
          <p:cNvSpPr txBox="1">
            <a:spLocks/>
          </p:cNvSpPr>
          <p:nvPr/>
        </p:nvSpPr>
        <p:spPr>
          <a:xfrm>
            <a:off x="0" y="2201779"/>
            <a:ext cx="8822267" cy="1892549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/>
            <a:r>
              <a:rPr lang="uk" sz="4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 Апологетика у свідченні Апостола Павла (Дії 26:1-29)</a:t>
            </a:r>
            <a:endParaRPr lang="ru-UA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br>
              <a:rPr lang="ru-RU" sz="2800" i="1" dirty="0"/>
            </a:br>
            <a:br>
              <a:rPr lang="ru-RU" sz="5400" i="1" dirty="0"/>
            </a:br>
            <a:br>
              <a:rPr lang="ru-RU" i="1" dirty="0"/>
            </a:br>
            <a:endParaRPr lang="ru-UA" sz="8800" dirty="0"/>
          </a:p>
        </p:txBody>
      </p:sp>
    </p:spTree>
    <p:extLst>
      <p:ext uri="{BB962C8B-B14F-4D97-AF65-F5344CB8AC3E}">
        <p14:creationId xmlns:p14="http://schemas.microsoft.com/office/powerpoint/2010/main" val="347917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30B5D7-85E4-44EE-B81B-34371D130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3AF7C-6709-4110-91F6-2898C2C17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980" y="-787400"/>
            <a:ext cx="11405347" cy="2387600"/>
          </a:xfrm>
        </p:spPr>
        <p:txBody>
          <a:bodyPr>
            <a:normAutofit/>
          </a:bodyPr>
          <a:lstStyle/>
          <a:p>
            <a:r>
              <a:rPr lang="uk" i="1" dirty="0"/>
              <a:t>Біблійні приклади використання апологетики при </a:t>
            </a:r>
            <a:r>
              <a:rPr lang="uk" i="1" dirty="0" err="1"/>
              <a:t>благовісті </a:t>
            </a:r>
            <a:r>
              <a:rPr lang="uk" i="1" dirty="0"/>
              <a:t>.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06DA36-C544-4050-92D3-20A8316A5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9283" y="2272553"/>
            <a:ext cx="11405347" cy="3697942"/>
          </a:xfrm>
        </p:spPr>
        <p:txBody>
          <a:bodyPr>
            <a:normAutofit fontScale="25000" lnSpcReduction="20000"/>
          </a:bodyPr>
          <a:lstStyle/>
          <a:p>
            <a:pPr marL="914400" lvl="1" indent="-457200" algn="l">
              <a:buAutoNum type="arabicPeriod" startAt="2"/>
            </a:pPr>
            <a:r>
              <a:rPr lang="uk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Апологетика у свідченні Апостола Павла (Дії 26:1-29)</a:t>
            </a:r>
          </a:p>
          <a:p>
            <a:pPr lvl="1" algn="l"/>
            <a:br>
              <a:rPr lang="ru-RU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UA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600200" lvl="1" indent="-1143000" algn="l">
              <a:buFont typeface="+mj-lt"/>
              <a:buAutoNum type="alphaUcPeriod"/>
            </a:pPr>
            <a:r>
              <a:rPr lang="uk" sz="7200" i="1" dirty="0"/>
              <a:t>Покажіть спільн</a:t>
            </a:r>
            <a:r>
              <a:rPr lang="uk-UA" sz="7200" i="1" dirty="0" err="1"/>
              <a:t>ість</a:t>
            </a:r>
            <a:r>
              <a:rPr lang="uk" sz="7200" i="1" dirty="0"/>
              <a:t> ваших переконань. (3, 6-7). Співрозмовник має зіставити себе з вами.</a:t>
            </a:r>
            <a:br>
              <a:rPr lang="ru-RU" sz="7200" i="1" dirty="0"/>
            </a:br>
            <a:endParaRPr lang="ru-UA" sz="7200" dirty="0"/>
          </a:p>
          <a:p>
            <a:pPr lvl="1" algn="l"/>
            <a:endParaRPr lang="ru-RU" sz="11100" i="1" dirty="0"/>
          </a:p>
          <a:p>
            <a:pPr lvl="1" algn="l"/>
            <a:endParaRPr lang="ru-RU" sz="11100" i="1" dirty="0"/>
          </a:p>
          <a:p>
            <a:pPr lvl="1" algn="l"/>
            <a:endParaRPr lang="ru-RU" sz="11100" i="1" dirty="0"/>
          </a:p>
          <a:p>
            <a:pPr lvl="1" algn="l"/>
            <a:endParaRPr lang="ru-RU" sz="11100" i="1" dirty="0"/>
          </a:p>
          <a:p>
            <a:pPr lvl="1" algn="l"/>
            <a:br>
              <a:rPr lang="ru-RU" sz="11100" i="1" dirty="0"/>
            </a:br>
            <a:br>
              <a:rPr lang="ru-RU" i="1" dirty="0"/>
            </a:br>
            <a:endParaRPr lang="ru-UA" sz="9600" dirty="0"/>
          </a:p>
        </p:txBody>
      </p:sp>
    </p:spTree>
    <p:extLst>
      <p:ext uri="{BB962C8B-B14F-4D97-AF65-F5344CB8AC3E}">
        <p14:creationId xmlns:p14="http://schemas.microsoft.com/office/powerpoint/2010/main" val="356446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30B5D7-85E4-44EE-B81B-34371D130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3AF7C-6709-4110-91F6-2898C2C17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980" y="-787400"/>
            <a:ext cx="11405347" cy="2387600"/>
          </a:xfrm>
        </p:spPr>
        <p:txBody>
          <a:bodyPr>
            <a:normAutofit/>
          </a:bodyPr>
          <a:lstStyle/>
          <a:p>
            <a:r>
              <a:rPr lang="uk" i="1" dirty="0"/>
              <a:t>Біблійні приклади використання апологетики при </a:t>
            </a:r>
            <a:r>
              <a:rPr lang="uk" i="1" dirty="0" err="1"/>
              <a:t>благовісті </a:t>
            </a:r>
            <a:r>
              <a:rPr lang="uk" i="1" dirty="0"/>
              <a:t>.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06DA36-C544-4050-92D3-20A8316A5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2350" y="2380129"/>
            <a:ext cx="11405347" cy="3697942"/>
          </a:xfrm>
        </p:spPr>
        <p:txBody>
          <a:bodyPr>
            <a:normAutofit fontScale="25000" lnSpcReduction="20000"/>
          </a:bodyPr>
          <a:lstStyle/>
          <a:p>
            <a:pPr marL="914400" lvl="1" indent="-457200" algn="l">
              <a:buAutoNum type="arabicPeriod" startAt="2"/>
            </a:pPr>
            <a:r>
              <a:rPr lang="uk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Апологетика у свідченні Апостола Павла (Дії 26:1-29)</a:t>
            </a:r>
          </a:p>
          <a:p>
            <a:pPr lvl="1" algn="l"/>
            <a:br>
              <a:rPr lang="ru-RU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UA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600200" lvl="1" indent="-1143000" algn="l">
              <a:buFont typeface="+mj-lt"/>
              <a:buAutoNum type="alphaUcPeriod"/>
            </a:pPr>
            <a:r>
              <a:rPr lang="uk" sz="7200" i="1" dirty="0"/>
              <a:t>Покажіть спільність у ваших переконаннях. (3, 6-7). Співрозмовник має зіставити себе із вами.</a:t>
            </a:r>
            <a:br>
              <a:rPr lang="ru-RU" sz="7200" i="1" dirty="0"/>
            </a:br>
            <a:endParaRPr lang="ru-UA" sz="7200" dirty="0"/>
          </a:p>
          <a:p>
            <a:pPr marL="1600200" lvl="1" indent="-1143000" algn="l">
              <a:buFont typeface="+mj-lt"/>
              <a:buAutoNum type="alphaUcPeriod"/>
            </a:pPr>
            <a:r>
              <a:rPr lang="uk" sz="7200" i="1" dirty="0"/>
              <a:t>Розкажіть, як прийняття біблійної правди змінило вас:</a:t>
            </a:r>
            <a:br>
              <a:rPr lang="ru-RU" sz="7200" i="1" dirty="0"/>
            </a:br>
            <a:endParaRPr lang="ru-UA" sz="7200" dirty="0"/>
          </a:p>
          <a:p>
            <a:pPr marL="2057400" lvl="2" indent="-1143000" algn="l">
              <a:buFont typeface="+mj-lt"/>
              <a:buAutoNum type="romanLcPeriod"/>
            </a:pPr>
            <a:r>
              <a:rPr lang="uk" sz="7200" i="1" dirty="0"/>
              <a:t>Ким ви були до прийняття правди (4-5, 9-11). Ви були такими ж у минулому, як ваш співрозмовник зараз.</a:t>
            </a:r>
            <a:br>
              <a:rPr lang="ru-RU" sz="7200" i="1" dirty="0"/>
            </a:br>
            <a:endParaRPr lang="ru-UA" sz="7200" dirty="0"/>
          </a:p>
          <a:p>
            <a:pPr marL="2057400" lvl="2" indent="-1143000" algn="l">
              <a:buFont typeface="+mj-lt"/>
              <a:buAutoNum type="romanLcPeriod"/>
            </a:pPr>
            <a:r>
              <a:rPr lang="uk" sz="7200" i="1" dirty="0"/>
              <a:t>Наведіть в особистісних подробицях, як відбулася ваша зустріч із Божою правдою (12-18). </a:t>
            </a:r>
            <a:br>
              <a:rPr lang="ru-RU" sz="7200" i="1" dirty="0"/>
            </a:br>
            <a:br>
              <a:rPr lang="ru-RU" sz="7200" i="1" dirty="0"/>
            </a:br>
            <a:r>
              <a:rPr lang="uk" sz="7200" i="1" dirty="0"/>
              <a:t>Ваш співрозмовник може заперечувати ваші переконання, цінності, доктрини, але він не зможе оспорити ваш особистий досвід зустрічі з Богом.</a:t>
            </a:r>
            <a:br>
              <a:rPr lang="ru-RU" sz="7200" i="1" dirty="0"/>
            </a:br>
            <a:endParaRPr lang="ru-UA" sz="7200" dirty="0"/>
          </a:p>
          <a:p>
            <a:pPr marL="2057400" lvl="2" indent="-1143000" algn="l">
              <a:buFont typeface="+mj-lt"/>
              <a:buAutoNum type="romanLcPeriod"/>
            </a:pPr>
            <a:r>
              <a:rPr lang="uk" sz="7200" i="1" dirty="0"/>
              <a:t>Опишіть, як докорінно змінилося ваше життя.</a:t>
            </a:r>
            <a:br>
              <a:rPr lang="ru-RU" sz="7200" i="1" dirty="0"/>
            </a:br>
            <a:br>
              <a:rPr lang="ru-RU" sz="7200" i="1" dirty="0"/>
            </a:br>
            <a:endParaRPr lang="ru-UA" sz="7200" dirty="0"/>
          </a:p>
          <a:p>
            <a:pPr algn="l"/>
            <a:br>
              <a:rPr lang="ru-RU" sz="11100" i="1" dirty="0"/>
            </a:br>
            <a:br>
              <a:rPr lang="ru-RU" i="1" dirty="0"/>
            </a:br>
            <a:endParaRPr lang="ru-UA" sz="9600" dirty="0"/>
          </a:p>
        </p:txBody>
      </p:sp>
    </p:spTree>
    <p:extLst>
      <p:ext uri="{BB962C8B-B14F-4D97-AF65-F5344CB8AC3E}">
        <p14:creationId xmlns:p14="http://schemas.microsoft.com/office/powerpoint/2010/main" val="3396363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30B5D7-85E4-44EE-B81B-34371D130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3AF7C-6709-4110-91F6-2898C2C17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980" y="-787400"/>
            <a:ext cx="11405347" cy="2387600"/>
          </a:xfrm>
        </p:spPr>
        <p:txBody>
          <a:bodyPr>
            <a:normAutofit/>
          </a:bodyPr>
          <a:lstStyle/>
          <a:p>
            <a:r>
              <a:rPr lang="uk" i="1" dirty="0"/>
              <a:t>Біблійні приклади використання апологетики при </a:t>
            </a:r>
            <a:r>
              <a:rPr lang="uk" i="1" dirty="0" err="1"/>
              <a:t>благовісті </a:t>
            </a:r>
            <a:r>
              <a:rPr lang="uk" i="1" dirty="0"/>
              <a:t>.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06DA36-C544-4050-92D3-20A8316A5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2350" y="2380129"/>
            <a:ext cx="11405347" cy="3697942"/>
          </a:xfrm>
        </p:spPr>
        <p:txBody>
          <a:bodyPr>
            <a:normAutofit fontScale="25000" lnSpcReduction="20000"/>
          </a:bodyPr>
          <a:lstStyle/>
          <a:p>
            <a:pPr marL="914400" lvl="1" indent="-457200" algn="l">
              <a:buAutoNum type="arabicPeriod" startAt="2"/>
            </a:pPr>
            <a:r>
              <a:rPr lang="uk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Апологетика у свідченні Апостола Павла (Дії 26:1-29)</a:t>
            </a:r>
          </a:p>
          <a:p>
            <a:pPr lvl="1" algn="l"/>
            <a:br>
              <a:rPr lang="ru-RU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UA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600200" lvl="1" indent="-1143000" algn="l">
              <a:buFont typeface="+mj-lt"/>
              <a:buAutoNum type="alphaUcPeriod"/>
            </a:pPr>
            <a:r>
              <a:rPr lang="uk" sz="7200" i="1" dirty="0"/>
              <a:t>Покажіть спільність у ваших переконаннях. (3, 6-7). Співрозмовник має зіставити себе із вами.</a:t>
            </a:r>
            <a:br>
              <a:rPr lang="ru-RU" sz="7200" i="1" dirty="0"/>
            </a:br>
            <a:endParaRPr lang="ru-UA" sz="7200" dirty="0"/>
          </a:p>
          <a:p>
            <a:pPr marL="1600200" lvl="1" indent="-1143000" algn="l">
              <a:buFont typeface="+mj-lt"/>
              <a:buAutoNum type="alphaUcPeriod"/>
            </a:pPr>
            <a:r>
              <a:rPr lang="uk" sz="7200" i="1" dirty="0"/>
              <a:t>Розкажіть, як прийняття біблійної правди змінило вас:</a:t>
            </a:r>
            <a:br>
              <a:rPr lang="ru-RU" sz="7200" i="1" dirty="0"/>
            </a:br>
            <a:endParaRPr lang="ru-UA" sz="7200" dirty="0"/>
          </a:p>
          <a:p>
            <a:pPr marL="2057400" lvl="2" indent="-1143000" algn="l">
              <a:buFont typeface="+mj-lt"/>
              <a:buAutoNum type="romanLcPeriod"/>
            </a:pPr>
            <a:r>
              <a:rPr lang="uk" sz="7200" i="1" dirty="0"/>
              <a:t>Ким ви були до прийняття правди (4-5, 9-11). Ви були такими ж у минулому, як ваш співрозмовник зараз.</a:t>
            </a:r>
            <a:br>
              <a:rPr lang="ru-RU" sz="7200" i="1" dirty="0"/>
            </a:br>
            <a:endParaRPr lang="ru-UA" sz="7200" dirty="0"/>
          </a:p>
          <a:p>
            <a:pPr marL="2057400" lvl="2" indent="-1143000" algn="l">
              <a:buFont typeface="+mj-lt"/>
              <a:buAutoNum type="romanLcPeriod"/>
            </a:pPr>
            <a:r>
              <a:rPr lang="uk" sz="7200" i="1" dirty="0"/>
              <a:t>Наведіть в особистісних подробицях, як відбулася ваша зустріч із Божою правдою (12-18). </a:t>
            </a:r>
            <a:br>
              <a:rPr lang="ru-RU" sz="7200" i="1" dirty="0"/>
            </a:br>
            <a:br>
              <a:rPr lang="ru-RU" sz="7200" i="1" dirty="0"/>
            </a:br>
            <a:r>
              <a:rPr lang="uk" sz="7200" i="1" dirty="0"/>
              <a:t>Ваш співрозмовник може заперечувати ваші переконання, цінності, доктрини, але він не зможе оспорити ваш особистий досвід зустрічі з Богом.</a:t>
            </a:r>
            <a:br>
              <a:rPr lang="ru-RU" sz="7200" i="1" dirty="0"/>
            </a:br>
            <a:endParaRPr lang="ru-UA" sz="7200" dirty="0"/>
          </a:p>
          <a:p>
            <a:pPr marL="2057400" lvl="2" indent="-1143000" algn="l">
              <a:buFont typeface="+mj-lt"/>
              <a:buAutoNum type="romanLcPeriod"/>
            </a:pPr>
            <a:r>
              <a:rPr lang="uk" sz="7200" i="1" dirty="0"/>
              <a:t>Опишіть, як докорінно змінилося ваше життя.</a:t>
            </a:r>
            <a:br>
              <a:rPr lang="ru-RU" sz="7200" i="1" dirty="0"/>
            </a:br>
            <a:br>
              <a:rPr lang="ru-RU" sz="7200" i="1" dirty="0"/>
            </a:br>
            <a:endParaRPr lang="ru-UA" sz="7200" dirty="0"/>
          </a:p>
          <a:p>
            <a:pPr algn="l"/>
            <a:br>
              <a:rPr lang="ru-RU" sz="11100" i="1" dirty="0"/>
            </a:br>
            <a:br>
              <a:rPr lang="ru-RU" i="1" dirty="0"/>
            </a:br>
            <a:endParaRPr lang="ru-UA" sz="9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F21F10-E5C3-5952-231D-36473DC5F1A1}"/>
              </a:ext>
            </a:extLst>
          </p:cNvPr>
          <p:cNvSpPr txBox="1"/>
          <p:nvPr/>
        </p:nvSpPr>
        <p:spPr>
          <a:xfrm>
            <a:off x="770465" y="6211669"/>
            <a:ext cx="5655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С.</a:t>
            </a:r>
            <a:r>
              <a:rPr lang="uk" sz="1800" i="1" dirty="0"/>
              <a:t> Закличте до прийняття рішення.</a:t>
            </a:r>
            <a:br>
              <a:rPr lang="ru-RU" sz="9600" i="1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70788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30B5D7-85E4-44EE-B81B-34371D130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3AF7C-6709-4110-91F6-2898C2C17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787400"/>
            <a:ext cx="9144000" cy="2387600"/>
          </a:xfrm>
        </p:spPr>
        <p:txBody>
          <a:bodyPr>
            <a:normAutofit/>
          </a:bodyPr>
          <a:lstStyle/>
          <a:p>
            <a:r>
              <a:rPr lang="uk" i="1" dirty="0"/>
              <a:t>Принципи використання апологетики у </a:t>
            </a:r>
            <a:r>
              <a:rPr lang="uk" i="1" dirty="0" err="1"/>
              <a:t>благовісті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06DA36-C544-4050-92D3-20A8316A5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776" y="2387600"/>
            <a:ext cx="10582836" cy="4322482"/>
          </a:xfrm>
        </p:spPr>
        <p:txBody>
          <a:bodyPr>
            <a:normAutofit/>
          </a:bodyPr>
          <a:lstStyle/>
          <a:p>
            <a:pPr algn="l"/>
            <a:r>
              <a:rPr lang="uk" sz="3200" i="1" dirty="0"/>
              <a:t>2. Ставте більше запитань, щоб зрозуміти в чому</a:t>
            </a:r>
          </a:p>
          <a:p>
            <a:pPr algn="l"/>
            <a:r>
              <a:rPr lang="uk" sz="3200" i="1" dirty="0"/>
              <a:t>головна причина сумнівів людини у щирості</a:t>
            </a:r>
          </a:p>
          <a:p>
            <a:pPr algn="l"/>
            <a:r>
              <a:rPr lang="uk" sz="3200" i="1" dirty="0"/>
              <a:t>християнства.</a:t>
            </a:r>
            <a:br>
              <a:rPr lang="ru-RU" i="1" dirty="0"/>
            </a:b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3541405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30B5D7-85E4-44EE-B81B-34371D130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3AF7C-6709-4110-91F6-2898C2C17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787400"/>
            <a:ext cx="9144000" cy="2387600"/>
          </a:xfrm>
        </p:spPr>
        <p:txBody>
          <a:bodyPr>
            <a:normAutofit/>
          </a:bodyPr>
          <a:lstStyle/>
          <a:p>
            <a:r>
              <a:rPr lang="uk" i="1" dirty="0"/>
              <a:t>Принципи використання апологетики у </a:t>
            </a:r>
            <a:r>
              <a:rPr lang="uk" i="1" dirty="0" err="1"/>
              <a:t>благовісті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06DA36-C544-4050-92D3-20A8316A5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5117" y="2272553"/>
            <a:ext cx="11040035" cy="5257800"/>
          </a:xfrm>
        </p:spPr>
        <p:txBody>
          <a:bodyPr>
            <a:normAutofit fontScale="85000" lnSpcReduction="20000"/>
          </a:bodyPr>
          <a:lstStyle/>
          <a:p>
            <a:pPr lvl="0" algn="l"/>
            <a:r>
              <a:rPr lang="uk" sz="3600" i="1" dirty="0"/>
              <a:t>3. Займайтеся негативною та позитивною апологетикою:</a:t>
            </a:r>
            <a:br>
              <a:rPr lang="ru-RU" sz="3600" i="1" dirty="0"/>
            </a:br>
            <a:endParaRPr lang="ru-UA" sz="3600" dirty="0"/>
          </a:p>
          <a:p>
            <a:pPr marL="1200150" lvl="1" indent="-742950" algn="l">
              <a:buFont typeface="+mj-lt"/>
              <a:buAutoNum type="alphaLcPeriod"/>
            </a:pPr>
            <a:r>
              <a:rPr lang="uk" sz="3600" i="1" dirty="0"/>
              <a:t>Запитайте, чому вона дотримується тих чи інших поглядів.</a:t>
            </a:r>
            <a:br>
              <a:rPr lang="ru-RU" sz="3600" i="1" dirty="0"/>
            </a:br>
            <a:endParaRPr lang="ru-UA" sz="3600" dirty="0"/>
          </a:p>
          <a:p>
            <a:pPr marL="1200150" lvl="1" indent="-742950" algn="l">
              <a:buFont typeface="+mj-lt"/>
              <a:buAutoNum type="alphaLcPeriod"/>
            </a:pPr>
            <a:r>
              <a:rPr lang="uk" sz="3600" i="1" dirty="0"/>
              <a:t>Вкажіть на її помилки,при спробі обґрунтувати хибні вірування.</a:t>
            </a:r>
            <a:br>
              <a:rPr lang="ru-RU" sz="3600" i="1" dirty="0"/>
            </a:br>
            <a:endParaRPr lang="ru-RU" sz="3600" dirty="0"/>
          </a:p>
          <a:p>
            <a:pPr marL="1200150" lvl="1" indent="-742950" algn="l">
              <a:buFont typeface="+mj-lt"/>
              <a:buAutoNum type="alphaLcPeriod"/>
            </a:pPr>
            <a:r>
              <a:rPr lang="uk" sz="3600" i="1" dirty="0"/>
              <a:t>Наводьте далі аргументи відповідності об’єктивній реальності або зовнішній дійсності християнського світогляду, тим самим продемонструйте істинність Божого об’явлення, що записане в Біблії.</a:t>
            </a:r>
            <a:br>
              <a:rPr lang="ru-RU" i="1" dirty="0"/>
            </a:br>
            <a:br>
              <a:rPr lang="ru-RU" i="1" dirty="0"/>
            </a:br>
            <a:endParaRPr lang="ru-UA" sz="5400" dirty="0"/>
          </a:p>
        </p:txBody>
      </p:sp>
    </p:spTree>
    <p:extLst>
      <p:ext uri="{BB962C8B-B14F-4D97-AF65-F5344CB8AC3E}">
        <p14:creationId xmlns:p14="http://schemas.microsoft.com/office/powerpoint/2010/main" val="3074515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30B5D7-85E4-44EE-B81B-34371D130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3AF7C-6709-4110-91F6-2898C2C17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787400"/>
            <a:ext cx="9144000" cy="2387600"/>
          </a:xfrm>
        </p:spPr>
        <p:txBody>
          <a:bodyPr>
            <a:normAutofit/>
          </a:bodyPr>
          <a:lstStyle/>
          <a:p>
            <a:r>
              <a:rPr lang="uk" i="1" dirty="0"/>
              <a:t>Принципи використання апологетики у </a:t>
            </a:r>
            <a:r>
              <a:rPr lang="uk" i="1" dirty="0" err="1"/>
              <a:t>благовісті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06DA36-C544-4050-92D3-20A8316A5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5982" y="2595282"/>
            <a:ext cx="11040035" cy="5257800"/>
          </a:xfrm>
        </p:spPr>
        <p:txBody>
          <a:bodyPr>
            <a:normAutofit/>
          </a:bodyPr>
          <a:lstStyle/>
          <a:p>
            <a:pPr algn="l"/>
            <a:r>
              <a:rPr lang="uk" sz="3200" i="1" dirty="0"/>
              <a:t>4. Розкажіть особисті приклади прийняття біблійних істин.</a:t>
            </a:r>
            <a:br>
              <a:rPr lang="ru-RU" sz="3200" i="1" dirty="0"/>
            </a:br>
            <a:endParaRPr lang="ru-UA" sz="5400" dirty="0"/>
          </a:p>
        </p:txBody>
      </p:sp>
    </p:spTree>
    <p:extLst>
      <p:ext uri="{BB962C8B-B14F-4D97-AF65-F5344CB8AC3E}">
        <p14:creationId xmlns:p14="http://schemas.microsoft.com/office/powerpoint/2010/main" val="1252045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30B5D7-85E4-44EE-B81B-34371D130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3AF7C-6709-4110-91F6-2898C2C17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787400"/>
            <a:ext cx="9144000" cy="2387600"/>
          </a:xfrm>
        </p:spPr>
        <p:txBody>
          <a:bodyPr>
            <a:normAutofit/>
          </a:bodyPr>
          <a:lstStyle/>
          <a:p>
            <a:r>
              <a:rPr lang="uk" i="1" dirty="0"/>
              <a:t>Принципи використання апологетики у </a:t>
            </a:r>
            <a:r>
              <a:rPr lang="uk" i="1" dirty="0" err="1"/>
              <a:t>благовісті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06DA36-C544-4050-92D3-20A8316A5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5982" y="2595282"/>
            <a:ext cx="11040035" cy="5257800"/>
          </a:xfrm>
        </p:spPr>
        <p:txBody>
          <a:bodyPr>
            <a:normAutofit/>
          </a:bodyPr>
          <a:lstStyle/>
          <a:p>
            <a:pPr algn="l"/>
            <a:r>
              <a:rPr lang="uk" sz="3200" i="1" dirty="0"/>
              <a:t>4. Розкажіть особисті приклади прийняття біблійних істин.</a:t>
            </a:r>
            <a:br>
              <a:rPr lang="ru-RU" sz="3200" i="1" dirty="0"/>
            </a:br>
            <a:br>
              <a:rPr lang="ru-RU" i="1" dirty="0"/>
            </a:br>
            <a:r>
              <a:rPr lang="uk" sz="3200" i="1" dirty="0"/>
              <a:t>5. Закличте до прийняття такого ж рішення – міркування   </a:t>
            </a:r>
          </a:p>
          <a:p>
            <a:pPr algn="l"/>
            <a:r>
              <a:rPr lang="uk" sz="3200" i="1" dirty="0"/>
              <a:t>    та прийняття істини.</a:t>
            </a:r>
            <a:endParaRPr lang="ru-UA" sz="3200" i="1" dirty="0"/>
          </a:p>
          <a:p>
            <a:pPr lvl="0" algn="l"/>
            <a:endParaRPr lang="ru-UA" sz="5400" dirty="0"/>
          </a:p>
        </p:txBody>
      </p:sp>
    </p:spTree>
    <p:extLst>
      <p:ext uri="{BB962C8B-B14F-4D97-AF65-F5344CB8AC3E}">
        <p14:creationId xmlns:p14="http://schemas.microsoft.com/office/powerpoint/2010/main" val="1592614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30B5D7-85E4-44EE-B81B-34371D130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3AF7C-6709-4110-91F6-2898C2C17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980" y="-787400"/>
            <a:ext cx="11405347" cy="2387600"/>
          </a:xfrm>
        </p:spPr>
        <p:txBody>
          <a:bodyPr>
            <a:normAutofit/>
          </a:bodyPr>
          <a:lstStyle/>
          <a:p>
            <a:r>
              <a:rPr lang="uk" i="1" dirty="0"/>
              <a:t>Біблійні приклади використання апологетики при </a:t>
            </a:r>
            <a:r>
              <a:rPr lang="uk" i="1" dirty="0" err="1"/>
              <a:t>благовісті </a:t>
            </a:r>
            <a:r>
              <a:rPr lang="uk" i="1" dirty="0"/>
              <a:t>.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06DA36-C544-4050-92D3-20A8316A5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5981" y="2387600"/>
            <a:ext cx="11405347" cy="5465482"/>
          </a:xfrm>
        </p:spPr>
        <p:txBody>
          <a:bodyPr>
            <a:norm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u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Проповідь Ісуса Христа </a:t>
            </a:r>
            <a:br>
              <a:rPr lang="ru-RU" i="1" dirty="0"/>
            </a:br>
            <a:br>
              <a:rPr lang="ru-RU" i="1" dirty="0"/>
            </a:br>
            <a:r>
              <a:rPr lang="uk" i="1" dirty="0"/>
              <a:t>Марка 12:24-27 </a:t>
            </a:r>
            <a:br>
              <a:rPr lang="ru-RU" i="1" dirty="0"/>
            </a:br>
            <a:r>
              <a:rPr lang="uk-UA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Ісус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їм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відказав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Чи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не тому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помиляєтесь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що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не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знаєте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ані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Писання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ані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Божої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сили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Бо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як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із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мертвих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воскреснуть, то не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будуть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женитись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ані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заміж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виходити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але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будуть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немов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Анголи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ті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на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небі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Щождо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мертвих, що воскреснуть, чи ж ви не читали в Мойсеєвій книзі, як при кущі сказав йому Бог, промовляючи: Я Бог Авраамів, і Бог Ісаків, і Бог Яковів, Бо Він є Бог не мертвих, а живих! 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Тим то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помиляєтесь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дуже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  <a:r>
              <a:rPr lang="uk-UA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br>
              <a:rPr lang="ru-RU" i="1" dirty="0"/>
            </a:br>
            <a:br>
              <a:rPr lang="ru-RU" sz="3200" i="1" dirty="0"/>
            </a:br>
            <a:br>
              <a:rPr lang="ru-RU" i="1" dirty="0"/>
            </a:br>
            <a:endParaRPr lang="ru-UA" sz="5400" dirty="0"/>
          </a:p>
        </p:txBody>
      </p:sp>
    </p:spTree>
    <p:extLst>
      <p:ext uri="{BB962C8B-B14F-4D97-AF65-F5344CB8AC3E}">
        <p14:creationId xmlns:p14="http://schemas.microsoft.com/office/powerpoint/2010/main" val="3109993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30B5D7-85E4-44EE-B81B-34371D130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3AF7C-6709-4110-91F6-2898C2C17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980" y="-787400"/>
            <a:ext cx="11405347" cy="2387600"/>
          </a:xfrm>
        </p:spPr>
        <p:txBody>
          <a:bodyPr>
            <a:normAutofit/>
          </a:bodyPr>
          <a:lstStyle/>
          <a:p>
            <a:r>
              <a:rPr lang="uk" i="1" dirty="0"/>
              <a:t>Біблійні приклади використання апологетики при </a:t>
            </a:r>
            <a:r>
              <a:rPr lang="uk" i="1" dirty="0" err="1"/>
              <a:t>благовісті </a:t>
            </a:r>
            <a:r>
              <a:rPr lang="uk" i="1" dirty="0"/>
              <a:t>.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06DA36-C544-4050-92D3-20A8316A5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0647" y="2259106"/>
            <a:ext cx="11510681" cy="5593976"/>
          </a:xfrm>
        </p:spPr>
        <p:txBody>
          <a:bodyPr>
            <a:normAutofit fontScale="85000" lnSpcReduction="20000"/>
          </a:bodyPr>
          <a:lstStyle/>
          <a:p>
            <a:pPr lvl="1" algn="l"/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1.Проповідь Ісуса Христа</a:t>
            </a:r>
            <a:br>
              <a:rPr lang="ru-RU" sz="2800" i="1" dirty="0"/>
            </a:br>
            <a:br>
              <a:rPr lang="ru-RU" sz="2800" i="1" dirty="0"/>
            </a:br>
            <a:endParaRPr lang="ru-RU" sz="2800" i="1" dirty="0"/>
          </a:p>
          <a:p>
            <a:pPr marL="914400" lvl="1" indent="-457200" algn="l">
              <a:buFont typeface="+mj-lt"/>
              <a:buAutoNum type="alphaLcParenR"/>
            </a:pPr>
            <a:r>
              <a:rPr lang="uk" sz="2800" i="1" dirty="0"/>
              <a:t>Вказує слухачам на причину чому вони неправильно думають:                               «</a:t>
            </a:r>
            <a:r>
              <a:rPr lang="ru-RU" sz="2800" i="1" dirty="0" err="1"/>
              <a:t>Чи</a:t>
            </a:r>
            <a:r>
              <a:rPr lang="ru-RU" sz="2800" i="1" dirty="0"/>
              <a:t> </a:t>
            </a:r>
            <a:r>
              <a:rPr lang="ru-RU" sz="2800" i="1" dirty="0" err="1"/>
              <a:t>ви</a:t>
            </a:r>
            <a:r>
              <a:rPr lang="ru-RU" sz="2800" i="1" dirty="0"/>
              <a:t> не тому </a:t>
            </a:r>
            <a:r>
              <a:rPr lang="ru-RU" sz="2800" i="1" dirty="0" err="1"/>
              <a:t>помиляєтесь</a:t>
            </a:r>
            <a:r>
              <a:rPr lang="ru-RU" sz="2800" i="1" dirty="0"/>
              <a:t>, </a:t>
            </a:r>
            <a:r>
              <a:rPr lang="ru-RU" sz="2800" i="1" dirty="0" err="1"/>
              <a:t>що</a:t>
            </a:r>
            <a:r>
              <a:rPr lang="ru-RU" sz="2800" i="1" dirty="0"/>
              <a:t> не </a:t>
            </a:r>
            <a:r>
              <a:rPr lang="ru-RU" sz="2800" i="1" dirty="0" err="1"/>
              <a:t>знаєте</a:t>
            </a:r>
            <a:r>
              <a:rPr lang="ru-RU" sz="2800" i="1" dirty="0"/>
              <a:t> </a:t>
            </a:r>
            <a:r>
              <a:rPr lang="ru-RU" sz="2800" i="1" dirty="0" err="1"/>
              <a:t>ані</a:t>
            </a:r>
            <a:r>
              <a:rPr lang="ru-RU" sz="2800" i="1" dirty="0"/>
              <a:t> </a:t>
            </a:r>
            <a:r>
              <a:rPr lang="ru-RU" sz="2800" i="1" dirty="0" err="1"/>
              <a:t>Писання</a:t>
            </a:r>
            <a:r>
              <a:rPr lang="ru-RU" sz="2800" i="1" dirty="0"/>
              <a:t>, </a:t>
            </a:r>
            <a:r>
              <a:rPr lang="ru-RU" sz="2800" i="1" dirty="0" err="1"/>
              <a:t>ані</a:t>
            </a:r>
            <a:r>
              <a:rPr lang="ru-RU" sz="2800" i="1" dirty="0"/>
              <a:t> </a:t>
            </a:r>
            <a:r>
              <a:rPr lang="ru-RU" sz="2800" i="1" dirty="0" err="1"/>
              <a:t>Божої</a:t>
            </a:r>
            <a:r>
              <a:rPr lang="ru-RU" sz="2800" i="1" dirty="0"/>
              <a:t> </a:t>
            </a:r>
            <a:r>
              <a:rPr lang="ru-RU" sz="2800" i="1" dirty="0" err="1"/>
              <a:t>сили</a:t>
            </a:r>
            <a:r>
              <a:rPr lang="ru-RU" sz="2800" i="1" dirty="0"/>
              <a:t>?</a:t>
            </a:r>
            <a:r>
              <a:rPr lang="uk" sz="2800" i="1" dirty="0"/>
              <a:t>»</a:t>
            </a:r>
            <a:br>
              <a:rPr lang="ru-RU" sz="2800" i="1" dirty="0"/>
            </a:br>
            <a:endParaRPr lang="ru-UA" sz="2800" i="1" dirty="0"/>
          </a:p>
          <a:p>
            <a:pPr marL="914400" lvl="1" indent="-457200" algn="l">
              <a:buFont typeface="+mj-lt"/>
              <a:buAutoNum type="alphaLcParenR"/>
            </a:pPr>
            <a:r>
              <a:rPr lang="uk" sz="2800" i="1" dirty="0"/>
              <a:t>Вказує на необґрунтованість їхньої аргументації:                                                  </a:t>
            </a:r>
            <a:r>
              <a:rPr lang="uk-UA" sz="2800" i="1" dirty="0"/>
              <a:t>«Ви не правильно мислите, тому що у вас хибна передумова, що по воскресінні будуть одружуватися й виходити заміж. Та ні, так не буде, коли з мертвих воскреснуть, тоді не будуть ні одружуватись, ні заміж виходити. Будуть як </a:t>
            </a:r>
            <a:r>
              <a:rPr lang="uk-UA" sz="2800" i="1" dirty="0" err="1"/>
              <a:t>анголи</a:t>
            </a:r>
            <a:r>
              <a:rPr lang="uk-UA" sz="2800" i="1" dirty="0"/>
              <a:t> на небі» </a:t>
            </a:r>
            <a:r>
              <a:rPr lang="uk" sz="2800" i="1" dirty="0"/>
              <a:t>– негативна апологетика.</a:t>
            </a:r>
          </a:p>
          <a:p>
            <a:pPr marL="914400" lvl="1" indent="-457200" algn="l">
              <a:buFont typeface="+mj-lt"/>
              <a:buAutoNum type="alphaLcParenR"/>
            </a:pPr>
            <a:r>
              <a:rPr lang="uk" sz="2800" i="1" dirty="0"/>
              <a:t>Стверджує правду замість помилкових поглядів слухачів:                                             (</a:t>
            </a:r>
            <a:r>
              <a:rPr lang="uk-UA" sz="2800" i="1" dirty="0"/>
              <a:t>Бог є Богом не мертвих, а живих</a:t>
            </a:r>
            <a:r>
              <a:rPr lang="uk" sz="2800" i="1" dirty="0"/>
              <a:t>) – позитивна апологетика.</a:t>
            </a:r>
            <a:br>
              <a:rPr lang="ru-RU" sz="2800" i="1" dirty="0"/>
            </a:br>
            <a:br>
              <a:rPr lang="ru-RU" sz="5400" i="1" dirty="0"/>
            </a:br>
            <a:br>
              <a:rPr lang="ru-RU" i="1" dirty="0"/>
            </a:br>
            <a:endParaRPr lang="ru-UA" sz="8800" dirty="0"/>
          </a:p>
        </p:txBody>
      </p:sp>
    </p:spTree>
    <p:extLst>
      <p:ext uri="{BB962C8B-B14F-4D97-AF65-F5344CB8AC3E}">
        <p14:creationId xmlns:p14="http://schemas.microsoft.com/office/powerpoint/2010/main" val="425927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30B5D7-85E4-44EE-B81B-34371D130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3AF7C-6709-4110-91F6-2898C2C17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980" y="-787400"/>
            <a:ext cx="11405347" cy="2387600"/>
          </a:xfrm>
        </p:spPr>
        <p:txBody>
          <a:bodyPr>
            <a:normAutofit/>
          </a:bodyPr>
          <a:lstStyle/>
          <a:p>
            <a:r>
              <a:rPr lang="uk" i="1" dirty="0"/>
              <a:t>Біблійні приклади використання апологетики при </a:t>
            </a:r>
            <a:r>
              <a:rPr lang="uk" i="1" dirty="0" err="1"/>
              <a:t>благовісті </a:t>
            </a:r>
            <a:r>
              <a:rPr lang="uk" i="1" dirty="0"/>
              <a:t>.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06DA36-C544-4050-92D3-20A8316A5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8815" y="2446002"/>
            <a:ext cx="10434917" cy="4499809"/>
          </a:xfrm>
        </p:spPr>
        <p:txBody>
          <a:bodyPr>
            <a:normAutofit fontScale="25000" lnSpcReduction="20000"/>
          </a:bodyPr>
          <a:lstStyle/>
          <a:p>
            <a:pPr algn="l"/>
            <a:endParaRPr lang="uk-UA" sz="6800" dirty="0"/>
          </a:p>
          <a:p>
            <a:pPr algn="l"/>
            <a:r>
              <a:rPr lang="uk-UA" sz="6800" dirty="0"/>
              <a:t>1. А </a:t>
            </a:r>
            <a:r>
              <a:rPr lang="uk-UA" sz="6800" dirty="0" err="1"/>
              <a:t>Агріппа</a:t>
            </a:r>
            <a:r>
              <a:rPr lang="uk-UA" sz="6800" dirty="0"/>
              <a:t> сказав до Павла: Дозволяємо тобі говорити про себе самого. Павло тоді простягнув руку, і промовив у своїй обороні:</a:t>
            </a:r>
          </a:p>
          <a:p>
            <a:pPr algn="l"/>
            <a:r>
              <a:rPr lang="uk-UA" sz="6800" dirty="0"/>
              <a:t>2. О царю </a:t>
            </a:r>
            <a:r>
              <a:rPr lang="uk-UA" sz="6800" dirty="0" err="1"/>
              <a:t>Агріппо</a:t>
            </a:r>
            <a:r>
              <a:rPr lang="uk-UA" sz="6800" dirty="0"/>
              <a:t>! Уважаю себе за щасливого, що сьогодні я перед тобою боронитися маю з усього, у чім мене винуватять юдеї,</a:t>
            </a:r>
          </a:p>
          <a:p>
            <a:pPr algn="l"/>
            <a:r>
              <a:rPr lang="uk-UA" sz="6800" dirty="0"/>
              <a:t>3. особливо ж тому, що ти знаєш усі юдейські звичаї та суперечки. Тому я прошу мене вислухати терпляче.</a:t>
            </a:r>
          </a:p>
          <a:p>
            <a:pPr algn="l"/>
            <a:r>
              <a:rPr lang="uk-UA" sz="6800" dirty="0"/>
              <a:t>4. А життя моє змалку, що спочатку точилося в Єрусалимі серед народу мого, знають усі юдеї,</a:t>
            </a:r>
          </a:p>
          <a:p>
            <a:pPr algn="l"/>
            <a:r>
              <a:rPr lang="uk-UA" sz="6800" dirty="0"/>
              <a:t>5. які відають здавна мене, аби тільки схотіли засвідчити, що я жив фарисеєм за найдокладнішою сектою нашої віри.</a:t>
            </a:r>
          </a:p>
          <a:p>
            <a:pPr algn="l"/>
            <a:r>
              <a:rPr lang="uk-UA" sz="6800" dirty="0"/>
              <a:t>6. І тепер я стою отут суджений за надію обітниці, що Бог дав її нашим отцям,</a:t>
            </a:r>
          </a:p>
          <a:p>
            <a:pPr algn="l"/>
            <a:r>
              <a:rPr lang="uk-UA" sz="6800" dirty="0"/>
              <a:t>7. а її виконання чекають побачити наші дванадцять племен, служачи Богові безперестанно вдень та вночі. За цю надію, о царю, мене винуватять юдеї!</a:t>
            </a:r>
          </a:p>
          <a:p>
            <a:pPr algn="l"/>
            <a:r>
              <a:rPr lang="uk-UA" sz="6800" dirty="0"/>
              <a:t>8. Чому ви вважаєте за неймовірне, що Бог воскрешає померлих?</a:t>
            </a:r>
          </a:p>
          <a:p>
            <a:pPr algn="l"/>
            <a:r>
              <a:rPr lang="uk-UA" sz="6800" dirty="0"/>
              <a:t>9. Правда, думав був я, що мені належить чинити багато ворожого проти Ймення Ісуса </a:t>
            </a:r>
            <a:r>
              <a:rPr lang="uk-UA" sz="6800" dirty="0" err="1"/>
              <a:t>Назарянина</a:t>
            </a:r>
            <a:r>
              <a:rPr lang="uk-UA" sz="6800" dirty="0"/>
              <a:t>,</a:t>
            </a:r>
          </a:p>
          <a:p>
            <a:pPr algn="l"/>
            <a:r>
              <a:rPr lang="uk-UA" sz="6800" dirty="0"/>
              <a:t>10. що я в Єрусалимі й робив, і багато кого зо святих до в'язниць я замкнув, як отримав був владу від первосвящеників; а як їх убивали, я голос давав проти них.</a:t>
            </a:r>
            <a:endParaRPr lang="uk" sz="6800" dirty="0"/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17DB777C-6126-2478-F3BB-3536A235E9CF}"/>
              </a:ext>
            </a:extLst>
          </p:cNvPr>
          <p:cNvSpPr txBox="1">
            <a:spLocks/>
          </p:cNvSpPr>
          <p:nvPr/>
        </p:nvSpPr>
        <p:spPr>
          <a:xfrm>
            <a:off x="0" y="2201779"/>
            <a:ext cx="8822267" cy="1892549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/>
            <a:r>
              <a:rPr lang="uk" sz="4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 Апологетика у свідченні Апостола Павла (Дії 26:1-29)</a:t>
            </a:r>
            <a:endParaRPr lang="ru-UA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br>
              <a:rPr lang="ru-RU" sz="2800" i="1" dirty="0"/>
            </a:br>
            <a:br>
              <a:rPr lang="ru-RU" sz="5400" i="1" dirty="0"/>
            </a:br>
            <a:br>
              <a:rPr lang="ru-RU" i="1" dirty="0"/>
            </a:br>
            <a:endParaRPr lang="ru-UA" sz="8800" dirty="0"/>
          </a:p>
        </p:txBody>
      </p:sp>
    </p:spTree>
    <p:extLst>
      <p:ext uri="{BB962C8B-B14F-4D97-AF65-F5344CB8AC3E}">
        <p14:creationId xmlns:p14="http://schemas.microsoft.com/office/powerpoint/2010/main" val="1299162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30B5D7-85E4-44EE-B81B-34371D130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3AF7C-6709-4110-91F6-2898C2C17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980" y="-787400"/>
            <a:ext cx="11405347" cy="2387600"/>
          </a:xfrm>
        </p:spPr>
        <p:txBody>
          <a:bodyPr>
            <a:normAutofit/>
          </a:bodyPr>
          <a:lstStyle/>
          <a:p>
            <a:r>
              <a:rPr lang="uk" i="1" dirty="0"/>
              <a:t>Біблійні приклади використання апологетики при </a:t>
            </a:r>
            <a:r>
              <a:rPr lang="uk" i="1" dirty="0" err="1"/>
              <a:t>благовісті </a:t>
            </a:r>
            <a:r>
              <a:rPr lang="uk" i="1" dirty="0"/>
              <a:t>.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F06DA36-C544-4050-92D3-20A8316A5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8541" y="2358191"/>
            <a:ext cx="11220326" cy="4499809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6800" dirty="0"/>
              <a:t> </a:t>
            </a:r>
          </a:p>
          <a:p>
            <a:pPr algn="l"/>
            <a:r>
              <a:rPr lang="ru-RU" sz="6800" dirty="0"/>
              <a:t>11. І часто по </a:t>
            </a:r>
            <a:r>
              <a:rPr lang="ru-RU" sz="6800" dirty="0" err="1"/>
              <a:t>всіх</a:t>
            </a:r>
            <a:r>
              <a:rPr lang="ru-RU" sz="6800" dirty="0"/>
              <a:t> синагогах </a:t>
            </a:r>
            <a:r>
              <a:rPr lang="ru-RU" sz="6800" dirty="0" err="1"/>
              <a:t>караючи</a:t>
            </a:r>
            <a:r>
              <a:rPr lang="ru-RU" sz="6800" dirty="0"/>
              <a:t> </a:t>
            </a:r>
            <a:r>
              <a:rPr lang="ru-RU" sz="6800" dirty="0" err="1"/>
              <a:t>їх</a:t>
            </a:r>
            <a:r>
              <a:rPr lang="ru-RU" sz="6800" dirty="0"/>
              <a:t>, до </a:t>
            </a:r>
            <a:r>
              <a:rPr lang="ru-RU" sz="6800" dirty="0" err="1"/>
              <a:t>богозневаги</a:t>
            </a:r>
            <a:r>
              <a:rPr lang="ru-RU" sz="6800" dirty="0"/>
              <a:t> </a:t>
            </a:r>
            <a:r>
              <a:rPr lang="ru-RU" sz="6800" dirty="0" err="1"/>
              <a:t>примушував</a:t>
            </a:r>
            <a:r>
              <a:rPr lang="ru-RU" sz="6800" dirty="0"/>
              <a:t> я, а </a:t>
            </a:r>
            <a:r>
              <a:rPr lang="ru-RU" sz="6800" dirty="0" err="1"/>
              <a:t>лютуючи</a:t>
            </a:r>
            <a:r>
              <a:rPr lang="ru-RU" sz="6800" dirty="0"/>
              <a:t> вельми на них, </a:t>
            </a:r>
            <a:r>
              <a:rPr lang="ru-RU" sz="6800" dirty="0" err="1"/>
              <a:t>переслідував</a:t>
            </a:r>
            <a:r>
              <a:rPr lang="ru-RU" sz="6800" dirty="0"/>
              <a:t> </a:t>
            </a:r>
            <a:r>
              <a:rPr lang="ru-RU" sz="6800" dirty="0" err="1"/>
              <a:t>їх</a:t>
            </a:r>
            <a:r>
              <a:rPr lang="ru-RU" sz="6800" dirty="0"/>
              <a:t> </a:t>
            </a:r>
            <a:r>
              <a:rPr lang="ru-RU" sz="6800" dirty="0" err="1"/>
              <a:t>навіть</a:t>
            </a:r>
            <a:r>
              <a:rPr lang="ru-RU" sz="6800" dirty="0"/>
              <a:t> по </a:t>
            </a:r>
            <a:r>
              <a:rPr lang="ru-RU" sz="6800" dirty="0" err="1"/>
              <a:t>закордонних</a:t>
            </a:r>
            <a:r>
              <a:rPr lang="ru-RU" sz="6800" dirty="0"/>
              <a:t> </a:t>
            </a:r>
            <a:r>
              <a:rPr lang="ru-RU" sz="6800" dirty="0" err="1"/>
              <a:t>містах</a:t>
            </a:r>
            <a:r>
              <a:rPr lang="ru-RU" sz="6800" dirty="0"/>
              <a:t>.</a:t>
            </a:r>
          </a:p>
          <a:p>
            <a:pPr algn="l"/>
            <a:r>
              <a:rPr lang="ru-RU" sz="6800" dirty="0"/>
              <a:t>12. Коли в </a:t>
            </a:r>
            <a:r>
              <a:rPr lang="ru-RU" sz="6800" dirty="0" err="1"/>
              <a:t>цих</a:t>
            </a:r>
            <a:r>
              <a:rPr lang="ru-RU" sz="6800" dirty="0"/>
              <a:t> справах я </a:t>
            </a:r>
            <a:r>
              <a:rPr lang="ru-RU" sz="6800" dirty="0" err="1"/>
              <a:t>йшов</a:t>
            </a:r>
            <a:r>
              <a:rPr lang="ru-RU" sz="6800" dirty="0"/>
              <a:t> до Дамаску </a:t>
            </a:r>
            <a:r>
              <a:rPr lang="ru-RU" sz="6800" dirty="0" err="1"/>
              <a:t>зо</a:t>
            </a:r>
            <a:r>
              <a:rPr lang="ru-RU" sz="6800" dirty="0"/>
              <a:t> </a:t>
            </a:r>
            <a:r>
              <a:rPr lang="ru-RU" sz="6800" dirty="0" err="1"/>
              <a:t>владою</a:t>
            </a:r>
            <a:r>
              <a:rPr lang="ru-RU" sz="6800" dirty="0"/>
              <a:t> та </a:t>
            </a:r>
            <a:r>
              <a:rPr lang="ru-RU" sz="6800" dirty="0" err="1"/>
              <a:t>припорученням</a:t>
            </a:r>
            <a:r>
              <a:rPr lang="ru-RU" sz="6800" dirty="0"/>
              <a:t> </a:t>
            </a:r>
            <a:r>
              <a:rPr lang="ru-RU" sz="6800" dirty="0" err="1"/>
              <a:t>первосвящеників</a:t>
            </a:r>
            <a:r>
              <a:rPr lang="ru-RU" sz="6800" dirty="0"/>
              <a:t>,</a:t>
            </a:r>
          </a:p>
          <a:p>
            <a:pPr algn="l"/>
            <a:r>
              <a:rPr lang="ru-RU" sz="6800" dirty="0"/>
              <a:t>13. то </a:t>
            </a:r>
            <a:r>
              <a:rPr lang="ru-RU" sz="6800" dirty="0" err="1"/>
              <a:t>опівдні</a:t>
            </a:r>
            <a:r>
              <a:rPr lang="ru-RU" sz="6800" dirty="0"/>
              <a:t>, о царю, на </a:t>
            </a:r>
            <a:r>
              <a:rPr lang="ru-RU" sz="6800" dirty="0" err="1"/>
              <a:t>дорозі</a:t>
            </a:r>
            <a:r>
              <a:rPr lang="ru-RU" sz="6800" dirty="0"/>
              <a:t> </a:t>
            </a:r>
            <a:r>
              <a:rPr lang="ru-RU" sz="6800" dirty="0" err="1"/>
              <a:t>побачив</a:t>
            </a:r>
            <a:r>
              <a:rPr lang="ru-RU" sz="6800" dirty="0"/>
              <a:t> я </a:t>
            </a:r>
            <a:r>
              <a:rPr lang="ru-RU" sz="6800" dirty="0" err="1"/>
              <a:t>світло</a:t>
            </a:r>
            <a:r>
              <a:rPr lang="ru-RU" sz="6800" dirty="0"/>
              <a:t> </a:t>
            </a:r>
            <a:r>
              <a:rPr lang="ru-RU" sz="6800" dirty="0" err="1"/>
              <a:t>із</a:t>
            </a:r>
            <a:r>
              <a:rPr lang="ru-RU" sz="6800" dirty="0"/>
              <a:t> неба, </a:t>
            </a:r>
            <a:r>
              <a:rPr lang="ru-RU" sz="6800" dirty="0" err="1"/>
              <a:t>ясніше</a:t>
            </a:r>
            <a:r>
              <a:rPr lang="ru-RU" sz="6800" dirty="0"/>
              <a:t> </a:t>
            </a:r>
            <a:r>
              <a:rPr lang="ru-RU" sz="6800" dirty="0" err="1"/>
              <a:t>від</a:t>
            </a:r>
            <a:r>
              <a:rPr lang="ru-RU" sz="6800" dirty="0"/>
              <a:t> </a:t>
            </a:r>
            <a:r>
              <a:rPr lang="ru-RU" sz="6800" dirty="0" err="1"/>
              <a:t>світлости</a:t>
            </a:r>
            <a:r>
              <a:rPr lang="ru-RU" sz="6800" dirty="0"/>
              <a:t> </a:t>
            </a:r>
            <a:r>
              <a:rPr lang="ru-RU" sz="6800" dirty="0" err="1"/>
              <a:t>сонця</a:t>
            </a:r>
            <a:r>
              <a:rPr lang="ru-RU" sz="6800" dirty="0"/>
              <a:t>, </a:t>
            </a:r>
            <a:r>
              <a:rPr lang="ru-RU" sz="6800" dirty="0" err="1"/>
              <a:t>що</a:t>
            </a:r>
            <a:r>
              <a:rPr lang="ru-RU" sz="6800" dirty="0"/>
              <a:t> </a:t>
            </a:r>
            <a:r>
              <a:rPr lang="ru-RU" sz="6800" dirty="0" err="1"/>
              <a:t>осяяло</a:t>
            </a:r>
            <a:r>
              <a:rPr lang="ru-RU" sz="6800" dirty="0"/>
              <a:t> мене та тих, </a:t>
            </a:r>
            <a:r>
              <a:rPr lang="ru-RU" sz="6800" dirty="0" err="1"/>
              <a:t>хто</a:t>
            </a:r>
            <a:r>
              <a:rPr lang="ru-RU" sz="6800" dirty="0"/>
              <a:t> разом </a:t>
            </a:r>
            <a:r>
              <a:rPr lang="ru-RU" sz="6800" dirty="0" err="1"/>
              <a:t>зо</a:t>
            </a:r>
            <a:r>
              <a:rPr lang="ru-RU" sz="6800" dirty="0"/>
              <a:t> мною </a:t>
            </a:r>
            <a:r>
              <a:rPr lang="ru-RU" sz="6800" dirty="0" err="1"/>
              <a:t>йшов</a:t>
            </a:r>
            <a:r>
              <a:rPr lang="ru-RU" sz="6800" dirty="0"/>
              <a:t>!...</a:t>
            </a:r>
          </a:p>
          <a:p>
            <a:pPr algn="l"/>
            <a:r>
              <a:rPr lang="ru-RU" sz="6800" dirty="0"/>
              <a:t>14. І як ми </a:t>
            </a:r>
            <a:r>
              <a:rPr lang="ru-RU" sz="6800" dirty="0" err="1"/>
              <a:t>всі</a:t>
            </a:r>
            <a:r>
              <a:rPr lang="ru-RU" sz="6800" dirty="0"/>
              <a:t> повалились на землю, я голос </a:t>
            </a:r>
            <a:r>
              <a:rPr lang="ru-RU" sz="6800" dirty="0" err="1"/>
              <a:t>почув</a:t>
            </a:r>
            <a:r>
              <a:rPr lang="ru-RU" sz="6800" dirty="0"/>
              <a:t>, </a:t>
            </a:r>
            <a:r>
              <a:rPr lang="ru-RU" sz="6800" dirty="0" err="1"/>
              <a:t>що</a:t>
            </a:r>
            <a:r>
              <a:rPr lang="ru-RU" sz="6800" dirty="0"/>
              <a:t> </a:t>
            </a:r>
            <a:r>
              <a:rPr lang="ru-RU" sz="6800" dirty="0" err="1"/>
              <a:t>мені</a:t>
            </a:r>
            <a:r>
              <a:rPr lang="ru-RU" sz="6800" dirty="0"/>
              <a:t> говорив </a:t>
            </a:r>
            <a:r>
              <a:rPr lang="ru-RU" sz="6800" dirty="0" err="1"/>
              <a:t>єврейською</a:t>
            </a:r>
            <a:r>
              <a:rPr lang="ru-RU" sz="6800" dirty="0"/>
              <a:t> мовою: Савле, Савле, </a:t>
            </a:r>
            <a:r>
              <a:rPr lang="ru-RU" sz="6800" dirty="0" err="1"/>
              <a:t>чому</a:t>
            </a:r>
            <a:r>
              <a:rPr lang="ru-RU" sz="6800" dirty="0"/>
              <a:t> </a:t>
            </a:r>
            <a:r>
              <a:rPr lang="ru-RU" sz="6800" dirty="0" err="1"/>
              <a:t>ти</a:t>
            </a:r>
            <a:r>
              <a:rPr lang="ru-RU" sz="6800" dirty="0"/>
              <a:t> Мене </a:t>
            </a:r>
            <a:r>
              <a:rPr lang="ru-RU" sz="6800" dirty="0" err="1"/>
              <a:t>переслідуєш</a:t>
            </a:r>
            <a:r>
              <a:rPr lang="ru-RU" sz="6800" dirty="0"/>
              <a:t>? Трудно </a:t>
            </a:r>
            <a:r>
              <a:rPr lang="ru-RU" sz="6800" dirty="0" err="1"/>
              <a:t>тобі</a:t>
            </a:r>
            <a:r>
              <a:rPr lang="ru-RU" sz="6800" dirty="0"/>
              <a:t> </a:t>
            </a:r>
            <a:r>
              <a:rPr lang="ru-RU" sz="6800" dirty="0" err="1"/>
              <a:t>бити</a:t>
            </a:r>
            <a:r>
              <a:rPr lang="ru-RU" sz="6800" dirty="0"/>
              <a:t> ногою колючку!</a:t>
            </a:r>
          </a:p>
          <a:p>
            <a:pPr algn="l"/>
            <a:r>
              <a:rPr lang="ru-RU" sz="6800" dirty="0"/>
              <a:t>15. А я запитав: </a:t>
            </a:r>
            <a:r>
              <a:rPr lang="ru-RU" sz="6800" dirty="0" err="1"/>
              <a:t>Хто</a:t>
            </a:r>
            <a:r>
              <a:rPr lang="ru-RU" sz="6800" dirty="0"/>
              <a:t> </a:t>
            </a:r>
            <a:r>
              <a:rPr lang="ru-RU" sz="6800" dirty="0" err="1"/>
              <a:t>Ти</a:t>
            </a:r>
            <a:r>
              <a:rPr lang="ru-RU" sz="6800" dirty="0"/>
              <a:t>, Господи? А </a:t>
            </a:r>
            <a:r>
              <a:rPr lang="ru-RU" sz="6800" dirty="0" err="1"/>
              <a:t>Він</a:t>
            </a:r>
            <a:r>
              <a:rPr lang="ru-RU" sz="6800" dirty="0"/>
              <a:t> </a:t>
            </a:r>
            <a:r>
              <a:rPr lang="ru-RU" sz="6800" dirty="0" err="1"/>
              <a:t>відказав</a:t>
            </a:r>
            <a:r>
              <a:rPr lang="ru-RU" sz="6800" dirty="0"/>
              <a:t>: Я </a:t>
            </a:r>
            <a:r>
              <a:rPr lang="ru-RU" sz="6800" dirty="0" err="1"/>
              <a:t>Ісус</a:t>
            </a:r>
            <a:r>
              <a:rPr lang="ru-RU" sz="6800" dirty="0"/>
              <a:t>, </a:t>
            </a:r>
            <a:r>
              <a:rPr lang="ru-RU" sz="6800" dirty="0" err="1"/>
              <a:t>що</a:t>
            </a:r>
            <a:r>
              <a:rPr lang="ru-RU" sz="6800" dirty="0"/>
              <a:t> </a:t>
            </a:r>
            <a:r>
              <a:rPr lang="ru-RU" sz="6800" dirty="0" err="1"/>
              <a:t>Його</a:t>
            </a:r>
            <a:r>
              <a:rPr lang="ru-RU" sz="6800" dirty="0"/>
              <a:t> </a:t>
            </a:r>
            <a:r>
              <a:rPr lang="ru-RU" sz="6800" dirty="0" err="1"/>
              <a:t>переслідуєш</a:t>
            </a:r>
            <a:r>
              <a:rPr lang="ru-RU" sz="6800" dirty="0"/>
              <a:t> </a:t>
            </a:r>
            <a:r>
              <a:rPr lang="ru-RU" sz="6800" dirty="0" err="1"/>
              <a:t>ти</a:t>
            </a:r>
            <a:r>
              <a:rPr lang="ru-RU" sz="6800" dirty="0"/>
              <a:t>.</a:t>
            </a:r>
          </a:p>
          <a:p>
            <a:pPr algn="l"/>
            <a:r>
              <a:rPr lang="ru-RU" sz="6800" dirty="0"/>
              <a:t>16. Але </a:t>
            </a:r>
            <a:r>
              <a:rPr lang="ru-RU" sz="6800" dirty="0" err="1"/>
              <a:t>підведися</a:t>
            </a:r>
            <a:r>
              <a:rPr lang="ru-RU" sz="6800" dirty="0"/>
              <a:t>, і стань на ноги </a:t>
            </a:r>
            <a:r>
              <a:rPr lang="ru-RU" sz="6800" dirty="0" err="1"/>
              <a:t>свої</a:t>
            </a:r>
            <a:r>
              <a:rPr lang="ru-RU" sz="6800" dirty="0"/>
              <a:t>. </a:t>
            </a:r>
            <a:r>
              <a:rPr lang="ru-RU" sz="6800" dirty="0" err="1"/>
              <a:t>Бо</a:t>
            </a:r>
            <a:r>
              <a:rPr lang="ru-RU" sz="6800" dirty="0"/>
              <a:t> на те Я </a:t>
            </a:r>
            <a:r>
              <a:rPr lang="ru-RU" sz="6800" dirty="0" err="1"/>
              <a:t>з'явився</a:t>
            </a:r>
            <a:r>
              <a:rPr lang="ru-RU" sz="6800" dirty="0"/>
              <a:t> </a:t>
            </a:r>
            <a:r>
              <a:rPr lang="ru-RU" sz="6800" dirty="0" err="1"/>
              <a:t>тобі</a:t>
            </a:r>
            <a:r>
              <a:rPr lang="ru-RU" sz="6800" dirty="0"/>
              <a:t>, </a:t>
            </a:r>
            <a:r>
              <a:rPr lang="ru-RU" sz="6800" dirty="0" err="1"/>
              <a:t>щоб</a:t>
            </a:r>
            <a:r>
              <a:rPr lang="ru-RU" sz="6800" dirty="0"/>
              <a:t> тебе </a:t>
            </a:r>
            <a:r>
              <a:rPr lang="ru-RU" sz="6800" dirty="0" err="1"/>
              <a:t>вчинити</a:t>
            </a:r>
            <a:r>
              <a:rPr lang="ru-RU" sz="6800" dirty="0"/>
              <a:t> слугою та </a:t>
            </a:r>
            <a:r>
              <a:rPr lang="ru-RU" sz="6800" dirty="0" err="1"/>
              <a:t>свідком</a:t>
            </a:r>
            <a:r>
              <a:rPr lang="ru-RU" sz="6800" dirty="0"/>
              <a:t> того, </a:t>
            </a:r>
            <a:r>
              <a:rPr lang="ru-RU" sz="6800" dirty="0" err="1"/>
              <a:t>що</a:t>
            </a:r>
            <a:r>
              <a:rPr lang="ru-RU" sz="6800" dirty="0"/>
              <a:t> </a:t>
            </a:r>
            <a:r>
              <a:rPr lang="ru-RU" sz="6800" dirty="0" err="1"/>
              <a:t>ти</a:t>
            </a:r>
            <a:r>
              <a:rPr lang="ru-RU" sz="6800" dirty="0"/>
              <a:t> </a:t>
            </a:r>
            <a:r>
              <a:rPr lang="ru-RU" sz="6800" dirty="0" err="1"/>
              <a:t>бачив</a:t>
            </a:r>
            <a:r>
              <a:rPr lang="ru-RU" sz="6800" dirty="0"/>
              <a:t> та </a:t>
            </a:r>
            <a:r>
              <a:rPr lang="ru-RU" sz="6800" dirty="0" err="1"/>
              <a:t>що</a:t>
            </a:r>
            <a:r>
              <a:rPr lang="ru-RU" sz="6800" dirty="0"/>
              <a:t> Я </a:t>
            </a:r>
            <a:r>
              <a:rPr lang="ru-RU" sz="6800" dirty="0" err="1"/>
              <a:t>відкрию</a:t>
            </a:r>
            <a:r>
              <a:rPr lang="ru-RU" sz="6800" dirty="0"/>
              <a:t> </a:t>
            </a:r>
            <a:r>
              <a:rPr lang="ru-RU" sz="6800" dirty="0" err="1"/>
              <a:t>тобі</a:t>
            </a:r>
            <a:r>
              <a:rPr lang="ru-RU" sz="6800" dirty="0"/>
              <a:t>.</a:t>
            </a:r>
          </a:p>
          <a:p>
            <a:pPr algn="l"/>
            <a:r>
              <a:rPr lang="ru-RU" sz="6800" dirty="0"/>
              <a:t>17. </a:t>
            </a:r>
            <a:r>
              <a:rPr lang="ru-RU" sz="6800" dirty="0" err="1"/>
              <a:t>Визволяю</a:t>
            </a:r>
            <a:r>
              <a:rPr lang="ru-RU" sz="6800" dirty="0"/>
              <a:t> тебе </a:t>
            </a:r>
            <a:r>
              <a:rPr lang="ru-RU" sz="6800" dirty="0" err="1"/>
              <a:t>від</a:t>
            </a:r>
            <a:r>
              <a:rPr lang="ru-RU" sz="6800" dirty="0"/>
              <a:t> </a:t>
            </a:r>
            <a:r>
              <a:rPr lang="ru-RU" sz="6800" dirty="0" err="1"/>
              <a:t>твого</a:t>
            </a:r>
            <a:r>
              <a:rPr lang="ru-RU" sz="6800" dirty="0"/>
              <a:t> народу та </a:t>
            </a:r>
            <a:r>
              <a:rPr lang="ru-RU" sz="6800" dirty="0" err="1"/>
              <a:t>від</a:t>
            </a:r>
            <a:r>
              <a:rPr lang="ru-RU" sz="6800" dirty="0"/>
              <a:t> </a:t>
            </a:r>
            <a:r>
              <a:rPr lang="ru-RU" sz="6800" dirty="0" err="1"/>
              <a:t>поган</a:t>
            </a:r>
            <a:r>
              <a:rPr lang="ru-RU" sz="6800" dirty="0"/>
              <a:t>, до </a:t>
            </a:r>
            <a:r>
              <a:rPr lang="ru-RU" sz="6800" dirty="0" err="1"/>
              <a:t>яких</a:t>
            </a:r>
            <a:r>
              <a:rPr lang="ru-RU" sz="6800" dirty="0"/>
              <a:t> Я тебе </a:t>
            </a:r>
            <a:r>
              <a:rPr lang="ru-RU" sz="6800" dirty="0" err="1"/>
              <a:t>посилаю</a:t>
            </a:r>
            <a:r>
              <a:rPr lang="ru-RU" sz="6800" dirty="0"/>
              <a:t>,</a:t>
            </a:r>
          </a:p>
          <a:p>
            <a:pPr algn="l"/>
            <a:r>
              <a:rPr lang="ru-RU" sz="6800" dirty="0"/>
              <a:t>18. </a:t>
            </a:r>
            <a:r>
              <a:rPr lang="ru-RU" sz="6800" dirty="0" err="1"/>
              <a:t>відкрити</a:t>
            </a:r>
            <a:r>
              <a:rPr lang="ru-RU" sz="6800" dirty="0"/>
              <a:t> </a:t>
            </a:r>
            <a:r>
              <a:rPr lang="ru-RU" sz="6800" dirty="0" err="1"/>
              <a:t>їм</a:t>
            </a:r>
            <a:r>
              <a:rPr lang="ru-RU" sz="6800" dirty="0"/>
              <a:t> </a:t>
            </a:r>
            <a:r>
              <a:rPr lang="ru-RU" sz="6800" dirty="0" err="1"/>
              <a:t>очі</a:t>
            </a:r>
            <a:r>
              <a:rPr lang="ru-RU" sz="6800" dirty="0"/>
              <a:t>, </a:t>
            </a:r>
            <a:r>
              <a:rPr lang="ru-RU" sz="6800" dirty="0" err="1"/>
              <a:t>щоб</a:t>
            </a:r>
            <a:r>
              <a:rPr lang="ru-RU" sz="6800" dirty="0"/>
              <a:t> вони навернулись </a:t>
            </a:r>
            <a:r>
              <a:rPr lang="ru-RU" sz="6800" dirty="0" err="1"/>
              <a:t>від</a:t>
            </a:r>
            <a:r>
              <a:rPr lang="ru-RU" sz="6800" dirty="0"/>
              <a:t> </a:t>
            </a:r>
            <a:r>
              <a:rPr lang="ru-RU" sz="6800" dirty="0" err="1"/>
              <a:t>темряви</a:t>
            </a:r>
            <a:r>
              <a:rPr lang="ru-RU" sz="6800" dirty="0"/>
              <a:t> в </a:t>
            </a:r>
            <a:r>
              <a:rPr lang="ru-RU" sz="6800" dirty="0" err="1"/>
              <a:t>світло</a:t>
            </a:r>
            <a:r>
              <a:rPr lang="ru-RU" sz="6800" dirty="0"/>
              <a:t> та </a:t>
            </a:r>
            <a:r>
              <a:rPr lang="ru-RU" sz="6800" dirty="0" err="1"/>
              <a:t>від</a:t>
            </a:r>
            <a:r>
              <a:rPr lang="ru-RU" sz="6800" dirty="0"/>
              <a:t> </a:t>
            </a:r>
            <a:r>
              <a:rPr lang="ru-RU" sz="6800" dirty="0" err="1"/>
              <a:t>сатаниної</a:t>
            </a:r>
            <a:r>
              <a:rPr lang="ru-RU" sz="6800" dirty="0"/>
              <a:t> </a:t>
            </a:r>
            <a:r>
              <a:rPr lang="ru-RU" sz="6800" dirty="0" err="1"/>
              <a:t>влади</a:t>
            </a:r>
            <a:r>
              <a:rPr lang="ru-RU" sz="6800" dirty="0"/>
              <a:t> до Бога, </a:t>
            </a:r>
            <a:r>
              <a:rPr lang="ru-RU" sz="6800" dirty="0" err="1"/>
              <a:t>щоб</a:t>
            </a:r>
            <a:r>
              <a:rPr lang="ru-RU" sz="6800" dirty="0"/>
              <a:t> </a:t>
            </a:r>
            <a:r>
              <a:rPr lang="ru-RU" sz="6800" dirty="0" err="1"/>
              <a:t>вірою</a:t>
            </a:r>
            <a:r>
              <a:rPr lang="ru-RU" sz="6800" dirty="0"/>
              <a:t> в Мене </a:t>
            </a:r>
            <a:r>
              <a:rPr lang="ru-RU" sz="6800" dirty="0" err="1"/>
              <a:t>отримати</a:t>
            </a:r>
            <a:r>
              <a:rPr lang="ru-RU" sz="6800" dirty="0"/>
              <a:t> </a:t>
            </a:r>
            <a:r>
              <a:rPr lang="ru-RU" sz="6800" dirty="0" err="1"/>
              <a:t>їм</a:t>
            </a:r>
            <a:r>
              <a:rPr lang="ru-RU" sz="6800" dirty="0"/>
              <a:t> </a:t>
            </a:r>
            <a:r>
              <a:rPr lang="ru-RU" sz="6800" dirty="0" err="1"/>
              <a:t>дарування</a:t>
            </a:r>
            <a:r>
              <a:rPr lang="ru-RU" sz="6800" dirty="0"/>
              <a:t> </a:t>
            </a:r>
            <a:r>
              <a:rPr lang="ru-RU" sz="6800" dirty="0" err="1"/>
              <a:t>гріхів</a:t>
            </a:r>
            <a:r>
              <a:rPr lang="ru-RU" sz="6800" dirty="0"/>
              <a:t> і долю з </a:t>
            </a:r>
            <a:r>
              <a:rPr lang="ru-RU" sz="6800" dirty="0" err="1"/>
              <a:t>освяченими</a:t>
            </a:r>
            <a:r>
              <a:rPr lang="ru-RU" sz="6800" dirty="0"/>
              <a:t>.</a:t>
            </a:r>
          </a:p>
          <a:p>
            <a:pPr algn="l"/>
            <a:r>
              <a:rPr lang="ru-RU" sz="6800" dirty="0"/>
              <a:t>19. Через </a:t>
            </a:r>
            <a:r>
              <a:rPr lang="ru-RU" sz="6800" dirty="0" err="1"/>
              <a:t>це</a:t>
            </a:r>
            <a:r>
              <a:rPr lang="ru-RU" sz="6800" dirty="0"/>
              <a:t> я, о царю </a:t>
            </a:r>
            <a:r>
              <a:rPr lang="ru-RU" sz="6800" dirty="0" err="1"/>
              <a:t>Агріппо</a:t>
            </a:r>
            <a:r>
              <a:rPr lang="ru-RU" sz="6800" dirty="0"/>
              <a:t>, не </a:t>
            </a:r>
            <a:r>
              <a:rPr lang="ru-RU" sz="6800" dirty="0" err="1"/>
              <a:t>був</a:t>
            </a:r>
            <a:r>
              <a:rPr lang="ru-RU" sz="6800" dirty="0"/>
              <a:t> </a:t>
            </a:r>
            <a:r>
              <a:rPr lang="ru-RU" sz="6800" dirty="0" err="1"/>
              <a:t>супротивний</a:t>
            </a:r>
            <a:r>
              <a:rPr lang="ru-RU" sz="6800" dirty="0"/>
              <a:t> </a:t>
            </a:r>
            <a:r>
              <a:rPr lang="ru-RU" sz="6800" dirty="0" err="1"/>
              <a:t>видінню</a:t>
            </a:r>
            <a:r>
              <a:rPr lang="ru-RU" sz="6800" dirty="0"/>
              <a:t> небесному,</a:t>
            </a:r>
          </a:p>
          <a:p>
            <a:pPr algn="l"/>
            <a:r>
              <a:rPr lang="ru-RU" sz="6800" dirty="0"/>
              <a:t>20. </a:t>
            </a:r>
            <a:r>
              <a:rPr lang="ru-RU" sz="6800" dirty="0" err="1"/>
              <a:t>але</a:t>
            </a:r>
            <a:r>
              <a:rPr lang="ru-RU" sz="6800" dirty="0"/>
              <a:t> </a:t>
            </a:r>
            <a:r>
              <a:rPr lang="ru-RU" sz="6800" dirty="0" err="1"/>
              <a:t>мешканцям</a:t>
            </a:r>
            <a:r>
              <a:rPr lang="ru-RU" sz="6800" dirty="0"/>
              <a:t> перше Дамаску, </a:t>
            </a:r>
            <a:r>
              <a:rPr lang="ru-RU" sz="6800" dirty="0" err="1"/>
              <a:t>потім</a:t>
            </a:r>
            <a:r>
              <a:rPr lang="ru-RU" sz="6800" dirty="0"/>
              <a:t> </a:t>
            </a:r>
            <a:r>
              <a:rPr lang="ru-RU" sz="6800" dirty="0" err="1"/>
              <a:t>Єрусалиму</a:t>
            </a:r>
            <a:r>
              <a:rPr lang="ru-RU" sz="6800" dirty="0"/>
              <a:t> й </a:t>
            </a:r>
            <a:r>
              <a:rPr lang="ru-RU" sz="6800" dirty="0" err="1"/>
              <a:t>усякого</a:t>
            </a:r>
            <a:r>
              <a:rPr lang="ru-RU" sz="6800" dirty="0"/>
              <a:t> краю </a:t>
            </a:r>
            <a:r>
              <a:rPr lang="ru-RU" sz="6800" dirty="0" err="1"/>
              <a:t>юдейського</a:t>
            </a:r>
            <a:r>
              <a:rPr lang="ru-RU" sz="6800" dirty="0"/>
              <a:t> та </a:t>
            </a:r>
            <a:r>
              <a:rPr lang="ru-RU" sz="6800" dirty="0" err="1"/>
              <a:t>поганам</a:t>
            </a:r>
            <a:r>
              <a:rPr lang="ru-RU" sz="6800" dirty="0"/>
              <a:t> я </a:t>
            </a:r>
            <a:r>
              <a:rPr lang="ru-RU" sz="6800" dirty="0" err="1"/>
              <a:t>проповідував</a:t>
            </a:r>
            <a:r>
              <a:rPr lang="ru-RU" sz="6800" dirty="0"/>
              <a:t>, </a:t>
            </a:r>
            <a:r>
              <a:rPr lang="ru-RU" sz="6800" dirty="0" err="1"/>
              <a:t>щоб</a:t>
            </a:r>
            <a:r>
              <a:rPr lang="ru-RU" sz="6800" dirty="0"/>
              <a:t> </a:t>
            </a:r>
            <a:r>
              <a:rPr lang="ru-RU" sz="6800" dirty="0" err="1"/>
              <a:t>покаялися</a:t>
            </a:r>
            <a:r>
              <a:rPr lang="ru-RU" sz="6800" dirty="0"/>
              <a:t> й навернулись до Бога, і чинили </a:t>
            </a:r>
            <a:r>
              <a:rPr lang="ru-RU" sz="6800" dirty="0" err="1"/>
              <a:t>діла</a:t>
            </a:r>
            <a:r>
              <a:rPr lang="ru-RU" sz="6800" dirty="0"/>
              <a:t>, </a:t>
            </a:r>
            <a:r>
              <a:rPr lang="ru-RU" sz="6800" dirty="0" err="1"/>
              <a:t>гідні</a:t>
            </a:r>
            <a:r>
              <a:rPr lang="ru-RU" sz="6800" dirty="0"/>
              <a:t> </a:t>
            </a:r>
            <a:r>
              <a:rPr lang="ru-RU" sz="6800" dirty="0" err="1"/>
              <a:t>покаяння</a:t>
            </a:r>
            <a:r>
              <a:rPr lang="ru-RU" sz="6800" dirty="0"/>
              <a:t>.</a:t>
            </a:r>
            <a:endParaRPr lang="uk" sz="6800" dirty="0"/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17DB777C-6126-2478-F3BB-3536A235E9CF}"/>
              </a:ext>
            </a:extLst>
          </p:cNvPr>
          <p:cNvSpPr txBox="1">
            <a:spLocks/>
          </p:cNvSpPr>
          <p:nvPr/>
        </p:nvSpPr>
        <p:spPr>
          <a:xfrm>
            <a:off x="0" y="2201779"/>
            <a:ext cx="8822267" cy="1892549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/>
            <a:r>
              <a:rPr lang="uk" sz="4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 Апологетика у свідченні Апостола Павла (Дії 26:1-29)</a:t>
            </a:r>
            <a:endParaRPr lang="ru-UA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br>
              <a:rPr lang="ru-RU" sz="2800" i="1" dirty="0"/>
            </a:br>
            <a:br>
              <a:rPr lang="ru-RU" sz="5400" i="1" dirty="0"/>
            </a:br>
            <a:br>
              <a:rPr lang="ru-RU" i="1" dirty="0"/>
            </a:br>
            <a:endParaRPr lang="ru-UA" sz="8800" dirty="0"/>
          </a:p>
        </p:txBody>
      </p:sp>
    </p:spTree>
    <p:extLst>
      <p:ext uri="{BB962C8B-B14F-4D97-AF65-F5344CB8AC3E}">
        <p14:creationId xmlns:p14="http://schemas.microsoft.com/office/powerpoint/2010/main" val="39953959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FA92B14E29BF4890D4BC2BAC32BD07" ma:contentTypeVersion="8" ma:contentTypeDescription="Create a new document." ma:contentTypeScope="" ma:versionID="5d2e94e2c74cab8680faffd20e15374a">
  <xsd:schema xmlns:xsd="http://www.w3.org/2001/XMLSchema" xmlns:xs="http://www.w3.org/2001/XMLSchema" xmlns:p="http://schemas.microsoft.com/office/2006/metadata/properties" xmlns:ns3="75646f33-f6ff-4721-bb2b-e35215f11779" targetNamespace="http://schemas.microsoft.com/office/2006/metadata/properties" ma:root="true" ma:fieldsID="b7f9734280fefb32ffb8ac23f077cd48" ns3:_="">
    <xsd:import namespace="75646f33-f6ff-4721-bb2b-e35215f1177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646f33-f6ff-4721-bb2b-e35215f117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C4461B2-E282-48B2-B944-6A6AC7D9AD2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D0897F7-D0DF-4A43-A490-800B084C69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646f33-f6ff-4721-bb2b-e35215f117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CEFE11A-0997-45B4-ACDF-EEC0FA87C749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75646f33-f6ff-4721-bb2b-e35215f11779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1495</Words>
  <Application>Microsoft Office PowerPoint</Application>
  <PresentationFormat>Широкоэкранный</PresentationFormat>
  <Paragraphs>94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Принципи використання апологетики у благовісті</vt:lpstr>
      <vt:lpstr>Принципи використання апологетики у благовісті</vt:lpstr>
      <vt:lpstr>Принципи використання апологетики у благовісті</vt:lpstr>
      <vt:lpstr>Принципи використання апологетики у благовісті</vt:lpstr>
      <vt:lpstr>Принципи використання апологетики у благовісті</vt:lpstr>
      <vt:lpstr>Біблійні приклади використання апологетики при благовісті .</vt:lpstr>
      <vt:lpstr>Біблійні приклади використання апологетики при благовісті .</vt:lpstr>
      <vt:lpstr>Біблійні приклади використання апологетики при благовісті .</vt:lpstr>
      <vt:lpstr>Біблійні приклади використання апологетики при благовісті .</vt:lpstr>
      <vt:lpstr>Біблійні приклади використання апологетики при благовісті .</vt:lpstr>
      <vt:lpstr>Біблійні приклади використання апологетики при благовісті .</vt:lpstr>
      <vt:lpstr>Біблійні приклади використання апологетики при благовісті .</vt:lpstr>
      <vt:lpstr>Біблійні приклади використання апологетики при благовісті 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Принципы использования апологетики в благовестии</dc:title>
  <dc:creator>Ruslan</dc:creator>
  <cp:lastModifiedBy>Ruslan Lvov</cp:lastModifiedBy>
  <cp:revision>8</cp:revision>
  <dcterms:created xsi:type="dcterms:W3CDTF">2020-07-14T15:54:22Z</dcterms:created>
  <dcterms:modified xsi:type="dcterms:W3CDTF">2022-12-05T18:43:59Z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0x0101004DFA92B14E29BF4890D4BC2BAC32BD07</vt:lpwstr>
  </property>
</Properties>
</file>