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ioECjRPRWhPGrZG68B4oWMZGZw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Історія нашого життя, це історія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Злетів і падінь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Довіри і зневір’я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Досягнень і поразок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Книга Чисел, 4-та книга Закону Мойсея, оповідає про важкий період історії євреїв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Тут перемоги, і поразки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Нарікання і довіра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Злети і падіння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Причина бунту: «бо він узяв був жінку (Ціппора) кушитянку» (12:1):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було заборони брати кушитянок (Вих.34:11);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може через те, що він залишив піклування про неї (Вих.18:6)?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може, Маріам боролася за першість серед жінок народу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можливо впринципі за першість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жінка лише привід?!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«Чи тільки з Мойсеєм Господь говорив? Чи ж не говорив Він також із нами?» (2)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стверджують свій авторитет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«Мойсей, був найлагідніший за всяку людину, що на поверхні землі» (3)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цей аргумент? Бо звинувачення несправедливі!</a:t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Заступництво Бога за Мойсея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«І нагло сказав Господь до Мойсея й до Аарона та до Маріям: Вийдіть ви троє до скинії заповіту» (4)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«Не так раб мій Мойсей: у всім домі Моїм він довірений!» (6) – аргумент авторитету Мойсея над іншими пророками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Наслідок бунту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«І запалав гнів Господній на них, і Він пішов» (9)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«А ось Маріям прокажена, збілівши, як сніг!» (10)</a:t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Заступництво Аарона і Мойсея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baseline="3000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сказав Аарон до Мойсея: Будь ласкав, мій пане, не поклади ж на нас гріха, що були ми нерозумні та що прогріши» (11)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baseline="3000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Мойсей кликав до Господа, говорячи: Боже, вилікуй же її!» (13)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/>
          </a:p>
        </p:txBody>
      </p:sp>
      <p:sp>
        <p:nvSpPr>
          <p:cNvPr id="147" name="Google Shape;14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Бунт проти Мойсея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очолили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Корей - левит, Датан і Авірон - з коліна Рувимового, а також 250 вельмож народу (16:1,2).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Причини бунту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 Мойсей та Аарон ставлять себе вище народу, серед якого Господь (16:3),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насправді нарікання на складні умови життя (16:13-14).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Реакція Мойсея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"впав на обличчя своє" (16:4).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чіткі вказівки бунтівникам, готуватися на завтрашній день, щоб стати перед Богом і отримати підтвердження свого лідерства (16:5-7, 16-17).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Мойсей намагався в приватних розмовах зупинити бунтівників, однак вони не захотіли слухати його (16:8-14).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уся громада зібралася перед скинією і показалася Божа Слава усій громаді (16:19). </a:t>
            </a:r>
            <a:endParaRPr sz="17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7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sz="1700"/>
              <a:t>До кого звертається Бог? Адже Корей і 250 мали також кадильниці</a:t>
            </a:r>
            <a:endParaRPr sz="1700"/>
          </a:p>
          <a:p>
            <a:pPr indent="-2032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ru-RU" sz="1700"/>
              <a:t>Бог говорить до Мойсея і Аарона</a:t>
            </a:r>
            <a:endParaRPr sz="1700"/>
          </a:p>
          <a:p>
            <a:pPr indent="-2032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ru-RU" sz="1700"/>
              <a:t>Бог готовий покарати усіх, хто сумнівається в авторитеті Мойсея</a:t>
            </a:r>
            <a:endParaRPr sz="1700"/>
          </a:p>
          <a:p>
            <a:pPr indent="-2032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ru-RU" sz="1700"/>
              <a:t>Мойсей заступається за народ</a:t>
            </a:r>
            <a:endParaRPr sz="1700"/>
          </a:p>
        </p:txBody>
      </p:sp>
      <p:sp>
        <p:nvSpPr>
          <p:cNvPr id="161" name="Google Shape;16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 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сталося, як скінчив він говорити всі ці слова, то розступилася та земля, що під ними!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земля відкрила свої уста, та й поглинула їх, і доми їхні, і кожну людину, що Кореєва, та ввесь їх маєток.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 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зійшли вони та все, що їхнє, живі до шеолу, і накрила їх земля, і вони погинули з-посеред збору!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 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b="1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ввесь Ізраїль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що був навколо них, </a:t>
            </a:r>
            <a:r>
              <a:rPr b="1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повтікав на їхній крик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бо казали: Щоб земля не поглинула й нас!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 </a:t>
            </a:r>
            <a:r>
              <a:rPr b="0" i="0" lang="ru-RU" sz="17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вийшов огонь від Господа, та й поїв тих двісті й п'ятдесят чоловіка, що приносили кадило!</a:t>
            </a:r>
            <a:endParaRPr sz="17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700"/>
          </a:p>
        </p:txBody>
      </p:sp>
      <p:sp>
        <p:nvSpPr>
          <p:cNvPr id="168" name="Google Shape;168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Цікаво спостерігати гріховну впертість людей</a:t>
            </a:r>
            <a:endParaRPr sz="1600"/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День тому, на їх очах загинули (провалились крізь землю) 250 керівників, які повстали проти Мойсея</a:t>
            </a:r>
            <a:endParaRPr b="0" i="0" sz="16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це не зупиняє народ, вони продовжують справу Корея</a:t>
            </a:r>
            <a:endParaRPr sz="1600"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6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Реакція Бога дуже сурова – Він готовий винищити народ, ПОЧИНАЄТЬСЯ ПОРАЗА МІЖ НАРОДОМ</a:t>
            </a:r>
            <a:endParaRPr sz="1600"/>
          </a:p>
        </p:txBody>
      </p:sp>
      <p:sp>
        <p:nvSpPr>
          <p:cNvPr id="175" name="Google Shape;175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Однак, Мойсей та Аарон заступаються – Аарон, очищає народ, стає поміж живими і мертвими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Поразка припиняється </a:t>
            </a:r>
            <a:endParaRPr/>
          </a:p>
        </p:txBody>
      </p:sp>
      <p:sp>
        <p:nvSpPr>
          <p:cNvPr id="182" name="Google Shape;18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ru-RU" sz="1600">
                <a:solidFill>
                  <a:srgbClr val="000000"/>
                </a:solidFill>
              </a:rPr>
              <a:t>В книзі Чисел описується тотальний бунт,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ru-RU" sz="1600">
                <a:solidFill>
                  <a:srgbClr val="000000"/>
                </a:solidFill>
              </a:rPr>
              <a:t>що починається від найближчого кола лідерів (Маріам та Аарон),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ru-RU" sz="1600">
                <a:solidFill>
                  <a:srgbClr val="000000"/>
                </a:solidFill>
              </a:rPr>
              <a:t>передається до зовнішнього кола (Корей і 250 чол),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ru-RU" sz="1600">
                <a:solidFill>
                  <a:srgbClr val="000000"/>
                </a:solidFill>
              </a:rPr>
              <a:t>а також проявляється серед усього народу.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sz="16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6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Народ постійно пересувається з місця на місце,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Євреї постійно в дорозі, але так і не можуть досягти своєї цілі.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rtl="0" algn="l"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створюється ілюзія активності, </a:t>
            </a:r>
            <a:endParaRPr sz="1600">
              <a:solidFill>
                <a:srgbClr val="000000"/>
              </a:solidFill>
            </a:endParaRPr>
          </a:p>
          <a:p>
            <a:pPr indent="-196850" lvl="0" marL="171450" rtl="0" algn="l">
              <a:spcBef>
                <a:spcPts val="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Але насправді відображає марнотність життя без Бога. </a:t>
            </a:r>
            <a:endParaRPr b="0"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lang="ru-RU" sz="1600">
                <a:solidFill>
                  <a:srgbClr val="000000"/>
                </a:solidFill>
              </a:rPr>
              <a:t>Хоча в книзі є надія, адже Божий план втілюється всупереч людській зіпсутості! 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sz="1600">
              <a:solidFill>
                <a:srgbClr val="000000"/>
              </a:solidFill>
            </a:endParaRPr>
          </a:p>
        </p:txBody>
      </p:sp>
      <p:sp>
        <p:nvSpPr>
          <p:cNvPr id="189" name="Google Shape;18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 sz="1300"/>
              <a:t>40-ка річне поневіряння євреїв в пустелі, перехідний період 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ru-RU" sz="1300"/>
              <a:t>Між поколінням рабів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ru-RU" sz="1300"/>
              <a:t>І поколінням пустельлників 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/>
              <a:t>Також, в цій книзі, ми читаємо про дивні, надприродні явища: 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ru-RU" sz="1300"/>
              <a:t>ослиця заговорила до пророка Валаама, як ознака Божого попередження 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ru-RU" sz="1300"/>
              <a:t>Вогняний і хмарний стовпи, це не тільки ознака присутності Бога серед народу, але буквально знаки що визначали життя (час, місце, подорожі, заступництво за Мойсея)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ru-RU" sz="1300"/>
              <a:t>Вода зі скелі для спраглого, роздратованого народу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Числа це переклад слова Numeri - назви книги у Вульгаті, 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яке в свою чергу являється перекладом слова Aarithomi - назву книги в Сиптуагінті. 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Така назва викликана розповідями про перепис населення (розділи 1 і 26), а також особливою увагою до чисел в книзі.  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древнєєврейській мові книга має назву "Бемідбар" ("в пустелі"), і класично походить 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 першого слова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книги в масоретському тексті, де і відбувалися основні події що описує книга Чисел.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Чисел 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показує перехід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 покоління євреїв, які вийшли з Єгипту тільки для того, щоб померти в пустелі, до нового покоління євреїв, які народилися в пустелі для того, щоб увійти в землю Обітовану.</a:t>
            </a:r>
            <a:endParaRPr sz="1400"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</a:t>
            </a:r>
            <a:r>
              <a:rPr b="1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Чисел</a:t>
            </a: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в перший день другого місяця другого року (Чис.1:1)</a:t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</a:t>
            </a:r>
            <a:r>
              <a:rPr b="1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П.Закону:</a:t>
            </a: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/>
          </a:p>
          <a:p>
            <a:pPr indent="-1905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перший день одинадцятого місяця сорокового року, </a:t>
            </a:r>
            <a:endParaRPr sz="1500"/>
          </a:p>
          <a:p>
            <a:pPr indent="-1905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 38 років, 8 місяців і 10 днів після виходу з Синайської пустелі. 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Іншими словами, Книга Чисел покриває період в </a:t>
            </a:r>
            <a:r>
              <a:rPr b="1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 років і 9 місяців</a:t>
            </a: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званий часом мандрівки по пустелі. 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Чисел розповідає про подорож Ізраїлю від Синаю, через пустелю, до кордону Землі Обітованої.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Книгу можна розділити на </a:t>
            </a:r>
            <a:r>
              <a:rPr b="1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три частини </a:t>
            </a:r>
            <a:r>
              <a:rPr b="0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принципом географії подій: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перша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частина </a:t>
            </a:r>
            <a:r>
              <a:rPr b="0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0" i="1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починається з перепису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народу і початок подорожі від Синаю;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друга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частина - розповідь про перебування в пустелі;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третя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частина - також </a:t>
            </a:r>
            <a:r>
              <a:rPr b="0" i="1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починається переписом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 розподілом Землі Обітованої. 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5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пустелі Синай (1:1-10:10).</a:t>
            </a: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2 перепеси: в 1му і 26му розділах</a:t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першій частині, Ізраїль визначається як "святе" суспільство (1:1-4:49)</a:t>
            </a:r>
            <a:endParaRPr sz="1500"/>
          </a:p>
          <a:p>
            <a:pPr indent="-1905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розподіл по коліна навколо скинії, як центру, </a:t>
            </a:r>
            <a:endParaRPr sz="1500"/>
          </a:p>
          <a:p>
            <a:pPr indent="-1905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призначення священиків та левитів для служіння; </a:t>
            </a:r>
            <a:endParaRPr sz="1500"/>
          </a:p>
          <a:p>
            <a:pPr indent="-1905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5:1-10:10 - устави про внутрішнє життя суспільства</a:t>
            </a:r>
            <a:endParaRPr sz="1500"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Друга частина, розповідає про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драматичну подорож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по пустелі, яка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відбулася в три етапи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sng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Всі ці етапи закінчуються на негативній ноті - наріканням народу і покаранням від Бога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хоча з іншої сторони показує, що Бог приведе народ в Землю Обітовану, а точніше дітей покоління виходу.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Перший етап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(10:11-14:45): рушають від Синаю; нарікання народу; обурення Маріам та Аарона; сумніви в тому, що Земля Обітована, це правильний шлях для євреїв; поразка через самовільну спробу завоювання землі.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Другий етап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(15:1-20:29): постанови, що стосуються життя в Землі Обітованій; бунт Корея, Дафана та Авірона; гріх Мойсея та Аарона; смерть Маріам та Аарона.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Третій етап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(21:1-25:18): перемога Ізраїлю над царем Араду; нарікання проти Бога та Мойсея; 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Третя частина правила розподілу землі, а також правила спадку землі після завоювання.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/>
              <a:t>Цікава тема, що прослідковується в книзі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Тут вам і заколот в середині команди, так званий «заколот в палаці» (найближче оточення сумнівається в твоїй компетентності)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Бунт еліт (250 старійшин)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А також незадоволення низів (простих людей)</a:t>
            </a:r>
            <a:endParaRPr sz="1400"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 sz="1400"/>
              <a:t>Варто зазначити, що в часи Мойсея, форма правління Ізраїльтян була не демократія, не олігархат і навіть не монархія.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Це була теократія.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Бог встановлював правила.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/>
              <a:t>Мойсей, був лише посередником </a:t>
            </a:r>
            <a:endParaRPr sz="1400"/>
          </a:p>
        </p:txBody>
      </p:sp>
      <p:sp>
        <p:nvSpPr>
          <p:cNvPr id="140" name="Google Shape;14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3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3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6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ЧИСЛА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6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Маріам та Ааарон (12)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0" name="Google Shape;150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І </a:t>
            </a:r>
            <a:r>
              <a:rPr lang="ru-RU">
                <a:solidFill>
                  <a:srgbClr val="FFFF00"/>
                </a:solidFill>
              </a:rPr>
              <a:t>запалав гнів Господній </a:t>
            </a:r>
            <a:r>
              <a:rPr lang="ru-RU">
                <a:solidFill>
                  <a:schemeClr val="lt1"/>
                </a:solidFill>
              </a:rPr>
              <a:t>на них, і Він пішов а </a:t>
            </a:r>
            <a:r>
              <a:rPr lang="ru-RU">
                <a:solidFill>
                  <a:srgbClr val="FFFF00"/>
                </a:solidFill>
              </a:rPr>
              <a:t>хмара</a:t>
            </a:r>
            <a:r>
              <a:rPr lang="ru-RU">
                <a:solidFill>
                  <a:schemeClr val="lt1"/>
                </a:solidFill>
              </a:rPr>
              <a:t> відступила з-над скинії. А ось Маріям прокажена, збілівши, як сніг! І обернувся Аарон до Маріям, аж ось вона прокажена! (9-10)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І сказав Аарон до Мойсея: Будь ласкав, мій пане, не поклади ж на нас гріха, що </a:t>
            </a:r>
            <a:r>
              <a:rPr lang="ru-RU">
                <a:solidFill>
                  <a:srgbClr val="FFFF00"/>
                </a:solidFill>
              </a:rPr>
              <a:t>були ми нерозумні </a:t>
            </a:r>
            <a:r>
              <a:rPr lang="ru-RU">
                <a:solidFill>
                  <a:schemeClr val="lt1"/>
                </a:solidFill>
              </a:rPr>
              <a:t>та що прогрішились! Нехай же не буде вона, як та мертва дитина, що, як виходить з утроби матері своєї, то зітліла половина тіла її. І </a:t>
            </a:r>
            <a:r>
              <a:rPr lang="ru-RU">
                <a:solidFill>
                  <a:srgbClr val="FFFF00"/>
                </a:solidFill>
              </a:rPr>
              <a:t>Мойсей кликав до Господа</a:t>
            </a:r>
            <a:r>
              <a:rPr lang="ru-RU">
                <a:solidFill>
                  <a:schemeClr val="lt1"/>
                </a:solidFill>
              </a:rPr>
              <a:t>, говорячи: Боже, вилікуй же її! (11-13)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 u="sng">
                <a:solidFill>
                  <a:schemeClr val="lt1"/>
                </a:solidFill>
              </a:rPr>
              <a:t>Корей проти Мойсея (16)</a:t>
            </a:r>
            <a:r>
              <a:rPr lang="ru-RU">
                <a:solidFill>
                  <a:schemeClr val="lt1"/>
                </a:solidFill>
              </a:rPr>
              <a:t>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7" name="Google Shape;157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 </a:t>
            </a:r>
            <a:r>
              <a:rPr lang="ru-RU">
                <a:solidFill>
                  <a:schemeClr val="lt1"/>
                </a:solidFill>
              </a:rPr>
              <a:t>І взяли Корей, син Їцгара, сина Кегата, сина Левієвого, і Датан, і Авірон, сини Еліявові, та Он, син Пелета, сини Рувимові,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 </a:t>
            </a:r>
            <a:r>
              <a:rPr lang="ru-RU">
                <a:solidFill>
                  <a:schemeClr val="lt1"/>
                </a:solidFill>
              </a:rPr>
              <a:t>та й </a:t>
            </a:r>
            <a:r>
              <a:rPr lang="ru-RU">
                <a:solidFill>
                  <a:srgbClr val="FFFF00"/>
                </a:solidFill>
              </a:rPr>
              <a:t>повстали проти Мойсея</a:t>
            </a:r>
            <a:r>
              <a:rPr lang="ru-RU">
                <a:solidFill>
                  <a:schemeClr val="lt1"/>
                </a:solidFill>
              </a:rPr>
              <a:t>, а з ними двісті й п'ятдесят мужа Ізраїлевих синів, начальники громади, закликувані на збори, люди вельможні.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3 </a:t>
            </a:r>
            <a:r>
              <a:rPr lang="ru-RU">
                <a:solidFill>
                  <a:schemeClr val="lt1"/>
                </a:solidFill>
              </a:rPr>
              <a:t>І зібралися вони на Мойсея та на Аарона, та й сказали до них: Досить вам, бо вся громада усі вони святі, а серед них Господь! І </a:t>
            </a:r>
            <a:r>
              <a:rPr lang="ru-RU">
                <a:solidFill>
                  <a:srgbClr val="FFFF00"/>
                </a:solidFill>
              </a:rPr>
              <a:t>чому ви несетеся </a:t>
            </a:r>
            <a:r>
              <a:rPr lang="ru-RU">
                <a:solidFill>
                  <a:schemeClr val="lt1"/>
                </a:solidFill>
              </a:rPr>
              <a:t>понад зборами Господніми?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4" name="Google Shape;164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19 </a:t>
            </a:r>
            <a:r>
              <a:rPr lang="ru-RU">
                <a:solidFill>
                  <a:schemeClr val="lt1"/>
                </a:solidFill>
              </a:rPr>
              <a:t>І Корей зібрав на них усю громаду до входу скинії заповіту. І показалася слава Господня всій громаді!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20 </a:t>
            </a:r>
            <a:r>
              <a:rPr lang="ru-RU">
                <a:solidFill>
                  <a:schemeClr val="lt1"/>
                </a:solidFill>
              </a:rPr>
              <a:t>І промовив Господь до Мойсея та до Аарона, говорячи: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21 </a:t>
            </a:r>
            <a:r>
              <a:rPr lang="ru-RU">
                <a:solidFill>
                  <a:schemeClr val="lt1"/>
                </a:solidFill>
              </a:rPr>
              <a:t>Відділіться від цієї </a:t>
            </a:r>
            <a:r>
              <a:rPr lang="ru-RU">
                <a:solidFill>
                  <a:srgbClr val="FFFF00"/>
                </a:solidFill>
              </a:rPr>
              <a:t>громади</a:t>
            </a:r>
            <a:r>
              <a:rPr lang="ru-RU">
                <a:solidFill>
                  <a:schemeClr val="lt1"/>
                </a:solidFill>
              </a:rPr>
              <a:t>, Я винищу їх умить!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22 </a:t>
            </a:r>
            <a:r>
              <a:rPr lang="ru-RU">
                <a:solidFill>
                  <a:schemeClr val="lt1"/>
                </a:solidFill>
              </a:rPr>
              <a:t>А вони попадали на обличчя свої та й сказали: Боже, Боже духів і кожного тіла! Як згрішить один чоловік, чи Ти будеш гніватися </a:t>
            </a:r>
            <a:r>
              <a:rPr lang="ru-RU">
                <a:solidFill>
                  <a:srgbClr val="FFFF00"/>
                </a:solidFill>
              </a:rPr>
              <a:t>на всю громаду</a:t>
            </a:r>
            <a:r>
              <a:rPr lang="ru-RU">
                <a:solidFill>
                  <a:schemeClr val="lt1"/>
                </a:solidFill>
              </a:rPr>
              <a:t>?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1" name="Google Shape;171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28 </a:t>
            </a:r>
            <a:r>
              <a:rPr lang="ru-RU">
                <a:solidFill>
                  <a:schemeClr val="lt1"/>
                </a:solidFill>
              </a:rPr>
              <a:t>І сказав Мойсей: Оцим пізнаєте, що Господь послав мене зробити всі діла ці, що вони </a:t>
            </a:r>
            <a:r>
              <a:rPr lang="ru-RU">
                <a:solidFill>
                  <a:srgbClr val="FFFF00"/>
                </a:solidFill>
              </a:rPr>
              <a:t>не з моєї вигадки</a:t>
            </a:r>
            <a:r>
              <a:rPr lang="ru-RU">
                <a:solidFill>
                  <a:schemeClr val="lt1"/>
                </a:solidFill>
              </a:rPr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29 </a:t>
            </a:r>
            <a:r>
              <a:rPr lang="ru-RU">
                <a:solidFill>
                  <a:schemeClr val="lt1"/>
                </a:solidFill>
              </a:rPr>
              <a:t>Якщо вони повмирають, як умирає кожна людина, і їх спіткає доля кожної людини, </a:t>
            </a:r>
            <a:r>
              <a:rPr lang="ru-RU">
                <a:solidFill>
                  <a:srgbClr val="FFFF00"/>
                </a:solidFill>
              </a:rPr>
              <a:t>то не Господь послав мене</a:t>
            </a:r>
            <a:r>
              <a:rPr lang="ru-RU">
                <a:solidFill>
                  <a:schemeClr val="lt1"/>
                </a:solidFill>
              </a:rPr>
              <a:t>!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30 </a:t>
            </a:r>
            <a:r>
              <a:rPr lang="ru-RU">
                <a:solidFill>
                  <a:schemeClr val="lt1"/>
                </a:solidFill>
              </a:rPr>
              <a:t>А коли Господь </a:t>
            </a:r>
            <a:r>
              <a:rPr lang="ru-RU">
                <a:solidFill>
                  <a:srgbClr val="FFFF00"/>
                </a:solidFill>
              </a:rPr>
              <a:t>створить щось нове</a:t>
            </a:r>
            <a:r>
              <a:rPr lang="ru-RU">
                <a:solidFill>
                  <a:schemeClr val="lt1"/>
                </a:solidFill>
              </a:rPr>
              <a:t>, і земля відкриє уста свої та й поглине їх та все, що їхнє, і вони зійдуть живі до шеолу, то </a:t>
            </a:r>
            <a:r>
              <a:rPr lang="ru-RU">
                <a:solidFill>
                  <a:srgbClr val="FFFF00"/>
                </a:solidFill>
              </a:rPr>
              <a:t>пізнаєте, що люди образили Господа</a:t>
            </a:r>
            <a:r>
              <a:rPr lang="ru-RU">
                <a:solidFill>
                  <a:schemeClr val="lt1"/>
                </a:solidFill>
              </a:rPr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 u="sng">
                <a:solidFill>
                  <a:schemeClr val="lt1"/>
                </a:solidFill>
              </a:rPr>
              <a:t>Народ проти Мойсея (17)</a:t>
            </a:r>
            <a:r>
              <a:rPr lang="ru-RU">
                <a:solidFill>
                  <a:schemeClr val="lt1"/>
                </a:solidFill>
              </a:rPr>
              <a:t>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8" name="Google Shape;178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6 </a:t>
            </a:r>
            <a:r>
              <a:rPr lang="ru-RU">
                <a:solidFill>
                  <a:schemeClr val="lt1"/>
                </a:solidFill>
              </a:rPr>
              <a:t>А назавтра вся громада Ізраїлевих синів нарікали на Мойсея та на Аарона, говорячи: </a:t>
            </a:r>
            <a:r>
              <a:rPr lang="ru-RU">
                <a:solidFill>
                  <a:srgbClr val="FFFF00"/>
                </a:solidFill>
              </a:rPr>
              <a:t>Ви повбивали </a:t>
            </a:r>
            <a:r>
              <a:rPr lang="ru-RU">
                <a:solidFill>
                  <a:schemeClr val="lt1"/>
                </a:solidFill>
              </a:rPr>
              <a:t>Господній народ!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7 </a:t>
            </a:r>
            <a:r>
              <a:rPr lang="ru-RU">
                <a:solidFill>
                  <a:schemeClr val="lt1"/>
                </a:solidFill>
              </a:rPr>
              <a:t>І сталося, коли громада збиралася на Мойсея та на Аарона, то обернулися вони до скинії заповіту, аж ось покрила її хмара, і </a:t>
            </a:r>
            <a:r>
              <a:rPr lang="ru-RU">
                <a:solidFill>
                  <a:srgbClr val="FFFF00"/>
                </a:solidFill>
              </a:rPr>
              <a:t>показалася слава Господня</a:t>
            </a:r>
            <a:r>
              <a:rPr lang="ru-RU">
                <a:solidFill>
                  <a:schemeClr val="lt1"/>
                </a:solidFill>
              </a:rPr>
              <a:t>!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10 </a:t>
            </a:r>
            <a:r>
              <a:rPr lang="ru-RU">
                <a:solidFill>
                  <a:schemeClr val="lt1"/>
                </a:solidFill>
              </a:rPr>
              <a:t>Вийдіть з-посеред цієї громади, а </a:t>
            </a:r>
            <a:r>
              <a:rPr lang="ru-RU">
                <a:solidFill>
                  <a:srgbClr val="FFFF00"/>
                </a:solidFill>
              </a:rPr>
              <a:t>Я винищу їх </a:t>
            </a:r>
            <a:r>
              <a:rPr lang="ru-RU">
                <a:solidFill>
                  <a:schemeClr val="lt1"/>
                </a:solidFill>
              </a:rPr>
              <a:t>умить! І вони попадали на обличчя свої.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5" name="Google Shape;185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b="1" baseline="30000" lang="ru-RU">
                <a:solidFill>
                  <a:schemeClr val="lt1"/>
                </a:solidFill>
              </a:rPr>
              <a:t>12 </a:t>
            </a:r>
            <a:r>
              <a:rPr lang="ru-RU">
                <a:solidFill>
                  <a:schemeClr val="lt1"/>
                </a:solidFill>
              </a:rPr>
              <a:t>І взяв Аарон, як говорив Мойсей, і побіг до середини зборів, аж ось розпочалася поразка народу! І він поклав кадила, і </a:t>
            </a:r>
            <a:r>
              <a:rPr lang="ru-RU">
                <a:solidFill>
                  <a:srgbClr val="FFFF00"/>
                </a:solidFill>
              </a:rPr>
              <a:t>очистив народ</a:t>
            </a:r>
            <a:r>
              <a:rPr lang="ru-RU">
                <a:solidFill>
                  <a:schemeClr val="lt1"/>
                </a:solidFill>
              </a:rPr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b="1" baseline="30000" lang="ru-RU">
                <a:solidFill>
                  <a:schemeClr val="lt1"/>
                </a:solidFill>
              </a:rPr>
              <a:t>13 </a:t>
            </a:r>
            <a:r>
              <a:rPr lang="ru-RU">
                <a:solidFill>
                  <a:schemeClr val="lt1"/>
                </a:solidFill>
              </a:rPr>
              <a:t>І став він поміж умерлими та поміж живими, і затрималась та поразка. І було померлих поразкою </a:t>
            </a:r>
            <a:r>
              <a:rPr lang="ru-RU">
                <a:solidFill>
                  <a:srgbClr val="FFFF00"/>
                </a:solidFill>
              </a:rPr>
              <a:t>чотирнадцять тисяч і сімсот, </a:t>
            </a:r>
            <a:r>
              <a:rPr lang="ru-RU">
                <a:solidFill>
                  <a:schemeClr val="lt1"/>
                </a:solidFill>
              </a:rPr>
              <a:t>окрім померлих у справі Корея.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192" name="Google Shape;192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Бунт проти Мойсея: Маріам та Аарон, Корей +250, увесь народ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Закономірність: бунт, Слава Божа, ствердження авторитету Мойсея, покарання бунтівників, заступництво Мойсея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40 років в пустелі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Ослиця що розмовляє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Вогняний і хмарний стовпи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Вода зі скелі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Назва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Numeri - вульгата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Aarithomi – сиптуагінта 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מ‏בְּמִדְבַּר (бе-мідбар) в пустелі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Період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І Господь промовляв до Мойсея в Сінайській пустині в скинії заповіту </a:t>
            </a:r>
            <a:r>
              <a:rPr i="1" lang="ru-RU" sz="3200">
                <a:solidFill>
                  <a:schemeClr val="lt1"/>
                </a:solidFill>
              </a:rPr>
              <a:t>першого дня другого місяця</a:t>
            </a:r>
            <a:r>
              <a:rPr i="1" lang="ru-RU" sz="3200">
                <a:solidFill>
                  <a:srgbClr val="FFFF00"/>
                </a:solidFill>
              </a:rPr>
              <a:t>, </a:t>
            </a:r>
            <a:r>
              <a:rPr i="1" lang="ru-RU" sz="3200">
                <a:solidFill>
                  <a:schemeClr val="lt1"/>
                </a:solidFill>
              </a:rPr>
              <a:t>другого року </a:t>
            </a:r>
            <a:r>
              <a:rPr i="1" lang="ru-RU" sz="3200">
                <a:solidFill>
                  <a:srgbClr val="FFFF00"/>
                </a:solidFill>
              </a:rPr>
              <a:t>від виходу їх з єгипетського краю…(Чис.1:1)</a:t>
            </a:r>
            <a:endParaRPr/>
          </a:p>
          <a:p>
            <a:pPr indent="-254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i="1" sz="32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І сталося </a:t>
            </a:r>
            <a:r>
              <a:rPr i="1" lang="ru-RU" sz="3200">
                <a:solidFill>
                  <a:schemeClr val="lt1"/>
                </a:solidFill>
              </a:rPr>
              <a:t>сорокового року</a:t>
            </a:r>
            <a:r>
              <a:rPr i="1" lang="ru-RU" sz="3200">
                <a:solidFill>
                  <a:srgbClr val="FFFF00"/>
                </a:solidFill>
              </a:rPr>
              <a:t>, </a:t>
            </a:r>
            <a:r>
              <a:rPr i="1" lang="ru-RU" sz="3200">
                <a:solidFill>
                  <a:schemeClr val="lt1"/>
                </a:solidFill>
              </a:rPr>
              <a:t>одинадцятого місяця, першого дня місяця </a:t>
            </a:r>
            <a:r>
              <a:rPr i="1" lang="ru-RU" sz="3200">
                <a:solidFill>
                  <a:srgbClr val="FFFF00"/>
                </a:solidFill>
              </a:rPr>
              <a:t>говорив Мойсей до Ізраїлевих синів усе, що Господь наказав (П.Зак.1:3)</a:t>
            </a:r>
            <a:endParaRPr i="1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Структура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628650" y="0"/>
            <a:ext cx="7886700" cy="617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1). В пустелі Синай (1:1-10:10)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Перший перепис народу (1)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Система табрування (2)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Нащадки Аарона, їх обов'язки (3-4)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Закони про життя в таборі (5-6)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Освячення скинії та приношення від старійшин (7-8)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Святкування Пасхи (9)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Від Синаю (10)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idx="1" type="body"/>
          </p:nvPr>
        </p:nvSpPr>
        <p:spPr>
          <a:xfrm>
            <a:off x="628649" y="223024"/>
            <a:ext cx="8359707" cy="6489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2). Від Синаю до рівнин Моаву (10:11-25:18)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Вихід від Синаю, Манна та перепелиця (10-11);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Нарікання</a:t>
            </a:r>
            <a:r>
              <a:rPr lang="ru-RU">
                <a:solidFill>
                  <a:schemeClr val="lt1"/>
                </a:solidFill>
              </a:rPr>
              <a:t> Маріам та Аарона (12);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Розвідка землі, </a:t>
            </a:r>
            <a:r>
              <a:rPr lang="ru-RU">
                <a:solidFill>
                  <a:srgbClr val="FFFF00"/>
                </a:solidFill>
              </a:rPr>
              <a:t>бунт</a:t>
            </a:r>
            <a:r>
              <a:rPr lang="ru-RU">
                <a:solidFill>
                  <a:schemeClr val="lt1"/>
                </a:solidFill>
              </a:rPr>
              <a:t> та поразка (13-14); </a:t>
            </a:r>
            <a:endParaRPr/>
          </a:p>
          <a:p>
            <a:pPr indent="-508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постанови про життя в Землі Обітованій (15);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бунт</a:t>
            </a:r>
            <a:r>
              <a:rPr lang="ru-RU">
                <a:solidFill>
                  <a:schemeClr val="lt1"/>
                </a:solidFill>
              </a:rPr>
              <a:t> Корея, Дафана та Авірона (16-17);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гріх</a:t>
            </a:r>
            <a:r>
              <a:rPr lang="ru-RU">
                <a:solidFill>
                  <a:schemeClr val="lt1"/>
                </a:solidFill>
              </a:rPr>
              <a:t> Мойсея та Аарона (20); смерть Маріам та Аарона. </a:t>
            </a:r>
            <a:endParaRPr/>
          </a:p>
          <a:p>
            <a:pPr indent="-508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перемога Ізраїлю над царем Араду (21:1-3);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Валаам (22-24);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гріх</a:t>
            </a:r>
            <a:r>
              <a:rPr lang="ru-RU">
                <a:solidFill>
                  <a:schemeClr val="lt1"/>
                </a:solidFill>
              </a:rPr>
              <a:t> народу (25)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/>
          <p:nvPr>
            <p:ph idx="1" type="body"/>
          </p:nvPr>
        </p:nvSpPr>
        <p:spPr>
          <a:xfrm>
            <a:off x="628650" y="0"/>
            <a:ext cx="7886700" cy="6176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3). На рівнинах Моавитських (26:1-36:13)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Другий перепис народу (26)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Правила</a:t>
            </a:r>
            <a:r>
              <a:rPr lang="ru-RU">
                <a:solidFill>
                  <a:schemeClr val="lt1"/>
                </a:solidFill>
              </a:rPr>
              <a:t> розподілу землі (27)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Закони</a:t>
            </a:r>
            <a:r>
              <a:rPr lang="ru-RU">
                <a:solidFill>
                  <a:schemeClr val="lt1"/>
                </a:solidFill>
              </a:rPr>
              <a:t> життя в землі обітованій (28-30)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Війна з мідіянами (31)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Розподіл</a:t>
            </a:r>
            <a:r>
              <a:rPr lang="ru-RU">
                <a:solidFill>
                  <a:schemeClr val="lt1"/>
                </a:solidFill>
              </a:rPr>
              <a:t> східної землі від Йордану (32)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План подорожі від Расесу до Єрихону (33)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Кордони</a:t>
            </a:r>
            <a:r>
              <a:rPr lang="ru-RU">
                <a:solidFill>
                  <a:schemeClr val="lt1"/>
                </a:solidFill>
              </a:rPr>
              <a:t> землі обітованої (34)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Міста Левитам і міста-сховища (35)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Приписи</a:t>
            </a:r>
            <a:r>
              <a:rPr lang="ru-RU">
                <a:solidFill>
                  <a:schemeClr val="lt1"/>
                </a:solidFill>
              </a:rPr>
              <a:t> щодо спадщини (36)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БУНТ І ЗАСТУПНИЦТВО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3" name="Google Shape;143;p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