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9"/>
  </p:notesMasterIdLst>
  <p:handoutMasterIdLst>
    <p:handoutMasterId r:id="rId10"/>
  </p:handoutMasterIdLst>
  <p:sldIdLst>
    <p:sldId id="264" r:id="rId2"/>
    <p:sldId id="530" r:id="rId3"/>
    <p:sldId id="565" r:id="rId4"/>
    <p:sldId id="480" r:id="rId5"/>
    <p:sldId id="481" r:id="rId6"/>
    <p:sldId id="574" r:id="rId7"/>
    <p:sldId id="49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55" autoAdjust="0"/>
    <p:restoredTop sz="94660"/>
  </p:normalViewPr>
  <p:slideViewPr>
    <p:cSldViewPr snapToGrid="0">
      <p:cViewPr varScale="1">
        <p:scale>
          <a:sx n="43" d="100"/>
          <a:sy n="43" d="100"/>
        </p:scale>
        <p:origin x="42" y="48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9" d="100"/>
          <a:sy n="79" d="100"/>
        </p:scale>
        <p:origin x="85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60FF6-4F02-41AF-9D79-9820270FCBD6}" type="datetimeFigureOut">
              <a:rPr lang="en-US" smtClean="0"/>
              <a:t>5/7/2018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57CFDA-6ECB-4984-BC1D-18C52F4245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525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3609C5-75BB-4414-9338-7A1C0CAD17B5}" type="datetimeFigureOut">
              <a:rPr lang="en-US" smtClean="0"/>
              <a:t>5/7/2018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7BF0A6-9DE7-4D4F-86C7-D6F614E294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590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BF0A6-9DE7-4D4F-86C7-D6F614E2948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311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2">
                  <a:lumMod val="40000"/>
                  <a:lumOff val="60000"/>
                </a:schemeClr>
              </a:gs>
              <a:gs pos="100000">
                <a:schemeClr val="bg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6012180" y="359898"/>
            <a:ext cx="57734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pic>
        <p:nvPicPr>
          <p:cNvPr id="2" name="Picture 1" descr="Close up of a light bulb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96"/>
            <a:ext cx="5864352" cy="6851904"/>
          </a:xfrm>
          <a:prstGeom prst="rect">
            <a:avLst/>
          </a:prstGeom>
        </p:spPr>
      </p:pic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6012180" y="1850064"/>
            <a:ext cx="57734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E7ED-526C-43D7-BA41-7DEE51FD568E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91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F403F-04F5-4D09-800D-7870715B9ED9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474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687C-0397-4298-B160-26D34EC67BB0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404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65177-F084-49E7-ADEE-00812B3D582B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111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1422400" y="-54"/>
            <a:ext cx="1076545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5940" y="2600325"/>
            <a:ext cx="10166316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4" name="Picture 13" descr="Close up of light filament of a half bulb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45079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5940" y="1066800"/>
            <a:ext cx="10166316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C39ED-27B9-4997-BF90-3A238D0607E9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703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4FCC-F745-44A0-B2E4-C91714F31EB6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167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D0EA4-DCC4-4D4C-953F-F31E92EE505C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508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42F08-6BA5-45A1-80AB-C11AC921B6C6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59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D82A9-7CD7-4D15-868B-D8AF30864858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34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108712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108712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BC6A-4AB7-47F1-904A-90BC8DD816B4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237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0BC9A-EBF0-4E12-A1D3-DD221366B0A1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225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 descr="Close up of a light bulb"/>
          <p:cNvGrpSpPr/>
          <p:nvPr userDrawn="1"/>
        </p:nvGrpSpPr>
        <p:grpSpPr>
          <a:xfrm>
            <a:off x="0" y="0"/>
            <a:ext cx="12188952" cy="6858000"/>
            <a:chOff x="0" y="0"/>
            <a:chExt cx="12188952" cy="6858000"/>
          </a:xfrm>
        </p:grpSpPr>
        <p:sp>
          <p:nvSpPr>
            <p:cNvPr id="2" name="Rectangle 1"/>
            <p:cNvSpPr/>
            <p:nvPr userDrawn="1"/>
          </p:nvSpPr>
          <p:spPr>
            <a:xfrm>
              <a:off x="0" y="0"/>
              <a:ext cx="12188952" cy="685800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" name="Picture 2"/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445079" cy="6858000"/>
            </a:xfrm>
            <a:prstGeom prst="rect">
              <a:avLst/>
            </a:prstGeom>
          </p:spPr>
        </p:pic>
      </p:grp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fld id="{7157590A-740B-4548-A79B-F8E5167210D0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en-US" dirty="0"/>
              <a:t>Add a footer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  <a:effectLst/>
              </a:defRPr>
            </a:lvl1pPr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798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b="0" kern="1200">
          <a:solidFill>
            <a:schemeClr val="accent1"/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Middle and High School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dirty="0" err="1"/>
              <a:t>Powerpoint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688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79248-A96E-430A-8754-A1B705C322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12180" y="359898"/>
            <a:ext cx="5773420" cy="3972072"/>
          </a:xfrm>
        </p:spPr>
        <p:txBody>
          <a:bodyPr>
            <a:normAutofit/>
          </a:bodyPr>
          <a:lstStyle/>
          <a:p>
            <a:r>
              <a:rPr lang="en-US" sz="9600" dirty="0"/>
              <a:t>		</a:t>
            </a:r>
            <a:r>
              <a:rPr lang="en-US" sz="20000" dirty="0"/>
              <a:t>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584C43-BB0D-4E0A-AA2E-8406B67246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12180" y="6389370"/>
            <a:ext cx="5773420" cy="274320"/>
          </a:xfrm>
        </p:spPr>
        <p:txBody>
          <a:bodyPr>
            <a:normAutofit fontScale="70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047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A55D0-ACEE-4B73-9DAC-300022EFF7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Suffixes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7BCAEB-F9E1-40DD-A822-E31E8F1570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401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277A6-0178-4155-BA3A-785D3C9DE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Suffixes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B9E93-3F3D-4F79-8B98-AE63F0DFE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Suffixes – a word part added to the end of the word to change its meaning</a:t>
            </a:r>
          </a:p>
          <a:p>
            <a:r>
              <a:rPr lang="en-US" b="1" i="1" u="sng" dirty="0"/>
              <a:t>Suffix	Meaning		  	Examples</a:t>
            </a:r>
          </a:p>
          <a:p>
            <a:pPr marL="82296" indent="0">
              <a:buNone/>
            </a:pPr>
            <a:r>
              <a:rPr lang="en-US" sz="2400" dirty="0"/>
              <a:t>-able		can be done		prevent + able=preventable</a:t>
            </a:r>
          </a:p>
          <a:p>
            <a:pPr marL="82296" indent="0">
              <a:buNone/>
            </a:pPr>
            <a:r>
              <a:rPr lang="en-US" sz="2400" dirty="0"/>
              <a:t>-</a:t>
            </a:r>
            <a:r>
              <a:rPr lang="en-US" sz="2400" dirty="0" err="1"/>
              <a:t>ly</a:t>
            </a:r>
            <a:r>
              <a:rPr lang="en-US" sz="2400" dirty="0"/>
              <a:t>		characteristic of		usual	+ </a:t>
            </a:r>
            <a:r>
              <a:rPr lang="en-US" sz="2400" dirty="0" err="1"/>
              <a:t>ly</a:t>
            </a:r>
            <a:r>
              <a:rPr lang="en-US" sz="2400" dirty="0"/>
              <a:t>= usually</a:t>
            </a:r>
          </a:p>
          <a:p>
            <a:pPr marL="82296" indent="0">
              <a:buNone/>
            </a:pPr>
            <a:r>
              <a:rPr lang="en-US" sz="2400" dirty="0"/>
              <a:t>-</a:t>
            </a:r>
            <a:r>
              <a:rPr lang="en-US" sz="2400" dirty="0" err="1"/>
              <a:t>ed</a:t>
            </a:r>
            <a:r>
              <a:rPr lang="en-US" sz="2400" dirty="0"/>
              <a:t>		past tense verb		tire + </a:t>
            </a:r>
            <a:r>
              <a:rPr lang="en-US" sz="2400" dirty="0" err="1"/>
              <a:t>ed</a:t>
            </a:r>
            <a:r>
              <a:rPr lang="en-US" sz="2400" dirty="0"/>
              <a:t>= tired</a:t>
            </a:r>
          </a:p>
          <a:p>
            <a:pPr marL="82296" indent="0">
              <a:buNone/>
            </a:pPr>
            <a:r>
              <a:rPr lang="en-US" sz="2400" dirty="0"/>
              <a:t>-ion		action, process of		celebrate + ion=celebration</a:t>
            </a:r>
          </a:p>
          <a:p>
            <a:pPr marL="82296" indent="0">
              <a:buNone/>
            </a:pPr>
            <a:r>
              <a:rPr lang="en-US" sz="2400" dirty="0"/>
              <a:t>-</a:t>
            </a:r>
            <a:r>
              <a:rPr lang="en-US" sz="2400" dirty="0" err="1"/>
              <a:t>ment</a:t>
            </a:r>
            <a:r>
              <a:rPr lang="en-US" sz="2400" dirty="0"/>
              <a:t>	action, result of		move + </a:t>
            </a:r>
            <a:r>
              <a:rPr lang="en-US" sz="2400" dirty="0" err="1"/>
              <a:t>ment</a:t>
            </a:r>
            <a:r>
              <a:rPr lang="en-US" sz="2400" dirty="0"/>
              <a:t>= movement</a:t>
            </a:r>
          </a:p>
          <a:p>
            <a:pPr marL="82296" indent="0">
              <a:buNone/>
            </a:pPr>
            <a:r>
              <a:rPr lang="en-US" sz="2400" dirty="0"/>
              <a:t>-ness		state, 	quality of		fond + ness= fondness</a:t>
            </a:r>
          </a:p>
          <a:p>
            <a:pPr marL="82296" indent="0">
              <a:buNone/>
            </a:pPr>
            <a:r>
              <a:rPr lang="en-US" sz="2400" dirty="0"/>
              <a:t>-s		plural				girl + s= girls	</a:t>
            </a:r>
          </a:p>
        </p:txBody>
      </p:sp>
    </p:spTree>
    <p:extLst>
      <p:ext uri="{BB962C8B-B14F-4D97-AF65-F5344CB8AC3E}">
        <p14:creationId xmlns:p14="http://schemas.microsoft.com/office/powerpoint/2010/main" val="1033365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7BB24-736D-4999-B922-23D44C10B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Suffixes   Practice 2 -Fill in the blank by connecting the prefix and word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29EAF1-FD22-4429-BAB5-667C9451E0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b="1" i="1" u="sng" dirty="0"/>
              <a:t>Suffix				Meaning	</a:t>
            </a:r>
          </a:p>
          <a:p>
            <a:pPr marL="82296" indent="0">
              <a:buNone/>
            </a:pPr>
            <a:r>
              <a:rPr lang="en-US" sz="2400" dirty="0"/>
              <a:t>-</a:t>
            </a:r>
            <a:r>
              <a:rPr lang="en-US" sz="2400" dirty="0" err="1"/>
              <a:t>ity</a:t>
            </a:r>
            <a:r>
              <a:rPr lang="en-US" sz="2400" dirty="0"/>
              <a:t>					state, condition of		</a:t>
            </a:r>
          </a:p>
          <a:p>
            <a:pPr marL="82296" indent="0">
              <a:buNone/>
            </a:pPr>
            <a:r>
              <a:rPr lang="en-US" sz="2400" dirty="0"/>
              <a:t>-or					person who is something		</a:t>
            </a:r>
          </a:p>
          <a:p>
            <a:pPr marL="82296" indent="0">
              <a:buNone/>
            </a:pPr>
            <a:r>
              <a:rPr lang="en-US" sz="2400" dirty="0"/>
              <a:t>-</a:t>
            </a:r>
            <a:r>
              <a:rPr lang="en-US" sz="2400" dirty="0" err="1"/>
              <a:t>sion</a:t>
            </a:r>
            <a:r>
              <a:rPr lang="en-US" sz="2400" dirty="0"/>
              <a:t>					state, being				</a:t>
            </a:r>
          </a:p>
          <a:p>
            <a:pPr marL="82296" indent="0">
              <a:buNone/>
            </a:pPr>
            <a:r>
              <a:rPr lang="en-US" sz="2400" dirty="0"/>
              <a:t>-ship					position held		</a:t>
            </a:r>
          </a:p>
          <a:p>
            <a:pPr marL="82296" indent="0">
              <a:buNone/>
            </a:pPr>
            <a:r>
              <a:rPr lang="en-US" sz="2400" dirty="0"/>
              <a:t> -</a:t>
            </a:r>
            <a:r>
              <a:rPr lang="en-US" sz="2400" dirty="0" err="1"/>
              <a:t>ful</a:t>
            </a:r>
            <a:r>
              <a:rPr lang="en-US" sz="2400" dirty="0"/>
              <a:t>					full of					</a:t>
            </a:r>
          </a:p>
          <a:p>
            <a:pPr marL="82296" indent="0">
              <a:buNone/>
            </a:pPr>
            <a:r>
              <a:rPr lang="en-US" sz="2400" dirty="0"/>
              <a:t>-</a:t>
            </a:r>
            <a:r>
              <a:rPr lang="en-US" sz="2400" dirty="0" err="1"/>
              <a:t>ious</a:t>
            </a:r>
            <a:r>
              <a:rPr lang="en-US" sz="2400" dirty="0"/>
              <a:t>/-</a:t>
            </a:r>
            <a:r>
              <a:rPr lang="en-US" sz="2400" dirty="0" err="1"/>
              <a:t>ous</a:t>
            </a:r>
            <a:r>
              <a:rPr lang="en-US" sz="2400" dirty="0"/>
              <a:t>				having qualities			</a:t>
            </a:r>
          </a:p>
          <a:p>
            <a:pPr marL="82296" indent="0">
              <a:buNone/>
            </a:pPr>
            <a:r>
              <a:rPr lang="en-US" sz="2400" dirty="0"/>
              <a:t>							</a:t>
            </a:r>
          </a:p>
        </p:txBody>
      </p:sp>
    </p:spTree>
    <p:extLst>
      <p:ext uri="{BB962C8B-B14F-4D97-AF65-F5344CB8AC3E}">
        <p14:creationId xmlns:p14="http://schemas.microsoft.com/office/powerpoint/2010/main" val="915280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7BB24-736D-4999-B922-23D44C10B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Suffixes   Practice 2 -Fill in the blank by connecting the prefix and word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29EAF1-FD22-4429-BAB5-667C9451E0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b="1" i="1" dirty="0"/>
              <a:t>Word + Suffix						Definition</a:t>
            </a:r>
          </a:p>
          <a:p>
            <a:pPr marL="82296" indent="0">
              <a:buNone/>
            </a:pPr>
            <a:r>
              <a:rPr lang="en-US" sz="2400" dirty="0"/>
              <a:t>equal + </a:t>
            </a:r>
            <a:r>
              <a:rPr lang="en-US" sz="2400" dirty="0" err="1"/>
              <a:t>ity</a:t>
            </a:r>
            <a:r>
              <a:rPr lang="en-US" sz="2400" dirty="0"/>
              <a:t>=_</a:t>
            </a:r>
            <a:r>
              <a:rPr lang="en-US" sz="2400" u="sng" dirty="0"/>
              <a:t>equality___</a:t>
            </a:r>
            <a:r>
              <a:rPr lang="en-US" sz="2400" dirty="0"/>
              <a:t>				          </a:t>
            </a:r>
            <a:r>
              <a:rPr lang="en-US" sz="2400" u="sng" dirty="0"/>
              <a:t>we are the same</a:t>
            </a:r>
          </a:p>
          <a:p>
            <a:pPr marL="82296" indent="0">
              <a:buNone/>
            </a:pPr>
            <a:r>
              <a:rPr lang="en-US" sz="2400" dirty="0"/>
              <a:t>investigate + or=_____					________________</a:t>
            </a:r>
          </a:p>
          <a:p>
            <a:pPr marL="82296" indent="0">
              <a:buNone/>
            </a:pPr>
            <a:r>
              <a:rPr lang="en-US" sz="2400" dirty="0"/>
              <a:t>depress + </a:t>
            </a:r>
            <a:r>
              <a:rPr lang="en-US" sz="2400" dirty="0" err="1"/>
              <a:t>sion</a:t>
            </a:r>
            <a:r>
              <a:rPr lang="en-US" sz="2400" dirty="0"/>
              <a:t>=______					________________</a:t>
            </a:r>
          </a:p>
          <a:p>
            <a:pPr marL="82296" indent="0">
              <a:buNone/>
            </a:pPr>
            <a:r>
              <a:rPr lang="en-US" sz="2400" dirty="0"/>
              <a:t>owner + ship=________					________________</a:t>
            </a:r>
          </a:p>
          <a:p>
            <a:pPr marL="82296" indent="0">
              <a:buNone/>
            </a:pPr>
            <a:r>
              <a:rPr lang="en-US" sz="2400" dirty="0"/>
              <a:t> beauty + </a:t>
            </a:r>
            <a:r>
              <a:rPr lang="en-US" sz="2400" dirty="0" err="1"/>
              <a:t>ful</a:t>
            </a:r>
            <a:r>
              <a:rPr lang="en-US" sz="2400" dirty="0"/>
              <a:t>=________					________________</a:t>
            </a:r>
          </a:p>
          <a:p>
            <a:pPr marL="82296" indent="0">
              <a:buNone/>
            </a:pPr>
            <a:r>
              <a:rPr lang="en-US" sz="2400" dirty="0"/>
              <a:t>grace + </a:t>
            </a:r>
            <a:r>
              <a:rPr lang="en-US" sz="2400" dirty="0" err="1"/>
              <a:t>ious</a:t>
            </a:r>
            <a:r>
              <a:rPr lang="en-US" sz="2400" dirty="0"/>
              <a:t>=________    					________________</a:t>
            </a:r>
          </a:p>
          <a:p>
            <a:pPr marL="82296" indent="0">
              <a:buNone/>
            </a:pPr>
            <a:r>
              <a:rPr lang="en-US" sz="2400" dirty="0"/>
              <a:t>humor + </a:t>
            </a:r>
            <a:r>
              <a:rPr lang="en-US" sz="2400" dirty="0" err="1"/>
              <a:t>ous</a:t>
            </a:r>
            <a:r>
              <a:rPr lang="en-US" sz="2400" dirty="0"/>
              <a:t>=________					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633956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EF636-267A-49DA-8221-ACA97313C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Answers to Practice 1 and 2 for Prefix 24 and Suffix 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D6148B-C979-434B-BC3C-D410720C2D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5059680"/>
          </a:xfrm>
        </p:spPr>
        <p:txBody>
          <a:bodyPr>
            <a:normAutofit lnSpcReduction="10000"/>
          </a:bodyPr>
          <a:lstStyle/>
          <a:p>
            <a:r>
              <a:rPr lang="en-US" b="1" u="sng" dirty="0"/>
              <a:t>Practice 1 Prefix</a:t>
            </a:r>
          </a:p>
          <a:p>
            <a:r>
              <a:rPr lang="en-US" sz="2400" dirty="0"/>
              <a:t>antiwar</a:t>
            </a:r>
          </a:p>
          <a:p>
            <a:r>
              <a:rPr lang="en-US" sz="2400" dirty="0"/>
              <a:t>autograph</a:t>
            </a:r>
          </a:p>
          <a:p>
            <a:r>
              <a:rPr lang="en-US" sz="2400" dirty="0"/>
              <a:t>bicycle</a:t>
            </a:r>
          </a:p>
          <a:p>
            <a:r>
              <a:rPr lang="en-US" sz="2400" dirty="0"/>
              <a:t>ex-wife</a:t>
            </a:r>
          </a:p>
          <a:p>
            <a:r>
              <a:rPr lang="en-US" sz="2400" dirty="0"/>
              <a:t>microwave</a:t>
            </a:r>
          </a:p>
          <a:p>
            <a:r>
              <a:rPr lang="en-US" sz="2400" dirty="0"/>
              <a:t>misunderstand</a:t>
            </a:r>
          </a:p>
          <a:p>
            <a:r>
              <a:rPr lang="en-US" sz="2400" dirty="0"/>
              <a:t>multipurpose</a:t>
            </a:r>
          </a:p>
          <a:p>
            <a:r>
              <a:rPr lang="en-US" sz="2400" dirty="0"/>
              <a:t>oversleep</a:t>
            </a:r>
          </a:p>
          <a:p>
            <a:r>
              <a:rPr lang="en-US" sz="2400" dirty="0"/>
              <a:t>replace</a:t>
            </a:r>
          </a:p>
          <a:p>
            <a:r>
              <a:rPr lang="en-US" sz="2400" dirty="0"/>
              <a:t>submarine</a:t>
            </a:r>
          </a:p>
          <a:p>
            <a:r>
              <a:rPr lang="en-US" sz="2400" dirty="0"/>
              <a:t>underworked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1E140F-C790-4F3A-B1EA-A1643F5C9B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34784" y="1523999"/>
            <a:ext cx="4876800" cy="5059679"/>
          </a:xfrm>
        </p:spPr>
        <p:txBody>
          <a:bodyPr>
            <a:normAutofit lnSpcReduction="10000"/>
          </a:bodyPr>
          <a:lstStyle/>
          <a:p>
            <a:r>
              <a:rPr lang="en-US" b="1" u="sng" dirty="0"/>
              <a:t>Practice 2   Suffix</a:t>
            </a:r>
          </a:p>
          <a:p>
            <a:r>
              <a:rPr lang="en-US" dirty="0"/>
              <a:t>equality</a:t>
            </a:r>
          </a:p>
          <a:p>
            <a:r>
              <a:rPr lang="en-US" dirty="0"/>
              <a:t>investigator</a:t>
            </a:r>
          </a:p>
          <a:p>
            <a:r>
              <a:rPr lang="en-US" dirty="0"/>
              <a:t>depression</a:t>
            </a:r>
          </a:p>
          <a:p>
            <a:r>
              <a:rPr lang="en-US" dirty="0"/>
              <a:t>ownership</a:t>
            </a:r>
          </a:p>
          <a:p>
            <a:r>
              <a:rPr lang="en-US" dirty="0"/>
              <a:t>beautiful</a:t>
            </a:r>
          </a:p>
          <a:p>
            <a:r>
              <a:rPr lang="en-US" dirty="0"/>
              <a:t>gracious</a:t>
            </a:r>
          </a:p>
          <a:p>
            <a:r>
              <a:rPr lang="en-US" dirty="0"/>
              <a:t>humorous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579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dea design templat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Idea design slides.potx" id="{DF01E6A4-6AA1-422C-B26D-6A4BADE1B013}" vid="{6A88D988-B038-48EA-B513-AE1D8F325C3E}"/>
    </a:ext>
  </a:extLst>
</a:theme>
</file>

<file path=ppt/theme/theme2.xml><?xml version="1.0" encoding="utf-8"?>
<a:theme xmlns:a="http://schemas.openxmlformats.org/drawingml/2006/main" name="Office Them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Idea design slides(2)</Template>
  <TotalTime>4</TotalTime>
  <Words>93</Words>
  <Application>Microsoft Office PowerPoint</Application>
  <PresentationFormat>Widescreen</PresentationFormat>
  <Paragraphs>54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Century Gothic</vt:lpstr>
      <vt:lpstr>Verdana</vt:lpstr>
      <vt:lpstr>Wingdings 2</vt:lpstr>
      <vt:lpstr>Idea design template</vt:lpstr>
      <vt:lpstr>Middle and High School</vt:lpstr>
      <vt:lpstr>  21</vt:lpstr>
      <vt:lpstr>Suffixes</vt:lpstr>
      <vt:lpstr>Suffixes</vt:lpstr>
      <vt:lpstr>Suffixes   Practice 2 -Fill in the blank by connecting the prefix and word</vt:lpstr>
      <vt:lpstr>Suffixes   Practice 2 -Fill in the blank by connecting the prefix and word</vt:lpstr>
      <vt:lpstr>Answers to Practice 1 and 2 for Prefix 24 and Suffix 25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Susan De La Fuente</dc:creator>
  <cp:lastModifiedBy>Susan De La Fuente</cp:lastModifiedBy>
  <cp:revision>2</cp:revision>
  <dcterms:created xsi:type="dcterms:W3CDTF">2018-05-07T14:22:17Z</dcterms:created>
  <dcterms:modified xsi:type="dcterms:W3CDTF">2018-05-07T21:05:42Z</dcterms:modified>
</cp:coreProperties>
</file>