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6" r:id="rId5"/>
    <p:sldId id="261" r:id="rId6"/>
    <p:sldId id="262" r:id="rId7"/>
    <p:sldId id="264" r:id="rId8"/>
    <p:sldId id="265" r:id="rId9"/>
    <p:sldId id="263" r:id="rId10"/>
    <p:sldId id="268" r:id="rId11"/>
    <p:sldId id="269" r:id="rId12"/>
    <p:sldId id="270" r:id="rId13"/>
    <p:sldId id="271" r:id="rId14"/>
    <p:sldId id="272" r:id="rId15"/>
    <p:sldId id="273" r:id="rId16"/>
    <p:sldId id="274" r:id="rId17"/>
    <p:sldId id="275"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3" d="100"/>
          <a:sy n="43" d="100"/>
        </p:scale>
        <p:origin x="48" y="9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BC809-9CEB-4E0C-9633-739B6965DB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7C001BF-98D4-4D51-8E50-762C5B70F2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06040CF-31BD-4157-88DE-9901C5F3A05F}"/>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5" name="Footer Placeholder 4">
            <a:extLst>
              <a:ext uri="{FF2B5EF4-FFF2-40B4-BE49-F238E27FC236}">
                <a16:creationId xmlns:a16="http://schemas.microsoft.com/office/drawing/2014/main" id="{5A36F570-9813-4A18-AFEA-D84E82602C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A879D9-5E2E-48E2-8A00-87D31CCFFF07}"/>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229890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45B8B-4B53-427B-B13B-1851637F6C4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54925DA-82CD-4C2E-B60B-2F55A3B91A0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5B771D-F451-4D9C-9A56-EB0D2066BDFB}"/>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5" name="Footer Placeholder 4">
            <a:extLst>
              <a:ext uri="{FF2B5EF4-FFF2-40B4-BE49-F238E27FC236}">
                <a16:creationId xmlns:a16="http://schemas.microsoft.com/office/drawing/2014/main" id="{9EBBF937-0735-48A7-9872-B86EC7D2C7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9B815C-EBD4-43E1-A493-56108A00CDB8}"/>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645337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F0296F-A64F-48F0-A06F-72C996A9B4B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98B811-5A28-447C-B5B1-11C0D8BACA0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6D473D-29D2-4C80-97E8-E37992C5A6E2}"/>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5" name="Footer Placeholder 4">
            <a:extLst>
              <a:ext uri="{FF2B5EF4-FFF2-40B4-BE49-F238E27FC236}">
                <a16:creationId xmlns:a16="http://schemas.microsoft.com/office/drawing/2014/main" id="{5A213B98-3DD3-4255-A7AF-5842C1FF1F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B1BA26-8EC2-44EA-817E-FDB53F3242B7}"/>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3225275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0A3B0-1899-41AE-8C7A-CBA6A395FF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6E261F-D40F-444A-BA22-E5AAB0A399B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A3170-7199-46C7-BE08-120D76D32080}"/>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5" name="Footer Placeholder 4">
            <a:extLst>
              <a:ext uri="{FF2B5EF4-FFF2-40B4-BE49-F238E27FC236}">
                <a16:creationId xmlns:a16="http://schemas.microsoft.com/office/drawing/2014/main" id="{497D6789-6F25-422A-9D6A-00565CF4B8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E0194F-5E7D-4268-BCAF-2656DD748AED}"/>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1938031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B9F40-FD05-4A01-BF5C-3396533195B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378C35-2C0A-4340-A034-9B9935D20E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06CE7C-1FFE-4DA2-AA53-70FA16012BB1}"/>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5" name="Footer Placeholder 4">
            <a:extLst>
              <a:ext uri="{FF2B5EF4-FFF2-40B4-BE49-F238E27FC236}">
                <a16:creationId xmlns:a16="http://schemas.microsoft.com/office/drawing/2014/main" id="{ACF81E30-A739-4ED9-A296-006DBEE293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11CE7-8420-4229-9847-0B60296E4D9E}"/>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608138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D6E72-59DE-4DF6-A7CD-E98C31D79F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A4BE19-EF85-4A1E-8967-7DEE03B4120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D0224E-E5F0-4AEC-BDF5-965868D2E57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0EE8D23-B766-411C-B642-DE703DC2793C}"/>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6" name="Footer Placeholder 5">
            <a:extLst>
              <a:ext uri="{FF2B5EF4-FFF2-40B4-BE49-F238E27FC236}">
                <a16:creationId xmlns:a16="http://schemas.microsoft.com/office/drawing/2014/main" id="{6D99C706-B445-480A-BC3B-DB6F90A30D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AADF97-11DB-4D4A-A7E2-FB6962C3D386}"/>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153002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9EDA0-E614-4116-B996-565B1F78D3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EC8421-6E6F-41FB-8403-71447306F6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7A299D-3CF5-4107-9C7F-C4454A8B3A8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9ABAC95-3067-4E2A-9F5F-620FA41977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2C91504-B83D-40C3-AB81-160A6E0F373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8A9455-6D57-491D-B057-F79BCF8AFA01}"/>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8" name="Footer Placeholder 7">
            <a:extLst>
              <a:ext uri="{FF2B5EF4-FFF2-40B4-BE49-F238E27FC236}">
                <a16:creationId xmlns:a16="http://schemas.microsoft.com/office/drawing/2014/main" id="{6935F7D7-1183-4FF5-993C-A2B3E57961D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9F1491-1E7D-4746-A093-7075721C3D3C}"/>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2578438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647F3-23D9-42A9-B92C-9B2D2D13BE5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84A99B-AA88-461E-AD3B-6752850BC123}"/>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4" name="Footer Placeholder 3">
            <a:extLst>
              <a:ext uri="{FF2B5EF4-FFF2-40B4-BE49-F238E27FC236}">
                <a16:creationId xmlns:a16="http://schemas.microsoft.com/office/drawing/2014/main" id="{D64A1499-8B91-4F75-BEED-14338C5E09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061AF1-B601-4F26-BF7A-5554BA82368D}"/>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2517444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3B446A-A777-4388-97A4-2EA084E7465E}"/>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3" name="Footer Placeholder 2">
            <a:extLst>
              <a:ext uri="{FF2B5EF4-FFF2-40B4-BE49-F238E27FC236}">
                <a16:creationId xmlns:a16="http://schemas.microsoft.com/office/drawing/2014/main" id="{FA6C789F-FB3B-49E6-844E-32710D705D0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9EACF7C-6BBF-40B3-B7F5-D5A90B0D6934}"/>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2050361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B0277-91D1-49F6-99E6-1D3DC570B7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2BE456-9629-43DF-8BC3-FB75F5322A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B8C9837-937F-4A2B-9541-E6C294B108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88B89FA-F716-48EE-ADEA-5E96ABE9C6D5}"/>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6" name="Footer Placeholder 5">
            <a:extLst>
              <a:ext uri="{FF2B5EF4-FFF2-40B4-BE49-F238E27FC236}">
                <a16:creationId xmlns:a16="http://schemas.microsoft.com/office/drawing/2014/main" id="{3D7709ED-771F-4DFF-AEF6-BF029EE97E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4C34EE-58E5-4944-81CA-FB326A9B300D}"/>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417849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F1E1F-6ADC-4773-9C26-314EF6AB18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8E2C2B4-624C-4A60-9BB9-C39044E7BA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2EE5868-196F-4174-9BD0-1AC95418C5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C6B23F-442C-4E6E-8D9F-1C8591A64A2F}"/>
              </a:ext>
            </a:extLst>
          </p:cNvPr>
          <p:cNvSpPr>
            <a:spLocks noGrp="1"/>
          </p:cNvSpPr>
          <p:nvPr>
            <p:ph type="dt" sz="half" idx="10"/>
          </p:nvPr>
        </p:nvSpPr>
        <p:spPr/>
        <p:txBody>
          <a:bodyPr/>
          <a:lstStyle/>
          <a:p>
            <a:fld id="{11A0BDD5-744A-4E08-9847-47AFED57BEF1}" type="datetimeFigureOut">
              <a:rPr lang="en-US" smtClean="0"/>
              <a:t>9/5/2017</a:t>
            </a:fld>
            <a:endParaRPr lang="en-US"/>
          </a:p>
        </p:txBody>
      </p:sp>
      <p:sp>
        <p:nvSpPr>
          <p:cNvPr id="6" name="Footer Placeholder 5">
            <a:extLst>
              <a:ext uri="{FF2B5EF4-FFF2-40B4-BE49-F238E27FC236}">
                <a16:creationId xmlns:a16="http://schemas.microsoft.com/office/drawing/2014/main" id="{E57B4EED-3C86-43BE-82E3-3D75CD9359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4E4923-BA10-4B60-B2FE-74DD18931EAC}"/>
              </a:ext>
            </a:extLst>
          </p:cNvPr>
          <p:cNvSpPr>
            <a:spLocks noGrp="1"/>
          </p:cNvSpPr>
          <p:nvPr>
            <p:ph type="sldNum" sz="quarter" idx="12"/>
          </p:nvPr>
        </p:nvSpPr>
        <p:spPr/>
        <p:txBody>
          <a:bodyPr/>
          <a:lstStyle/>
          <a:p>
            <a:fld id="{96166E7D-3C5B-4AA5-91F8-3A3FD827036E}" type="slidenum">
              <a:rPr lang="en-US" smtClean="0"/>
              <a:t>‹#›</a:t>
            </a:fld>
            <a:endParaRPr lang="en-US"/>
          </a:p>
        </p:txBody>
      </p:sp>
    </p:spTree>
    <p:extLst>
      <p:ext uri="{BB962C8B-B14F-4D97-AF65-F5344CB8AC3E}">
        <p14:creationId xmlns:p14="http://schemas.microsoft.com/office/powerpoint/2010/main" val="1643025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F6F537-D491-4BF8-86A3-AA3DA132A0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C97E3D-252B-4991-80A0-BEADB8D38A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74649F-AC34-4785-BD92-3262C4E224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A0BDD5-744A-4E08-9847-47AFED57BEF1}" type="datetimeFigureOut">
              <a:rPr lang="en-US" smtClean="0"/>
              <a:t>9/5/2017</a:t>
            </a:fld>
            <a:endParaRPr lang="en-US"/>
          </a:p>
        </p:txBody>
      </p:sp>
      <p:sp>
        <p:nvSpPr>
          <p:cNvPr id="5" name="Footer Placeholder 4">
            <a:extLst>
              <a:ext uri="{FF2B5EF4-FFF2-40B4-BE49-F238E27FC236}">
                <a16:creationId xmlns:a16="http://schemas.microsoft.com/office/drawing/2014/main" id="{D27835A2-2C6A-41A4-BF1A-A0D6174A87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4DD2E0D-D710-40EB-A0E4-FE8FAE8150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166E7D-3C5B-4AA5-91F8-3A3FD827036E}" type="slidenum">
              <a:rPr lang="en-US" smtClean="0"/>
              <a:t>‹#›</a:t>
            </a:fld>
            <a:endParaRPr lang="en-US"/>
          </a:p>
        </p:txBody>
      </p:sp>
    </p:spTree>
    <p:extLst>
      <p:ext uri="{BB962C8B-B14F-4D97-AF65-F5344CB8AC3E}">
        <p14:creationId xmlns:p14="http://schemas.microsoft.com/office/powerpoint/2010/main" val="2038342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E8D24-9543-4716-9D77-5C35BE1AE9D5}"/>
              </a:ext>
            </a:extLst>
          </p:cNvPr>
          <p:cNvSpPr>
            <a:spLocks noGrp="1"/>
          </p:cNvSpPr>
          <p:nvPr>
            <p:ph type="ctrTitle"/>
          </p:nvPr>
        </p:nvSpPr>
        <p:spPr>
          <a:xfrm>
            <a:off x="0" y="651510"/>
            <a:ext cx="12192000" cy="1275907"/>
          </a:xfrm>
        </p:spPr>
        <p:txBody>
          <a:bodyPr>
            <a:normAutofit fontScale="90000"/>
          </a:bodyPr>
          <a:lstStyle/>
          <a:p>
            <a:r>
              <a:rPr lang="es-AR" sz="4800" b="1" u="sng" dirty="0">
                <a:latin typeface="Times New Roman" panose="02020603050405020304" pitchFamily="18" charset="0"/>
                <a:cs typeface="Times New Roman" panose="02020603050405020304" pitchFamily="18" charset="0"/>
              </a:rPr>
              <a:t>Cuidado Pastoral ayuda a las Personas a Saber quienes son:</a:t>
            </a:r>
            <a:br>
              <a:rPr lang="es-AR" sz="4800" b="1" u="sng" dirty="0">
                <a:latin typeface="Times New Roman" panose="02020603050405020304" pitchFamily="18" charset="0"/>
                <a:cs typeface="Times New Roman" panose="02020603050405020304" pitchFamily="18" charset="0"/>
              </a:rPr>
            </a:br>
            <a:r>
              <a:rPr lang="es-AR" sz="4800" b="1" u="sng" dirty="0">
                <a:latin typeface="Times New Roman" panose="02020603050405020304" pitchFamily="18" charset="0"/>
                <a:cs typeface="Times New Roman" panose="02020603050405020304" pitchFamily="18" charset="0"/>
              </a:rPr>
              <a:t>Asesoramiento del sistema familiar</a:t>
            </a:r>
          </a:p>
        </p:txBody>
      </p:sp>
      <p:pic>
        <p:nvPicPr>
          <p:cNvPr id="1026" name="Picture 2" descr="Image result for Familia">
            <a:extLst>
              <a:ext uri="{FF2B5EF4-FFF2-40B4-BE49-F238E27FC236}">
                <a16:creationId xmlns:a16="http://schemas.microsoft.com/office/drawing/2014/main" id="{7F502777-1405-4891-BCEB-B4F1F61FC1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327564"/>
            <a:ext cx="11430000" cy="4435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6367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7378995" cy="1325563"/>
          </a:xfrm>
        </p:spPr>
        <p:txBody>
          <a:bodyPr/>
          <a:lstStyle/>
          <a:p>
            <a:pPr algn="ctr"/>
            <a:r>
              <a:rPr lang="es-AR" b="1" u="sng" dirty="0">
                <a:latin typeface="Times New Roman" panose="02020603050405020304" pitchFamily="18" charset="0"/>
                <a:cs typeface="Times New Roman" panose="02020603050405020304" pitchFamily="18" charset="0"/>
              </a:rPr>
              <a:t>La Función de las Emociones</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1" y="1123875"/>
            <a:ext cx="12192001" cy="5734125"/>
          </a:xfrm>
        </p:spPr>
        <p:txBody>
          <a:bodyPr>
            <a:normAutofit lnSpcReduction="10000"/>
          </a:bodyPr>
          <a:lstStyle/>
          <a:p>
            <a:r>
              <a:rPr lang="es-AR" sz="4000" b="1" dirty="0">
                <a:latin typeface="Times New Roman" panose="02020603050405020304" pitchFamily="18" charset="0"/>
                <a:cs typeface="Times New Roman" panose="02020603050405020304" pitchFamily="18" charset="0"/>
              </a:rPr>
              <a:t>Entendiendo el mensaje Subyacente (entre líneas o debajo) de la emoción</a:t>
            </a:r>
          </a:p>
          <a:p>
            <a:r>
              <a:rPr lang="es-AR" sz="4000" b="1" dirty="0">
                <a:latin typeface="Times New Roman" panose="02020603050405020304" pitchFamily="18" charset="0"/>
                <a:cs typeface="Times New Roman" panose="02020603050405020304" pitchFamily="18" charset="0"/>
              </a:rPr>
              <a:t>1) El Enojo- Hay causas</a:t>
            </a:r>
          </a:p>
          <a:p>
            <a:r>
              <a:rPr lang="es-AR" sz="4000" b="1" dirty="0">
                <a:latin typeface="Times New Roman" panose="02020603050405020304" pitchFamily="18" charset="0"/>
                <a:cs typeface="Times New Roman" panose="02020603050405020304" pitchFamily="18" charset="0"/>
              </a:rPr>
              <a:t>Positivo: Defender una causa Justa (Descontento Santo), Sistema de alerta de los limites, sistema de alerta hormonal (algo biológico necesita atención)</a:t>
            </a:r>
          </a:p>
          <a:p>
            <a:r>
              <a:rPr lang="es-AR" sz="4000" b="1" dirty="0">
                <a:latin typeface="Times New Roman" panose="02020603050405020304" pitchFamily="18" charset="0"/>
                <a:cs typeface="Times New Roman" panose="02020603050405020304" pitchFamily="18" charset="0"/>
              </a:rPr>
              <a:t>Negativos: Externalizar el dolor (no debes decir, no deberías estar enojado, ora por el), dolores del pasado, iniciar raíces de amargura, limites rotos, abuso</a:t>
            </a:r>
          </a:p>
        </p:txBody>
      </p:sp>
    </p:spTree>
    <p:extLst>
      <p:ext uri="{BB962C8B-B14F-4D97-AF65-F5344CB8AC3E}">
        <p14:creationId xmlns:p14="http://schemas.microsoft.com/office/powerpoint/2010/main" val="3651962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7378995" cy="1325563"/>
          </a:xfrm>
        </p:spPr>
        <p:txBody>
          <a:bodyPr/>
          <a:lstStyle/>
          <a:p>
            <a:pPr algn="ctr"/>
            <a:r>
              <a:rPr lang="es-AR" b="1" u="sng" dirty="0">
                <a:latin typeface="Times New Roman" panose="02020603050405020304" pitchFamily="18" charset="0"/>
                <a:cs typeface="Times New Roman" panose="02020603050405020304" pitchFamily="18" charset="0"/>
              </a:rPr>
              <a:t>La Función de las Emociones</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1" y="1123875"/>
            <a:ext cx="12192001" cy="5734125"/>
          </a:xfrm>
        </p:spPr>
        <p:txBody>
          <a:bodyPr>
            <a:normAutofit/>
          </a:bodyPr>
          <a:lstStyle/>
          <a:p>
            <a:r>
              <a:rPr lang="es-AR" sz="4000" b="1" dirty="0">
                <a:latin typeface="Times New Roman" panose="02020603050405020304" pitchFamily="18" charset="0"/>
                <a:cs typeface="Times New Roman" panose="02020603050405020304" pitchFamily="18" charset="0"/>
              </a:rPr>
              <a:t>Entendiendo el mensaje Subyacente (entre líneas o debajo) de la emoción</a:t>
            </a:r>
          </a:p>
          <a:p>
            <a:r>
              <a:rPr lang="es-AR" sz="4000" b="1" dirty="0">
                <a:latin typeface="Times New Roman" panose="02020603050405020304" pitchFamily="18" charset="0"/>
                <a:cs typeface="Times New Roman" panose="02020603050405020304" pitchFamily="18" charset="0"/>
              </a:rPr>
              <a:t>2) Celos- Dios dijo soy un Dios celoso que nos desea</a:t>
            </a:r>
          </a:p>
          <a:p>
            <a:r>
              <a:rPr lang="es-AR" sz="4000" b="1" dirty="0">
                <a:latin typeface="Times New Roman" panose="02020603050405020304" pitchFamily="18" charset="0"/>
                <a:cs typeface="Times New Roman" panose="02020603050405020304" pitchFamily="18" charset="0"/>
              </a:rPr>
              <a:t>Positivo: Necesidad de afirmación</a:t>
            </a:r>
          </a:p>
          <a:p>
            <a:r>
              <a:rPr lang="es-AR" sz="4000" b="1" dirty="0">
                <a:latin typeface="Times New Roman" panose="02020603050405020304" pitchFamily="18" charset="0"/>
                <a:cs typeface="Times New Roman" panose="02020603050405020304" pitchFamily="18" charset="0"/>
              </a:rPr>
              <a:t>Negativos: puede promover hostilidad y obsesión (no debes decir, no debes estar celoso, si no encontrar lo interno porque tiene celos)</a:t>
            </a:r>
          </a:p>
        </p:txBody>
      </p:sp>
    </p:spTree>
    <p:extLst>
      <p:ext uri="{BB962C8B-B14F-4D97-AF65-F5344CB8AC3E}">
        <p14:creationId xmlns:p14="http://schemas.microsoft.com/office/powerpoint/2010/main" val="968885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7378995" cy="1325563"/>
          </a:xfrm>
        </p:spPr>
        <p:txBody>
          <a:bodyPr/>
          <a:lstStyle/>
          <a:p>
            <a:pPr algn="ctr"/>
            <a:r>
              <a:rPr lang="es-AR" b="1" u="sng" dirty="0">
                <a:latin typeface="Times New Roman" panose="02020603050405020304" pitchFamily="18" charset="0"/>
                <a:cs typeface="Times New Roman" panose="02020603050405020304" pitchFamily="18" charset="0"/>
              </a:rPr>
              <a:t>La Función de las Emociones</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1" y="1123875"/>
            <a:ext cx="12192001" cy="5734125"/>
          </a:xfrm>
        </p:spPr>
        <p:txBody>
          <a:bodyPr>
            <a:normAutofit/>
          </a:bodyPr>
          <a:lstStyle/>
          <a:p>
            <a:r>
              <a:rPr lang="es-AR" sz="4000" b="1" dirty="0">
                <a:latin typeface="Times New Roman" panose="02020603050405020304" pitchFamily="18" charset="0"/>
                <a:cs typeface="Times New Roman" panose="02020603050405020304" pitchFamily="18" charset="0"/>
              </a:rPr>
              <a:t>Entendiendo el mensaje Subyacente (entre líneas o debajo) de la emoción</a:t>
            </a:r>
          </a:p>
          <a:p>
            <a:r>
              <a:rPr lang="es-AR" sz="4000" b="1" dirty="0">
                <a:latin typeface="Times New Roman" panose="02020603050405020304" pitchFamily="18" charset="0"/>
                <a:cs typeface="Times New Roman" panose="02020603050405020304" pitchFamily="18" charset="0"/>
              </a:rPr>
              <a:t>3) La Culpa</a:t>
            </a:r>
          </a:p>
          <a:p>
            <a:r>
              <a:rPr lang="es-AR" sz="4000" b="1" dirty="0">
                <a:latin typeface="Times New Roman" panose="02020603050405020304" pitchFamily="18" charset="0"/>
                <a:cs typeface="Times New Roman" panose="02020603050405020304" pitchFamily="18" charset="0"/>
              </a:rPr>
              <a:t>Positivo: Resentimiento necesario y Perdón (Dios pone tristeza en el corazón que puede terminar en entrega a el)</a:t>
            </a:r>
          </a:p>
          <a:p>
            <a:r>
              <a:rPr lang="es-AR" sz="4000" b="1" dirty="0">
                <a:latin typeface="Times New Roman" panose="02020603050405020304" pitchFamily="18" charset="0"/>
                <a:cs typeface="Times New Roman" panose="02020603050405020304" pitchFamily="18" charset="0"/>
              </a:rPr>
              <a:t>Negativos: Ser duro con uno mismo, trayendo depresión y desesperanza. Decir: la culpa te ayuda a encontrar la razón detrás de este comportamiento</a:t>
            </a:r>
          </a:p>
        </p:txBody>
      </p:sp>
    </p:spTree>
    <p:extLst>
      <p:ext uri="{BB962C8B-B14F-4D97-AF65-F5344CB8AC3E}">
        <p14:creationId xmlns:p14="http://schemas.microsoft.com/office/powerpoint/2010/main" val="1284315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7378995" cy="1325563"/>
          </a:xfrm>
        </p:spPr>
        <p:txBody>
          <a:bodyPr/>
          <a:lstStyle/>
          <a:p>
            <a:pPr algn="ctr"/>
            <a:r>
              <a:rPr lang="es-AR" b="1" u="sng" dirty="0">
                <a:latin typeface="Times New Roman" panose="02020603050405020304" pitchFamily="18" charset="0"/>
                <a:cs typeface="Times New Roman" panose="02020603050405020304" pitchFamily="18" charset="0"/>
              </a:rPr>
              <a:t>La Función de las Emociones</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1" y="1123875"/>
            <a:ext cx="12192001" cy="5734125"/>
          </a:xfrm>
        </p:spPr>
        <p:txBody>
          <a:bodyPr>
            <a:normAutofit/>
          </a:bodyPr>
          <a:lstStyle/>
          <a:p>
            <a:r>
              <a:rPr lang="es-AR" sz="4000" b="1" dirty="0">
                <a:latin typeface="Times New Roman" panose="02020603050405020304" pitchFamily="18" charset="0"/>
                <a:cs typeface="Times New Roman" panose="02020603050405020304" pitchFamily="18" charset="0"/>
              </a:rPr>
              <a:t>Entendiendo el mensaje Subyacente (entre líneas o debajo) de la emoción</a:t>
            </a:r>
          </a:p>
          <a:p>
            <a:r>
              <a:rPr lang="es-AR" sz="4000" b="1" dirty="0">
                <a:latin typeface="Times New Roman" panose="02020603050405020304" pitchFamily="18" charset="0"/>
                <a:cs typeface="Times New Roman" panose="02020603050405020304" pitchFamily="18" charset="0"/>
              </a:rPr>
              <a:t>4) El Orgullo</a:t>
            </a:r>
          </a:p>
          <a:p>
            <a:r>
              <a:rPr lang="es-AR" sz="4000" b="1" dirty="0">
                <a:latin typeface="Times New Roman" panose="02020603050405020304" pitchFamily="18" charset="0"/>
                <a:cs typeface="Times New Roman" panose="02020603050405020304" pitchFamily="18" charset="0"/>
              </a:rPr>
              <a:t>Positivo: Logros personales, deseo de sobresalir</a:t>
            </a:r>
          </a:p>
          <a:p>
            <a:r>
              <a:rPr lang="es-AR" sz="4000" b="1" dirty="0">
                <a:latin typeface="Times New Roman" panose="02020603050405020304" pitchFamily="18" charset="0"/>
                <a:cs typeface="Times New Roman" panose="02020603050405020304" pitchFamily="18" charset="0"/>
              </a:rPr>
              <a:t>Negativos: egoísmo, creerse de mas, menospreciar la importancia de otros. Es simple decir: cuidad de ser orgullos, debes reconocer lo correcto pero no irse muy lejos, lo puedes ministrar</a:t>
            </a:r>
          </a:p>
        </p:txBody>
      </p:sp>
    </p:spTree>
    <p:extLst>
      <p:ext uri="{BB962C8B-B14F-4D97-AF65-F5344CB8AC3E}">
        <p14:creationId xmlns:p14="http://schemas.microsoft.com/office/powerpoint/2010/main" val="422217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7378995" cy="1325563"/>
          </a:xfrm>
        </p:spPr>
        <p:txBody>
          <a:bodyPr/>
          <a:lstStyle/>
          <a:p>
            <a:pPr algn="ctr"/>
            <a:r>
              <a:rPr lang="es-AR" b="1" u="sng" dirty="0">
                <a:latin typeface="Times New Roman" panose="02020603050405020304" pitchFamily="18" charset="0"/>
                <a:cs typeface="Times New Roman" panose="02020603050405020304" pitchFamily="18" charset="0"/>
              </a:rPr>
              <a:t>La Función de las Emociones</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1" y="1123875"/>
            <a:ext cx="12192001" cy="5734125"/>
          </a:xfrm>
        </p:spPr>
        <p:txBody>
          <a:bodyPr>
            <a:normAutofit fontScale="92500" lnSpcReduction="20000"/>
          </a:bodyPr>
          <a:lstStyle/>
          <a:p>
            <a:r>
              <a:rPr lang="es-AR" sz="4000" b="1" dirty="0">
                <a:latin typeface="Times New Roman" panose="02020603050405020304" pitchFamily="18" charset="0"/>
                <a:cs typeface="Times New Roman" panose="02020603050405020304" pitchFamily="18" charset="0"/>
              </a:rPr>
              <a:t>Entendiendo el mensaje Subyacente (entre líneas o debajo) de la emoción</a:t>
            </a:r>
          </a:p>
          <a:p>
            <a:r>
              <a:rPr lang="es-AR" sz="4000" b="1" dirty="0">
                <a:latin typeface="Times New Roman" panose="02020603050405020304" pitchFamily="18" charset="0"/>
                <a:cs typeface="Times New Roman" panose="02020603050405020304" pitchFamily="18" charset="0"/>
              </a:rPr>
              <a:t>5) La preocupación</a:t>
            </a:r>
          </a:p>
          <a:p>
            <a:r>
              <a:rPr lang="es-AR" sz="4000" b="1" dirty="0">
                <a:latin typeface="Times New Roman" panose="02020603050405020304" pitchFamily="18" charset="0"/>
                <a:cs typeface="Times New Roman" panose="02020603050405020304" pitchFamily="18" charset="0"/>
              </a:rPr>
              <a:t>Positivo: Preocupación Genuina, protegerse a si mismo</a:t>
            </a:r>
          </a:p>
          <a:p>
            <a:r>
              <a:rPr lang="es-AR" sz="4000" b="1" dirty="0">
                <a:latin typeface="Times New Roman" panose="02020603050405020304" pitchFamily="18" charset="0"/>
                <a:cs typeface="Times New Roman" panose="02020603050405020304" pitchFamily="18" charset="0"/>
              </a:rPr>
              <a:t>Negativos: Miedos irracionales y paranoia, gente que se preocupa de sentirse sofocado. Causa problemas de salud. (No digas para de preocuparte la biblia dice que no te preocupes) estas emociones Dios las dio para que los ministres, con las emociones descubres cosas internas de la persona</a:t>
            </a:r>
          </a:p>
          <a:p>
            <a:r>
              <a:rPr lang="es-AR" sz="4000" b="1" dirty="0">
                <a:latin typeface="Times New Roman" panose="02020603050405020304" pitchFamily="18" charset="0"/>
                <a:cs typeface="Times New Roman" panose="02020603050405020304" pitchFamily="18" charset="0"/>
              </a:rPr>
              <a:t>La emoción del deseo, como la lujuria </a:t>
            </a:r>
            <a:r>
              <a:rPr lang="es-AR" sz="4000" b="1" dirty="0" err="1">
                <a:latin typeface="Times New Roman" panose="02020603050405020304" pitchFamily="18" charset="0"/>
                <a:cs typeface="Times New Roman" panose="02020603050405020304" pitchFamily="18" charset="0"/>
              </a:rPr>
              <a:t>entener</a:t>
            </a:r>
            <a:r>
              <a:rPr lang="es-AR" sz="4000" b="1" dirty="0">
                <a:latin typeface="Times New Roman" panose="02020603050405020304" pitchFamily="18" charset="0"/>
                <a:cs typeface="Times New Roman" panose="02020603050405020304" pitchFamily="18" charset="0"/>
              </a:rPr>
              <a:t> a alguien mas, lo visual va muy lejos, ayudarles a ver que pasa en lo interno y llegar a la ventana de su corazón</a:t>
            </a:r>
          </a:p>
        </p:txBody>
      </p:sp>
    </p:spTree>
    <p:extLst>
      <p:ext uri="{BB962C8B-B14F-4D97-AF65-F5344CB8AC3E}">
        <p14:creationId xmlns:p14="http://schemas.microsoft.com/office/powerpoint/2010/main" val="4219644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7378995" cy="1325563"/>
          </a:xfrm>
        </p:spPr>
        <p:txBody>
          <a:bodyPr/>
          <a:lstStyle/>
          <a:p>
            <a:pPr algn="ctr"/>
            <a:r>
              <a:rPr lang="es-AR" b="1" u="sng" dirty="0">
                <a:latin typeface="Times New Roman" panose="02020603050405020304" pitchFamily="18" charset="0"/>
                <a:cs typeface="Times New Roman" panose="02020603050405020304" pitchFamily="18" charset="0"/>
              </a:rPr>
              <a:t>La Función de las Emociones</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1" y="1123875"/>
            <a:ext cx="12192001" cy="5734125"/>
          </a:xfrm>
        </p:spPr>
        <p:txBody>
          <a:bodyPr>
            <a:normAutofit/>
          </a:bodyPr>
          <a:lstStyle/>
          <a:p>
            <a:r>
              <a:rPr lang="es-AR" sz="4000" b="1" dirty="0">
                <a:latin typeface="Times New Roman" panose="02020603050405020304" pitchFamily="18" charset="0"/>
                <a:cs typeface="Times New Roman" panose="02020603050405020304" pitchFamily="18" charset="0"/>
              </a:rPr>
              <a:t>Las emociones dan mas información- En vez de la respuesta usual de: “Yo no me siento de esa manera” debemos animar al individuo a poder externar: debes darle la oportunidad de decir: “He podido balancear mis emociones.”</a:t>
            </a:r>
          </a:p>
          <a:p>
            <a:r>
              <a:rPr lang="es-AR" sz="4000" b="1" dirty="0">
                <a:latin typeface="Times New Roman" panose="02020603050405020304" pitchFamily="18" charset="0"/>
                <a:cs typeface="Times New Roman" panose="02020603050405020304" pitchFamily="18" charset="0"/>
              </a:rPr>
              <a:t>Aun las emociones nos ayudan en nuestra Conexión de caminar con Dios</a:t>
            </a:r>
          </a:p>
        </p:txBody>
      </p:sp>
    </p:spTree>
    <p:extLst>
      <p:ext uri="{BB962C8B-B14F-4D97-AF65-F5344CB8AC3E}">
        <p14:creationId xmlns:p14="http://schemas.microsoft.com/office/powerpoint/2010/main" val="104041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7378995" cy="1325563"/>
          </a:xfrm>
        </p:spPr>
        <p:txBody>
          <a:bodyPr/>
          <a:lstStyle/>
          <a:p>
            <a:pPr algn="ctr"/>
            <a:r>
              <a:rPr lang="es-AR" b="1" u="sng" dirty="0">
                <a:latin typeface="Times New Roman" panose="02020603050405020304" pitchFamily="18" charset="0"/>
                <a:cs typeface="Times New Roman" panose="02020603050405020304" pitchFamily="18" charset="0"/>
              </a:rPr>
              <a:t>Caso para estudiarse</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1" y="1123875"/>
            <a:ext cx="12192001" cy="5734125"/>
          </a:xfrm>
        </p:spPr>
        <p:txBody>
          <a:bodyPr>
            <a:normAutofit fontScale="92500"/>
          </a:bodyPr>
          <a:lstStyle/>
          <a:p>
            <a:r>
              <a:rPr lang="es-AR" sz="4000" b="1" dirty="0">
                <a:latin typeface="Times New Roman" panose="02020603050405020304" pitchFamily="18" charset="0"/>
                <a:cs typeface="Times New Roman" panose="02020603050405020304" pitchFamily="18" charset="0"/>
              </a:rPr>
              <a:t>Recién casados: tienen un conflicto por tres meses y el esta totalmente cerrado, diciendo, no se que decirle, cuando digo algo ella se enoja.</a:t>
            </a:r>
          </a:p>
          <a:p>
            <a:r>
              <a:rPr lang="es-AR" sz="4000" b="1" dirty="0">
                <a:latin typeface="Times New Roman" panose="02020603050405020304" pitchFamily="18" charset="0"/>
                <a:cs typeface="Times New Roman" panose="02020603050405020304" pitchFamily="18" charset="0"/>
              </a:rPr>
              <a:t>Varón- el no esta lleno de emociones, solo, enojado, preocupado, triste y ya</a:t>
            </a:r>
          </a:p>
          <a:p>
            <a:r>
              <a:rPr lang="es-AR" sz="4000" b="1" dirty="0">
                <a:latin typeface="Times New Roman" panose="02020603050405020304" pitchFamily="18" charset="0"/>
                <a:cs typeface="Times New Roman" panose="02020603050405020304" pitchFamily="18" charset="0"/>
              </a:rPr>
              <a:t>Mujer- ella tiene miles de emociones y dice yo solo le doy mis Emociones transparentemente</a:t>
            </a:r>
          </a:p>
          <a:p>
            <a:r>
              <a:rPr lang="es-AR" sz="4000" b="1" dirty="0">
                <a:latin typeface="Times New Roman" panose="02020603050405020304" pitchFamily="18" charset="0"/>
                <a:cs typeface="Times New Roman" panose="02020603050405020304" pitchFamily="18" charset="0"/>
              </a:rPr>
              <a:t>Entendiendo la división del azul y el rosa- no puedes decir como hombre debes empezar a sentir todas las emociones de tu esposo o a ella, no tengas tantas emociones, NO, </a:t>
            </a:r>
          </a:p>
        </p:txBody>
      </p:sp>
    </p:spTree>
    <p:extLst>
      <p:ext uri="{BB962C8B-B14F-4D97-AF65-F5344CB8AC3E}">
        <p14:creationId xmlns:p14="http://schemas.microsoft.com/office/powerpoint/2010/main" val="3912102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7378995" cy="1325563"/>
          </a:xfrm>
        </p:spPr>
        <p:txBody>
          <a:bodyPr/>
          <a:lstStyle/>
          <a:p>
            <a:pPr algn="ctr"/>
            <a:r>
              <a:rPr lang="es-AR" b="1" u="sng" dirty="0">
                <a:latin typeface="Times New Roman" panose="02020603050405020304" pitchFamily="18" charset="0"/>
                <a:cs typeface="Times New Roman" panose="02020603050405020304" pitchFamily="18" charset="0"/>
              </a:rPr>
              <a:t>Caso para estudiarse</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1" y="1123875"/>
            <a:ext cx="12192001" cy="5734125"/>
          </a:xfrm>
        </p:spPr>
        <p:txBody>
          <a:bodyPr>
            <a:normAutofit fontScale="92500" lnSpcReduction="10000"/>
          </a:bodyPr>
          <a:lstStyle/>
          <a:p>
            <a:r>
              <a:rPr lang="es-AR" sz="4000" b="1" dirty="0">
                <a:latin typeface="Times New Roman" panose="02020603050405020304" pitchFamily="18" charset="0"/>
                <a:cs typeface="Times New Roman" panose="02020603050405020304" pitchFamily="18" charset="0"/>
              </a:rPr>
              <a:t>¿Que haces?</a:t>
            </a:r>
          </a:p>
          <a:p>
            <a:r>
              <a:rPr lang="es-AR" sz="4000" b="1" dirty="0">
                <a:latin typeface="Times New Roman" panose="02020603050405020304" pitchFamily="18" charset="0"/>
                <a:cs typeface="Times New Roman" panose="02020603050405020304" pitchFamily="18" charset="0"/>
              </a:rPr>
              <a:t>Hombre- no veas las emociones como amenaza, intencionalmente escucha y que quiere decir, te sientes así, solo quiere ser abrazada, no quiere que lo arregle, esas emociones ensenan como amarla mejor</a:t>
            </a:r>
          </a:p>
          <a:p>
            <a:r>
              <a:rPr lang="es-AR" sz="4000" b="1" dirty="0">
                <a:latin typeface="Times New Roman" panose="02020603050405020304" pitchFamily="18" charset="0"/>
                <a:cs typeface="Times New Roman" panose="02020603050405020304" pitchFamily="18" charset="0"/>
              </a:rPr>
              <a:t>Mujeres- no traten de arreglar las emociones, lo maravilloso de ser hombre es que su mente no esta toda guiada por emociones, no trates de atacar sus emociones, esto significa que no debe aprender a ser emocional, NO, entienda que no se cambiaran a ser el otro, descansen que Dios los hizo diferentes. </a:t>
            </a:r>
          </a:p>
        </p:txBody>
      </p:sp>
    </p:spTree>
    <p:extLst>
      <p:ext uri="{BB962C8B-B14F-4D97-AF65-F5344CB8AC3E}">
        <p14:creationId xmlns:p14="http://schemas.microsoft.com/office/powerpoint/2010/main" val="881116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7378995" cy="1325563"/>
          </a:xfrm>
        </p:spPr>
        <p:txBody>
          <a:bodyPr/>
          <a:lstStyle/>
          <a:p>
            <a:pPr algn="ctr"/>
            <a:r>
              <a:rPr lang="es-AR" b="1" u="sng" dirty="0">
                <a:latin typeface="Times New Roman" panose="02020603050405020304" pitchFamily="18" charset="0"/>
                <a:cs typeface="Times New Roman" panose="02020603050405020304" pitchFamily="18" charset="0"/>
              </a:rPr>
              <a:t>Nota Final</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1" y="1123875"/>
            <a:ext cx="12192001" cy="5734125"/>
          </a:xfrm>
        </p:spPr>
        <p:txBody>
          <a:bodyPr>
            <a:normAutofit/>
          </a:bodyPr>
          <a:lstStyle/>
          <a:p>
            <a:r>
              <a:rPr lang="es-AR" sz="4000" b="1" dirty="0">
                <a:latin typeface="Times New Roman" panose="02020603050405020304" pitchFamily="18" charset="0"/>
                <a:cs typeface="Times New Roman" panose="02020603050405020304" pitchFamily="18" charset="0"/>
              </a:rPr>
              <a:t>Entiendan que tratamos de ayudar a la gente a comunicarse y entenderse que si actúan sus emociones es solo para mostrar mas información como pastor no puedes resolver todo, ayúdales a llegar a su sueno de amarse uno al otro</a:t>
            </a:r>
          </a:p>
          <a:p>
            <a:r>
              <a:rPr lang="es-AR" sz="4000" b="1" dirty="0">
                <a:latin typeface="Times New Roman" panose="02020603050405020304" pitchFamily="18" charset="0"/>
                <a:cs typeface="Times New Roman" panose="02020603050405020304" pitchFamily="18" charset="0"/>
              </a:rPr>
              <a:t>La próxima vez que salgan a relucir las emociones decir sin juzgar porque esta saliendo esta emoción en este momento y te hará un mejor pastor que se comunica mejor con los demás.  </a:t>
            </a:r>
          </a:p>
          <a:p>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9438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1"/>
            <a:ext cx="8123274" cy="808074"/>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0" y="808075"/>
            <a:ext cx="8123274" cy="6049925"/>
          </a:xfrm>
        </p:spPr>
        <p:txBody>
          <a:bodyPr>
            <a:normAutofit/>
          </a:bodyPr>
          <a:lstStyle/>
          <a:p>
            <a:r>
              <a:rPr lang="es-AR" sz="3200" b="1" dirty="0">
                <a:latin typeface="Times New Roman" panose="02020603050405020304" pitchFamily="18" charset="0"/>
                <a:cs typeface="Times New Roman" panose="02020603050405020304" pitchFamily="18" charset="0"/>
              </a:rPr>
              <a:t>Como excavar mas profundo al escuchar a las personas</a:t>
            </a:r>
          </a:p>
          <a:p>
            <a:r>
              <a:rPr lang="es-AR" sz="3200" b="1" i="1" dirty="0">
                <a:latin typeface="Times New Roman" panose="02020603050405020304" pitchFamily="18" charset="0"/>
                <a:cs typeface="Times New Roman" panose="02020603050405020304" pitchFamily="18" charset="0"/>
              </a:rPr>
              <a:t>Los pastores no somos consejeros profesionales- un matrimonio viene con argumentos y escuchamos y usaremos genograma y ver lo que pasa, pero no somos consejeros, puede que haiga depresión, esta clase no es para que te sientas siquiatra, hablaremos en general como ayudar a los que escuchamos es por ello de esta clase del asesoramiento del sistema familiar </a:t>
            </a:r>
          </a:p>
        </p:txBody>
      </p:sp>
      <p:pic>
        <p:nvPicPr>
          <p:cNvPr id="2052" name="Picture 4" descr="Image result for pastor">
            <a:extLst>
              <a:ext uri="{FF2B5EF4-FFF2-40B4-BE49-F238E27FC236}">
                <a16:creationId xmlns:a16="http://schemas.microsoft.com/office/drawing/2014/main" id="{E84988B8-B50F-415C-B7B3-83FFDEA462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23274" y="1"/>
            <a:ext cx="406872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2980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1"/>
            <a:ext cx="12192000" cy="1082842"/>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Hay razones para cada comportamiento</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0" y="766846"/>
            <a:ext cx="12192000" cy="6106263"/>
          </a:xfrm>
        </p:spPr>
        <p:txBody>
          <a:bodyPr>
            <a:normAutofit fontScale="92500" lnSpcReduction="20000"/>
          </a:bodyPr>
          <a:lstStyle/>
          <a:p>
            <a:r>
              <a:rPr lang="es-AR" sz="3200" b="1" dirty="0">
                <a:latin typeface="Times New Roman" panose="02020603050405020304" pitchFamily="18" charset="0"/>
                <a:cs typeface="Times New Roman" panose="02020603050405020304" pitchFamily="18" charset="0"/>
              </a:rPr>
              <a:t>Debemos explicar porque un niño reacciona, como un matrimonio tiene tanto dolor, es algo de años atrás, es el presente y el pasado, creencias y entendimientos, hay razones: Porque hacemos lo que hacemos (libro recomendado alterno)</a:t>
            </a:r>
          </a:p>
          <a:p>
            <a:r>
              <a:rPr lang="es-AR" sz="3200" b="1" dirty="0">
                <a:latin typeface="Times New Roman" panose="02020603050405020304" pitchFamily="18" charset="0"/>
                <a:cs typeface="Times New Roman" panose="02020603050405020304" pitchFamily="18" charset="0"/>
              </a:rPr>
              <a:t>1) Comunicación Alternativa que solo verbal deben entender que se dijo pero no lo que se trato de decir</a:t>
            </a:r>
          </a:p>
          <a:p>
            <a:r>
              <a:rPr lang="es-AR" sz="3200" b="1" dirty="0">
                <a:latin typeface="Times New Roman" panose="02020603050405020304" pitchFamily="18" charset="0"/>
                <a:cs typeface="Times New Roman" panose="02020603050405020304" pitchFamily="18" charset="0"/>
              </a:rPr>
              <a:t>Las acciones hablan mas fuerte que las palabras</a:t>
            </a:r>
          </a:p>
          <a:p>
            <a:r>
              <a:rPr lang="es-AR" sz="3200" b="1" dirty="0">
                <a:latin typeface="Times New Roman" panose="02020603050405020304" pitchFamily="18" charset="0"/>
                <a:cs typeface="Times New Roman" panose="02020603050405020304" pitchFamily="18" charset="0"/>
              </a:rPr>
              <a:t>3) lo que es antes y después de los eventos de comunicación que se han acumulado para la futura comunicación- cuando están hablando y había estrés la comunicación no se escucha porque se adelantan y se analiza el contexto</a:t>
            </a:r>
          </a:p>
          <a:p>
            <a:r>
              <a:rPr lang="es-AR" sz="3200" b="1" dirty="0">
                <a:latin typeface="Times New Roman" panose="02020603050405020304" pitchFamily="18" charset="0"/>
                <a:cs typeface="Times New Roman" panose="02020603050405020304" pitchFamily="18" charset="0"/>
              </a:rPr>
              <a:t>4) Las Familias desarrollan un estilo único de comunicación que se acomoda a sus temperamentos- Los holandeses no abrazan mucho y la familia italiana abrazan mas y cuando un italiano abraza a un holandés el Holandés piensa: “este italiano necesita que le de dinero”, y su estilo es lo contrario por que lo tomo de la familia</a:t>
            </a:r>
          </a:p>
        </p:txBody>
      </p:sp>
    </p:spTree>
    <p:extLst>
      <p:ext uri="{BB962C8B-B14F-4D97-AF65-F5344CB8AC3E}">
        <p14:creationId xmlns:p14="http://schemas.microsoft.com/office/powerpoint/2010/main" val="2241668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1"/>
            <a:ext cx="12192000" cy="1082842"/>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Hay razones para cada comportamiento</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0" y="766846"/>
            <a:ext cx="12192000" cy="6106263"/>
          </a:xfrm>
        </p:spPr>
        <p:txBody>
          <a:bodyPr>
            <a:normAutofit/>
          </a:bodyPr>
          <a:lstStyle/>
          <a:p>
            <a:r>
              <a:rPr lang="es-AR" sz="4000" b="1" dirty="0">
                <a:latin typeface="Times New Roman" panose="02020603050405020304" pitchFamily="18" charset="0"/>
                <a:cs typeface="Times New Roman" panose="02020603050405020304" pitchFamily="18" charset="0"/>
              </a:rPr>
              <a:t>5) Las barreras crecen cuando hay malentendidos- si están enojados debe haber un malentendido.</a:t>
            </a:r>
          </a:p>
          <a:p>
            <a:r>
              <a:rPr lang="es-AR" sz="4000" b="1" dirty="0">
                <a:latin typeface="Times New Roman" panose="02020603050405020304" pitchFamily="18" charset="0"/>
                <a:cs typeface="Times New Roman" panose="02020603050405020304" pitchFamily="18" charset="0"/>
              </a:rPr>
              <a:t>6) El Genograma familiar afecta la comunicación- algunas veces de la familia que vienes afecta como te comunicas y es la razón por tu comportamientos- hay comentarios políticamente correctos y no se aceptan mucho hay razón por cada comportamiento</a:t>
            </a:r>
          </a:p>
          <a:p>
            <a:r>
              <a:rPr lang="es-AR" sz="4000" b="1" dirty="0">
                <a:latin typeface="Times New Roman" panose="02020603050405020304" pitchFamily="18" charset="0"/>
                <a:cs typeface="Times New Roman" panose="02020603050405020304" pitchFamily="18" charset="0"/>
              </a:rPr>
              <a:t>7) Lo que viene fuera de las reglas familiares afecta la comunicación también- hay frases correctas y si dices algo no puedes decirlo porque no esta correcto</a:t>
            </a:r>
          </a:p>
        </p:txBody>
      </p:sp>
    </p:spTree>
    <p:extLst>
      <p:ext uri="{BB962C8B-B14F-4D97-AF65-F5344CB8AC3E}">
        <p14:creationId xmlns:p14="http://schemas.microsoft.com/office/powerpoint/2010/main" val="61457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1"/>
            <a:ext cx="12192000" cy="953754"/>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Porque las mentiras ponen debajo la comunicación y aun el conflicto.</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0" y="953755"/>
            <a:ext cx="7668974" cy="5904246"/>
          </a:xfrm>
        </p:spPr>
        <p:txBody>
          <a:bodyPr>
            <a:noAutofit/>
          </a:bodyPr>
          <a:lstStyle/>
          <a:p>
            <a:r>
              <a:rPr lang="es-ES" sz="3200" b="1" dirty="0">
                <a:latin typeface="Times New Roman" panose="02020603050405020304" pitchFamily="18" charset="0"/>
                <a:cs typeface="Times New Roman" panose="02020603050405020304" pitchFamily="18" charset="0"/>
              </a:rPr>
              <a:t>Lo que realmente piensas, sientes y crees esta escondido en tus acciones</a:t>
            </a:r>
          </a:p>
          <a:p>
            <a:r>
              <a:rPr lang="es-ES" sz="3200" b="1" dirty="0">
                <a:latin typeface="Times New Roman" panose="02020603050405020304" pitchFamily="18" charset="0"/>
                <a:cs typeface="Times New Roman" panose="02020603050405020304" pitchFamily="18" charset="0"/>
              </a:rPr>
              <a:t>Ejemplo de una Adolescente embarazada- Ya llegaron a un nivel que el padre dice deshonro a Dios y a la familia, pero te das cuenta que ella busca amor, o lo negativo que paso en el hogar, es un conflicto, pero lo que esta por debajo eso es el problema, si se siguen comunicando descubres cosas escondidas y las puedes trabajar. Lo que salió fue un padre y madre e hija no estaban conectadas y por primera vez platican</a:t>
            </a:r>
          </a:p>
        </p:txBody>
      </p:sp>
      <p:pic>
        <p:nvPicPr>
          <p:cNvPr id="1026" name="Picture 2" descr="Як самостійно зробити викидень">
            <a:extLst>
              <a:ext uri="{FF2B5EF4-FFF2-40B4-BE49-F238E27FC236}">
                <a16:creationId xmlns:a16="http://schemas.microsoft.com/office/drawing/2014/main" id="{BF037D07-EA96-49BF-8984-2782D53173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6473" y="953756"/>
            <a:ext cx="4045527" cy="27869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teenager pregnant">
            <a:extLst>
              <a:ext uri="{FF2B5EF4-FFF2-40B4-BE49-F238E27FC236}">
                <a16:creationId xmlns:a16="http://schemas.microsoft.com/office/drawing/2014/main" id="{1D899D36-1E97-45DF-8522-11EF0BEDB2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75072" y="3491345"/>
            <a:ext cx="3816927" cy="3366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5323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12192000" cy="1325563"/>
          </a:xfrm>
        </p:spPr>
        <p:txBody>
          <a:bodyPr>
            <a:normAutofit/>
          </a:bodyPr>
          <a:lstStyle/>
          <a:p>
            <a:r>
              <a:rPr lang="es-AR" sz="4000" b="1" u="sng" dirty="0">
                <a:latin typeface="Times New Roman" panose="02020603050405020304" pitchFamily="18" charset="0"/>
                <a:cs typeface="Times New Roman" panose="02020603050405020304" pitchFamily="18" charset="0"/>
              </a:rPr>
              <a:t>Cada Miembro de la Familia tiene un entendimiento diferente de la familia</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0" y="1325563"/>
            <a:ext cx="12192000" cy="5968040"/>
          </a:xfrm>
        </p:spPr>
        <p:txBody>
          <a:bodyPr>
            <a:normAutofit/>
          </a:bodyPr>
          <a:lstStyle/>
          <a:p>
            <a:r>
              <a:rPr lang="es-AR" sz="3600" b="1" dirty="0">
                <a:latin typeface="Times New Roman" panose="02020603050405020304" pitchFamily="18" charset="0"/>
                <a:cs typeface="Times New Roman" panose="02020603050405020304" pitchFamily="18" charset="0"/>
              </a:rPr>
              <a:t>Cada personalidad tiene diferente entendimiento de la comunicación, verbal y no verbal- Tengo un hijo que ama a Dios pero con las cualidades de un hijo primogénito, mi otro hijo que sabe lo que es la comunicación y el tercero que no sabe nada de comunicación y se comunican diferente, y puede haber malos entendidos y como pastor, al ver a la gente deben ver como cada uno ve el mundo. Empieza donde la persona entiende.</a:t>
            </a:r>
          </a:p>
          <a:p>
            <a:r>
              <a:rPr lang="es-AR" sz="3600" b="1" i="1" dirty="0">
                <a:latin typeface="Times New Roman" panose="02020603050405020304" pitchFamily="18" charset="0"/>
                <a:cs typeface="Times New Roman" panose="02020603050405020304" pitchFamily="18" charset="0"/>
              </a:rPr>
              <a:t> </a:t>
            </a:r>
            <a:r>
              <a:rPr lang="es-AR" sz="3600" b="1" dirty="0">
                <a:latin typeface="Times New Roman" panose="02020603050405020304" pitchFamily="18" charset="0"/>
                <a:cs typeface="Times New Roman" panose="02020603050405020304" pitchFamily="18" charset="0"/>
              </a:rPr>
              <a:t>Dirige tu estilo de comunica con para con quien estas conectado….</a:t>
            </a:r>
            <a:endParaRPr lang="es-A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9390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0"/>
            <a:ext cx="12192000" cy="1325563"/>
          </a:xfrm>
        </p:spPr>
        <p:txBody>
          <a:bodyPr>
            <a:normAutofit/>
          </a:bodyPr>
          <a:lstStyle/>
          <a:p>
            <a:r>
              <a:rPr lang="es-AR" sz="4000" b="1" u="sng" dirty="0">
                <a:latin typeface="Times New Roman" panose="02020603050405020304" pitchFamily="18" charset="0"/>
                <a:cs typeface="Times New Roman" panose="02020603050405020304" pitchFamily="18" charset="0"/>
              </a:rPr>
              <a:t>Experiencias de vida</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0" y="988889"/>
            <a:ext cx="8831766" cy="5968040"/>
          </a:xfrm>
        </p:spPr>
        <p:txBody>
          <a:bodyPr>
            <a:normAutofit/>
          </a:bodyPr>
          <a:lstStyle/>
          <a:p>
            <a:r>
              <a:rPr lang="es-AR" sz="3600" b="1" dirty="0">
                <a:latin typeface="Times New Roman" panose="02020603050405020304" pitchFamily="18" charset="0"/>
                <a:cs typeface="Times New Roman" panose="02020603050405020304" pitchFamily="18" charset="0"/>
              </a:rPr>
              <a:t>Las experiencias, buenas y malas del pasado influencian como miramos a las personas y nos comunicamos con ellas.</a:t>
            </a:r>
          </a:p>
          <a:p>
            <a:r>
              <a:rPr lang="es-AR" sz="3600" b="1" dirty="0">
                <a:latin typeface="Times New Roman" panose="02020603050405020304" pitchFamily="18" charset="0"/>
                <a:cs typeface="Times New Roman" panose="02020603050405020304" pitchFamily="18" charset="0"/>
              </a:rPr>
              <a:t>Veo mucho que vienen a la iglesia y digo algo en el sermón y es día de las madres y digo que padre cuando mi mama me hizo algo especial y uno se acerca a Cristo y uno dice en que cuando tenia 12 se separaron sus padres y ver como diferente ven la familia</a:t>
            </a:r>
          </a:p>
        </p:txBody>
      </p:sp>
      <p:pic>
        <p:nvPicPr>
          <p:cNvPr id="3074" name="Picture 2" descr="Image result for Experiencia de vida">
            <a:extLst>
              <a:ext uri="{FF2B5EF4-FFF2-40B4-BE49-F238E27FC236}">
                <a16:creationId xmlns:a16="http://schemas.microsoft.com/office/drawing/2014/main" id="{242CC1A1-91B5-4B1A-BE82-BAC919A49E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18072" y="-290945"/>
            <a:ext cx="2552193" cy="7107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7552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133812"/>
            <a:ext cx="12192000" cy="1325563"/>
          </a:xfrm>
        </p:spPr>
        <p:txBody>
          <a:bodyPr>
            <a:normAutofit/>
          </a:bodyPr>
          <a:lstStyle/>
          <a:p>
            <a:r>
              <a:rPr lang="es-AR" sz="4000" b="1" u="sng" dirty="0">
                <a:latin typeface="Times New Roman" panose="02020603050405020304" pitchFamily="18" charset="0"/>
                <a:cs typeface="Times New Roman" panose="02020603050405020304" pitchFamily="18" charset="0"/>
              </a:rPr>
              <a:t>Conocerte mejor promueve entender a otros</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0" y="765868"/>
            <a:ext cx="9656956" cy="5968040"/>
          </a:xfrm>
        </p:spPr>
        <p:txBody>
          <a:bodyPr>
            <a:noAutofit/>
          </a:bodyPr>
          <a:lstStyle/>
          <a:p>
            <a:r>
              <a:rPr lang="es-AR" sz="3600" b="1" dirty="0">
                <a:latin typeface="Times New Roman" panose="02020603050405020304" pitchFamily="18" charset="0"/>
                <a:cs typeface="Times New Roman" panose="02020603050405020304" pitchFamily="18" charset="0"/>
              </a:rPr>
              <a:t>Conocerse mejor permite que tu te comuniques mas efectivamente- para eso sirve el genograma- uno dice no soy alguien que deja todo al final y como pastor le ensenas quien es y de donde viene. Soy el mas chiquito de mi familia, el chiple, y les enseno que no busco ser el centro de atención. Les enseño que no es vergonzoso ser humano y ser honesto con quien eres. (Debes cuidar no ser el centro de atención)</a:t>
            </a:r>
          </a:p>
          <a:p>
            <a:r>
              <a:rPr lang="es-AR" sz="3600" b="1" dirty="0">
                <a:latin typeface="Times New Roman" panose="02020603050405020304" pitchFamily="18" charset="0"/>
                <a:cs typeface="Times New Roman" panose="02020603050405020304" pitchFamily="18" charset="0"/>
              </a:rPr>
              <a:t>Verdades a medias o mentiras solo lastiman la comunicación</a:t>
            </a:r>
          </a:p>
        </p:txBody>
      </p:sp>
      <p:pic>
        <p:nvPicPr>
          <p:cNvPr id="4098" name="Picture 2" descr="Image result for Mentiroso">
            <a:extLst>
              <a:ext uri="{FF2B5EF4-FFF2-40B4-BE49-F238E27FC236}">
                <a16:creationId xmlns:a16="http://schemas.microsoft.com/office/drawing/2014/main" id="{9C738D7B-3465-4464-BB3C-FE352CD326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6956" y="0"/>
            <a:ext cx="2535044"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872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D58B2-F2C4-49EF-AD4C-D85639609A73}"/>
              </a:ext>
            </a:extLst>
          </p:cNvPr>
          <p:cNvSpPr>
            <a:spLocks noGrp="1"/>
          </p:cNvSpPr>
          <p:nvPr>
            <p:ph type="title"/>
          </p:nvPr>
        </p:nvSpPr>
        <p:spPr>
          <a:xfrm>
            <a:off x="0" y="-111510"/>
            <a:ext cx="7378995" cy="1325563"/>
          </a:xfrm>
        </p:spPr>
        <p:txBody>
          <a:bodyPr/>
          <a:lstStyle/>
          <a:p>
            <a:pPr algn="ctr"/>
            <a:r>
              <a:rPr lang="es-AR" b="1" u="sng" dirty="0">
                <a:latin typeface="Times New Roman" panose="02020603050405020304" pitchFamily="18" charset="0"/>
                <a:cs typeface="Times New Roman" panose="02020603050405020304" pitchFamily="18" charset="0"/>
              </a:rPr>
              <a:t>Las Emociones son Buenas</a:t>
            </a:r>
          </a:p>
        </p:txBody>
      </p:sp>
      <p:sp>
        <p:nvSpPr>
          <p:cNvPr id="3" name="Content Placeholder 2">
            <a:extLst>
              <a:ext uri="{FF2B5EF4-FFF2-40B4-BE49-F238E27FC236}">
                <a16:creationId xmlns:a16="http://schemas.microsoft.com/office/drawing/2014/main" id="{9698C032-CCE1-401A-A62C-11CDCB041D43}"/>
              </a:ext>
            </a:extLst>
          </p:cNvPr>
          <p:cNvSpPr>
            <a:spLocks noGrp="1"/>
          </p:cNvSpPr>
          <p:nvPr>
            <p:ph idx="1"/>
          </p:nvPr>
        </p:nvSpPr>
        <p:spPr>
          <a:xfrm>
            <a:off x="-1" y="856246"/>
            <a:ext cx="12192001" cy="5734125"/>
          </a:xfrm>
        </p:spPr>
        <p:txBody>
          <a:bodyPr>
            <a:noAutofit/>
          </a:bodyPr>
          <a:lstStyle/>
          <a:p>
            <a:r>
              <a:rPr lang="es-AR" sz="3200" b="1" dirty="0">
                <a:latin typeface="Times New Roman" panose="02020603050405020304" pitchFamily="18" charset="0"/>
                <a:cs typeface="Times New Roman" panose="02020603050405020304" pitchFamily="18" charset="0"/>
              </a:rPr>
              <a:t>Hay dos extremos: esta aquel que siempre esta enseñando emociones y otro que no quiere enseñar para nada con las emociones. Debemos entender lo siguiente:</a:t>
            </a:r>
          </a:p>
          <a:p>
            <a:r>
              <a:rPr lang="es-AR" sz="3600" b="1" dirty="0">
                <a:latin typeface="Times New Roman" panose="02020603050405020304" pitchFamily="18" charset="0"/>
                <a:cs typeface="Times New Roman" panose="02020603050405020304" pitchFamily="18" charset="0"/>
              </a:rPr>
              <a:t>1) Dios creo las emociones- </a:t>
            </a:r>
            <a:r>
              <a:rPr lang="es-AR" sz="3200" b="1" dirty="0">
                <a:latin typeface="Times New Roman" panose="02020603050405020304" pitchFamily="18" charset="0"/>
                <a:cs typeface="Times New Roman" panose="02020603050405020304" pitchFamily="18" charset="0"/>
              </a:rPr>
              <a:t>como barómetro y no se puede confiar en ellas, pero demuestran cuando algo necesita atención, si Dios la hizo tiene un propósito para nuestro bien y lidiaras con muchas emociones.</a:t>
            </a:r>
          </a:p>
          <a:p>
            <a:r>
              <a:rPr lang="es-AR" sz="3600" b="1" dirty="0">
                <a:latin typeface="Times New Roman" panose="02020603050405020304" pitchFamily="18" charset="0"/>
                <a:cs typeface="Times New Roman" panose="02020603050405020304" pitchFamily="18" charset="0"/>
              </a:rPr>
              <a:t>2) Las emociones deben balancearse- </a:t>
            </a:r>
            <a:r>
              <a:rPr lang="es-AR" sz="3200" b="1" dirty="0">
                <a:latin typeface="Times New Roman" panose="02020603050405020304" pitchFamily="18" charset="0"/>
                <a:cs typeface="Times New Roman" panose="02020603050405020304" pitchFamily="18" charset="0"/>
              </a:rPr>
              <a:t>si solo se ve solo emociones o solo lógica deben ponerlas en balance</a:t>
            </a:r>
          </a:p>
          <a:p>
            <a:r>
              <a:rPr lang="es-AR" sz="3600" b="1" dirty="0">
                <a:latin typeface="Times New Roman" panose="02020603050405020304" pitchFamily="18" charset="0"/>
                <a:cs typeface="Times New Roman" panose="02020603050405020304" pitchFamily="18" charset="0"/>
              </a:rPr>
              <a:t>3) cada persona debe aprender a entender el lenguaje básico de las emociones</a:t>
            </a:r>
            <a:r>
              <a:rPr lang="es-AR" sz="3200" b="1" dirty="0">
                <a:latin typeface="Times New Roman" panose="02020603050405020304" pitchFamily="18" charset="0"/>
                <a:cs typeface="Times New Roman" panose="02020603050405020304" pitchFamily="18" charset="0"/>
              </a:rPr>
              <a:t>- las parejas recién casadas deben entender que las emociones son buenas y creadas por Dios.</a:t>
            </a:r>
          </a:p>
        </p:txBody>
      </p:sp>
    </p:spTree>
    <p:extLst>
      <p:ext uri="{BB962C8B-B14F-4D97-AF65-F5344CB8AC3E}">
        <p14:creationId xmlns:p14="http://schemas.microsoft.com/office/powerpoint/2010/main" val="615862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4608</TotalTime>
  <Words>1602</Words>
  <Application>Microsoft Office PowerPoint</Application>
  <PresentationFormat>Widescreen</PresentationFormat>
  <Paragraphs>72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Cuidado Pastoral ayuda a las Personas a Saber quienes son: Asesoramiento del sistema familiar</vt:lpstr>
      <vt:lpstr>Introducción</vt:lpstr>
      <vt:lpstr>Hay razones para cada comportamiento</vt:lpstr>
      <vt:lpstr>Hay razones para cada comportamiento</vt:lpstr>
      <vt:lpstr>Porque las mentiras ponen debajo la comunicación y aun el conflicto.</vt:lpstr>
      <vt:lpstr>Cada Miembro de la Familia tiene un entendimiento diferente de la familia</vt:lpstr>
      <vt:lpstr>Experiencias de vida</vt:lpstr>
      <vt:lpstr>Conocerte mejor promueve entender a otros</vt:lpstr>
      <vt:lpstr>Las Emociones son Buenas</vt:lpstr>
      <vt:lpstr>La Función de las Emociones</vt:lpstr>
      <vt:lpstr>La Función de las Emociones</vt:lpstr>
      <vt:lpstr>La Función de las Emociones</vt:lpstr>
      <vt:lpstr>La Función de las Emociones</vt:lpstr>
      <vt:lpstr>La Función de las Emociones</vt:lpstr>
      <vt:lpstr>La Función de las Emociones</vt:lpstr>
      <vt:lpstr>Caso para estudiarse</vt:lpstr>
      <vt:lpstr>Caso para estudiarse</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Cultivando la Paciencia</dc:title>
  <dc:creator>Aaron Moreno</dc:creator>
  <cp:lastModifiedBy>Aaron Moreno</cp:lastModifiedBy>
  <cp:revision>64</cp:revision>
  <dcterms:created xsi:type="dcterms:W3CDTF">2017-07-26T17:56:47Z</dcterms:created>
  <dcterms:modified xsi:type="dcterms:W3CDTF">2017-09-05T22:07:12Z</dcterms:modified>
</cp:coreProperties>
</file>