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sldIdLst>
    <p:sldId id="258" r:id="rId2"/>
    <p:sldId id="259" r:id="rId3"/>
    <p:sldId id="272" r:id="rId4"/>
    <p:sldId id="260" r:id="rId5"/>
    <p:sldId id="270" r:id="rId6"/>
    <p:sldId id="277" r:id="rId7"/>
    <p:sldId id="273" r:id="rId8"/>
    <p:sldId id="278" r:id="rId9"/>
    <p:sldId id="276" r:id="rId10"/>
    <p:sldId id="279" r:id="rId11"/>
    <p:sldId id="280" r:id="rId12"/>
    <p:sldId id="263" r:id="rId13"/>
    <p:sldId id="264" r:id="rId14"/>
    <p:sldId id="268" r:id="rId15"/>
    <p:sldId id="274" r:id="rId16"/>
    <p:sldId id="275" r:id="rId17"/>
    <p:sldId id="28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150F1B-EA27-4BBC-A4A0-E8AA02F8B577}" type="datetimeFigureOut">
              <a:rPr lang="en-US" smtClean="0"/>
              <a:t>8/9/2017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54D91A-9682-407C-9FEC-49ED6078985D}" type="slidenum">
              <a:rPr lang="en-US" smtClean="0"/>
              <a:t>‹#›</a:t>
            </a:fld>
            <a:endParaRPr lang="en-US"/>
          </a:p>
        </p:txBody>
      </p:sp>
    </p:spTree>
    <p:extLst>
      <p:ext uri="{BB962C8B-B14F-4D97-AF65-F5344CB8AC3E}">
        <p14:creationId xmlns:p14="http://schemas.microsoft.com/office/powerpoint/2010/main" val="2619755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54D91A-9682-407C-9FEC-49ED6078985D}" type="slidenum">
              <a:rPr lang="en-US" smtClean="0"/>
              <a:t>14</a:t>
            </a:fld>
            <a:endParaRPr lang="en-US"/>
          </a:p>
        </p:txBody>
      </p:sp>
    </p:spTree>
    <p:extLst>
      <p:ext uri="{BB962C8B-B14F-4D97-AF65-F5344CB8AC3E}">
        <p14:creationId xmlns:p14="http://schemas.microsoft.com/office/powerpoint/2010/main" val="97705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661B51-61E6-4C00-8D5F-C27AB54AA80D}" type="datetimeFigureOut">
              <a:rPr lang="en-GB" smtClean="0"/>
              <a:t>09/08/2017</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477045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661B51-61E6-4C00-8D5F-C27AB54AA80D}" type="datetimeFigureOut">
              <a:rPr lang="en-GB" smtClean="0"/>
              <a:t>09/08/2017</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4267224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661B51-61E6-4C00-8D5F-C27AB54AA80D}" type="datetimeFigureOut">
              <a:rPr lang="en-GB" smtClean="0"/>
              <a:t>09/08/2017</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93E5AE4-3944-42A8-80D1-623270EB6F76}"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71287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F661B51-61E6-4C00-8D5F-C27AB54AA80D}" type="datetimeFigureOut">
              <a:rPr lang="en-GB" smtClean="0"/>
              <a:t>09/08/2017</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35266580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F661B51-61E6-4C00-8D5F-C27AB54AA80D}" type="datetimeFigureOut">
              <a:rPr lang="en-GB" smtClean="0"/>
              <a:t>09/08/2017</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93E5AE4-3944-42A8-80D1-623270EB6F76}"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283756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F661B51-61E6-4C00-8D5F-C27AB54AA80D}" type="datetimeFigureOut">
              <a:rPr lang="en-GB" smtClean="0"/>
              <a:t>09/08/2017</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2496734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661B51-61E6-4C00-8D5F-C27AB54AA80D}" type="datetimeFigureOut">
              <a:rPr lang="en-GB" smtClean="0"/>
              <a:t>09/08/2017</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235626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661B51-61E6-4C00-8D5F-C27AB54AA80D}" type="datetimeFigureOut">
              <a:rPr lang="en-GB" smtClean="0"/>
              <a:t>09/08/2017</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3666197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661B51-61E6-4C00-8D5F-C27AB54AA80D}" type="datetimeFigureOut">
              <a:rPr lang="en-GB" smtClean="0"/>
              <a:t>09/08/2017</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540583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661B51-61E6-4C00-8D5F-C27AB54AA80D}" type="datetimeFigureOut">
              <a:rPr lang="en-GB" smtClean="0"/>
              <a:t>09/08/2017</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1157965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661B51-61E6-4C00-8D5F-C27AB54AA80D}" type="datetimeFigureOut">
              <a:rPr lang="en-GB" smtClean="0"/>
              <a:t>09/08/2017</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26082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661B51-61E6-4C00-8D5F-C27AB54AA80D}" type="datetimeFigureOut">
              <a:rPr lang="en-GB" smtClean="0"/>
              <a:t>09/08/2017</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4134727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661B51-61E6-4C00-8D5F-C27AB54AA80D}" type="datetimeFigureOut">
              <a:rPr lang="en-GB" smtClean="0"/>
              <a:t>09/08/2017</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1966082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661B51-61E6-4C00-8D5F-C27AB54AA80D}" type="datetimeFigureOut">
              <a:rPr lang="en-GB" smtClean="0"/>
              <a:t>09/08/2017</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618061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F661B51-61E6-4C00-8D5F-C27AB54AA80D}" type="datetimeFigureOut">
              <a:rPr lang="en-GB" smtClean="0"/>
              <a:t>09/08/2017</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143127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F661B51-61E6-4C00-8D5F-C27AB54AA80D}" type="datetimeFigureOut">
              <a:rPr lang="en-GB" smtClean="0"/>
              <a:t>09/08/2017</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93E5AE4-3944-42A8-80D1-623270EB6F76}" type="slidenum">
              <a:rPr lang="en-GB" smtClean="0"/>
              <a:t>‹#›</a:t>
            </a:fld>
            <a:endParaRPr lang="en-GB"/>
          </a:p>
        </p:txBody>
      </p:sp>
    </p:spTree>
    <p:extLst>
      <p:ext uri="{BB962C8B-B14F-4D97-AF65-F5344CB8AC3E}">
        <p14:creationId xmlns:p14="http://schemas.microsoft.com/office/powerpoint/2010/main" val="4031917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F661B51-61E6-4C00-8D5F-C27AB54AA80D}" type="datetimeFigureOut">
              <a:rPr lang="en-GB" smtClean="0"/>
              <a:t>09/08/2017</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93E5AE4-3944-42A8-80D1-623270EB6F76}" type="slidenum">
              <a:rPr lang="en-GB" smtClean="0"/>
              <a:t>‹#›</a:t>
            </a:fld>
            <a:endParaRPr lang="en-GB"/>
          </a:p>
        </p:txBody>
      </p:sp>
    </p:spTree>
    <p:extLst>
      <p:ext uri="{BB962C8B-B14F-4D97-AF65-F5344CB8AC3E}">
        <p14:creationId xmlns:p14="http://schemas.microsoft.com/office/powerpoint/2010/main" val="340660176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creately.com/diagram/example/gsx1cnem6/PEST+Analysis+3"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tatic3.creately.com/blog/wp-content/uploads/2012/03/SWOT-Analysis-vs-PEST-Analysis.pn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6668" y="2880085"/>
            <a:ext cx="10102204" cy="3452475"/>
          </a:xfrm>
        </p:spPr>
        <p:txBody>
          <a:bodyPr/>
          <a:lstStyle/>
          <a:p>
            <a:r>
              <a:rPr lang="en-GB" dirty="0"/>
              <a:t>Comparative analysis of SWOT &amp; PEST analysis</a:t>
            </a:r>
          </a:p>
        </p:txBody>
      </p:sp>
    </p:spTree>
    <p:extLst>
      <p:ext uri="{BB962C8B-B14F-4D97-AF65-F5344CB8AC3E}">
        <p14:creationId xmlns:p14="http://schemas.microsoft.com/office/powerpoint/2010/main" val="2924782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623F7-CBF4-4327-A67D-62925C004D23}"/>
              </a:ext>
            </a:extLst>
          </p:cNvPr>
          <p:cNvSpPr>
            <a:spLocks noGrp="1"/>
          </p:cNvSpPr>
          <p:nvPr>
            <p:ph type="title"/>
          </p:nvPr>
        </p:nvSpPr>
        <p:spPr/>
        <p:txBody>
          <a:bodyPr/>
          <a:lstStyle/>
          <a:p>
            <a:r>
              <a:rPr lang="en-US" dirty="0"/>
              <a:t>When to do a SWOT Analysis</a:t>
            </a:r>
          </a:p>
        </p:txBody>
      </p:sp>
      <p:sp>
        <p:nvSpPr>
          <p:cNvPr id="3" name="Content Placeholder 2">
            <a:extLst>
              <a:ext uri="{FF2B5EF4-FFF2-40B4-BE49-F238E27FC236}">
                <a16:creationId xmlns:a16="http://schemas.microsoft.com/office/drawing/2014/main" id="{DFC1F339-2853-49E2-8641-426F116A09C0}"/>
              </a:ext>
            </a:extLst>
          </p:cNvPr>
          <p:cNvSpPr>
            <a:spLocks noGrp="1"/>
          </p:cNvSpPr>
          <p:nvPr>
            <p:ph idx="1"/>
          </p:nvPr>
        </p:nvSpPr>
        <p:spPr/>
        <p:txBody>
          <a:bodyPr>
            <a:normAutofit/>
          </a:bodyPr>
          <a:lstStyle/>
          <a:p>
            <a:r>
              <a:rPr lang="en-US" sz="2800" dirty="0"/>
              <a:t>Do it relatively frequently, at least once during a program year or ministry year;</a:t>
            </a:r>
          </a:p>
          <a:p>
            <a:endParaRPr lang="en-US" sz="2800" dirty="0"/>
          </a:p>
          <a:p>
            <a:pPr marL="0" indent="0">
              <a:buNone/>
            </a:pPr>
            <a:endParaRPr lang="en-US" sz="2800" dirty="0"/>
          </a:p>
        </p:txBody>
      </p:sp>
    </p:spTree>
    <p:extLst>
      <p:ext uri="{BB962C8B-B14F-4D97-AF65-F5344CB8AC3E}">
        <p14:creationId xmlns:p14="http://schemas.microsoft.com/office/powerpoint/2010/main" val="3326403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D3994-2114-4FA1-8B8C-B5189D867313}"/>
              </a:ext>
            </a:extLst>
          </p:cNvPr>
          <p:cNvSpPr>
            <a:spLocks noGrp="1"/>
          </p:cNvSpPr>
          <p:nvPr>
            <p:ph type="title"/>
          </p:nvPr>
        </p:nvSpPr>
        <p:spPr/>
        <p:txBody>
          <a:bodyPr/>
          <a:lstStyle/>
          <a:p>
            <a:r>
              <a:rPr lang="en-US" dirty="0"/>
              <a:t>PEST Analysis</a:t>
            </a:r>
          </a:p>
        </p:txBody>
      </p:sp>
      <p:sp>
        <p:nvSpPr>
          <p:cNvPr id="3" name="Text Placeholder 2">
            <a:extLst>
              <a:ext uri="{FF2B5EF4-FFF2-40B4-BE49-F238E27FC236}">
                <a16:creationId xmlns:a16="http://schemas.microsoft.com/office/drawing/2014/main" id="{6B026449-FE06-4E23-821B-210AF8432B64}"/>
              </a:ext>
            </a:extLst>
          </p:cNvPr>
          <p:cNvSpPr>
            <a:spLocks noGrp="1"/>
          </p:cNvSpPr>
          <p:nvPr>
            <p:ph type="body" idx="1"/>
          </p:nvPr>
        </p:nvSpPr>
        <p:spPr/>
        <p:txBody>
          <a:bodyPr/>
          <a:lstStyle/>
          <a:p>
            <a:r>
              <a:rPr lang="en-US" dirty="0"/>
              <a:t>Not what you think it is…but it’s still important to many non-profits to know this stuff</a:t>
            </a:r>
          </a:p>
        </p:txBody>
      </p:sp>
    </p:spTree>
    <p:extLst>
      <p:ext uri="{BB962C8B-B14F-4D97-AF65-F5344CB8AC3E}">
        <p14:creationId xmlns:p14="http://schemas.microsoft.com/office/powerpoint/2010/main" val="3608999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0878" y="95534"/>
            <a:ext cx="9471545" cy="6858001"/>
          </a:xfrm>
        </p:spPr>
        <p:txBody>
          <a:bodyPr>
            <a:noAutofit/>
          </a:bodyPr>
          <a:lstStyle/>
          <a:p>
            <a:pPr marL="0" indent="0">
              <a:buNone/>
            </a:pPr>
            <a:r>
              <a:rPr lang="en-GB" sz="3200" dirty="0"/>
              <a:t>PEST analysis:</a:t>
            </a:r>
          </a:p>
          <a:p>
            <a:pPr marL="0" indent="0">
              <a:buNone/>
            </a:pPr>
            <a:endParaRPr lang="en-GB" sz="3200" dirty="0"/>
          </a:p>
        </p:txBody>
      </p:sp>
      <p:pic>
        <p:nvPicPr>
          <p:cNvPr id="5" name="Picture 4" descr="PEST analysis template available at Creately">
            <a:hlinkClick r:id="rId2" tgtFrame="&quot;_blank&quot;"/>
          </p:cNvPr>
          <p:cNvPicPr/>
          <p:nvPr/>
        </p:nvPicPr>
        <p:blipFill>
          <a:blip r:embed="rId3">
            <a:extLst>
              <a:ext uri="{28A0092B-C50C-407E-A947-70E740481C1C}">
                <a14:useLocalDpi xmlns:a14="http://schemas.microsoft.com/office/drawing/2010/main" val="0"/>
              </a:ext>
            </a:extLst>
          </a:blip>
          <a:srcRect/>
          <a:stretch>
            <a:fillRect/>
          </a:stretch>
        </p:blipFill>
        <p:spPr bwMode="auto">
          <a:xfrm>
            <a:off x="1856096" y="682388"/>
            <a:ext cx="7792871" cy="5813946"/>
          </a:xfrm>
          <a:prstGeom prst="rect">
            <a:avLst/>
          </a:prstGeom>
          <a:noFill/>
          <a:ln>
            <a:noFill/>
          </a:ln>
        </p:spPr>
      </p:pic>
    </p:spTree>
    <p:extLst>
      <p:ext uri="{BB962C8B-B14F-4D97-AF65-F5344CB8AC3E}">
        <p14:creationId xmlns:p14="http://schemas.microsoft.com/office/powerpoint/2010/main" val="375772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3146" y="1489322"/>
            <a:ext cx="9471545" cy="4593616"/>
          </a:xfrm>
        </p:spPr>
        <p:txBody>
          <a:bodyPr>
            <a:noAutofit/>
          </a:bodyPr>
          <a:lstStyle/>
          <a:p>
            <a:pPr marL="0" indent="0">
              <a:buNone/>
            </a:pPr>
            <a:r>
              <a:rPr lang="en-GB" sz="3200" dirty="0"/>
              <a:t>PEST can also be known as </a:t>
            </a:r>
            <a:r>
              <a:rPr lang="en-GB" sz="3200" b="1" dirty="0"/>
              <a:t>PESTLE</a:t>
            </a:r>
            <a:r>
              <a:rPr lang="en-GB" sz="3200" dirty="0"/>
              <a:t> which includes two other factors such as:</a:t>
            </a:r>
          </a:p>
          <a:p>
            <a:r>
              <a:rPr lang="en-GB" sz="3200" dirty="0"/>
              <a:t>Legal – Legislation which have been proposed and may come into effect and any passed legislation’s.</a:t>
            </a:r>
          </a:p>
          <a:p>
            <a:r>
              <a:rPr lang="en-GB" sz="3200" dirty="0"/>
              <a:t>Environmental – Environmental issues either locally or globally and their social and political factors.</a:t>
            </a:r>
          </a:p>
        </p:txBody>
      </p:sp>
    </p:spTree>
    <p:extLst>
      <p:ext uri="{BB962C8B-B14F-4D97-AF65-F5344CB8AC3E}">
        <p14:creationId xmlns:p14="http://schemas.microsoft.com/office/powerpoint/2010/main" val="3539329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0878" y="95534"/>
            <a:ext cx="9471545" cy="6858001"/>
          </a:xfrm>
        </p:spPr>
        <p:txBody>
          <a:bodyPr>
            <a:noAutofit/>
          </a:bodyPr>
          <a:lstStyle/>
          <a:p>
            <a:pPr marL="0" indent="0">
              <a:buNone/>
            </a:pPr>
            <a:r>
              <a:rPr lang="en-GB" sz="3200" dirty="0"/>
              <a:t>Comparative analysis of SWOT &amp; PEST analysis:</a:t>
            </a:r>
          </a:p>
          <a:p>
            <a:pPr marL="0" indent="0">
              <a:buNone/>
            </a:pPr>
            <a:endParaRPr lang="en-GB" sz="3200" dirty="0"/>
          </a:p>
          <a:p>
            <a:pPr marL="0" indent="0">
              <a:buNone/>
            </a:pPr>
            <a:endParaRPr lang="en-GB" sz="3200" dirty="0"/>
          </a:p>
          <a:p>
            <a:pPr marL="0" indent="0">
              <a:buNone/>
            </a:pPr>
            <a:endParaRPr lang="en-GB" sz="3200" dirty="0"/>
          </a:p>
          <a:p>
            <a:pPr marL="0" indent="0">
              <a:buNone/>
            </a:pPr>
            <a:endParaRPr lang="en-GB" sz="3200" dirty="0"/>
          </a:p>
          <a:p>
            <a:pPr marL="0" indent="0">
              <a:buNone/>
            </a:pPr>
            <a:endParaRPr lang="en-GB" sz="3200" dirty="0"/>
          </a:p>
          <a:p>
            <a:pPr marL="0" indent="0">
              <a:buNone/>
            </a:pPr>
            <a:endParaRPr lang="en-GB" sz="3200" dirty="0"/>
          </a:p>
          <a:p>
            <a:pPr marL="0" indent="0">
              <a:buNone/>
            </a:pPr>
            <a:endParaRPr lang="en-GB" sz="3200" dirty="0"/>
          </a:p>
          <a:p>
            <a:pPr marL="0" indent="0">
              <a:buNone/>
            </a:pPr>
            <a:endParaRPr lang="en-GB" sz="3200" dirty="0"/>
          </a:p>
          <a:p>
            <a:pPr marL="0" indent="0">
              <a:buNone/>
            </a:pPr>
            <a:endParaRPr lang="en-GB" sz="3200" dirty="0"/>
          </a:p>
          <a:p>
            <a:pPr marL="0" indent="0">
              <a:buNone/>
            </a:pPr>
            <a:endParaRPr lang="en-GB" sz="3200" dirty="0"/>
          </a:p>
        </p:txBody>
      </p:sp>
      <p:pic>
        <p:nvPicPr>
          <p:cNvPr id="6" name="Picture 5" descr="SWOT analysis vs PEST analysis">
            <a:hlinkClick r:id="rId3" tgtFrame="&quot;_blank&quot;"/>
          </p:cNvPr>
          <p:cNvPicPr/>
          <p:nvPr/>
        </p:nvPicPr>
        <p:blipFill>
          <a:blip r:embed="rId4">
            <a:extLst>
              <a:ext uri="{28A0092B-C50C-407E-A947-70E740481C1C}">
                <a14:useLocalDpi xmlns:a14="http://schemas.microsoft.com/office/drawing/2010/main" val="0"/>
              </a:ext>
            </a:extLst>
          </a:blip>
          <a:srcRect/>
          <a:stretch>
            <a:fillRect/>
          </a:stretch>
        </p:blipFill>
        <p:spPr bwMode="auto">
          <a:xfrm>
            <a:off x="1270141" y="1462026"/>
            <a:ext cx="7369791" cy="4271750"/>
          </a:xfrm>
          <a:prstGeom prst="rect">
            <a:avLst/>
          </a:prstGeom>
          <a:noFill/>
          <a:ln>
            <a:noFill/>
          </a:ln>
        </p:spPr>
      </p:pic>
      <p:sp>
        <p:nvSpPr>
          <p:cNvPr id="2" name="TextBox 1">
            <a:extLst>
              <a:ext uri="{FF2B5EF4-FFF2-40B4-BE49-F238E27FC236}">
                <a16:creationId xmlns:a16="http://schemas.microsoft.com/office/drawing/2014/main" id="{13642472-0518-4C85-A8D6-1CE18221EA2D}"/>
              </a:ext>
            </a:extLst>
          </p:cNvPr>
          <p:cNvSpPr txBox="1"/>
          <p:nvPr/>
        </p:nvSpPr>
        <p:spPr>
          <a:xfrm>
            <a:off x="8705966" y="1648110"/>
            <a:ext cx="3197662" cy="4801314"/>
          </a:xfrm>
          <a:prstGeom prst="rect">
            <a:avLst/>
          </a:prstGeom>
          <a:noFill/>
        </p:spPr>
        <p:txBody>
          <a:bodyPr wrap="square" rtlCol="0">
            <a:spAutoFit/>
          </a:bodyPr>
          <a:lstStyle/>
          <a:p>
            <a:r>
              <a:rPr lang="en-GB" sz="2800" dirty="0"/>
              <a:t>Do the PEST analysis first and include the results (as appropriate)in the opportunities and threats section of your SWOT analysis. </a:t>
            </a:r>
          </a:p>
          <a:p>
            <a:endParaRPr lang="en-GB" dirty="0"/>
          </a:p>
          <a:p>
            <a:endParaRPr lang="en-GB" dirty="0"/>
          </a:p>
          <a:p>
            <a:endParaRPr lang="en-US" dirty="0"/>
          </a:p>
        </p:txBody>
      </p:sp>
    </p:spTree>
    <p:extLst>
      <p:ext uri="{BB962C8B-B14F-4D97-AF65-F5344CB8AC3E}">
        <p14:creationId xmlns:p14="http://schemas.microsoft.com/office/powerpoint/2010/main" val="3512902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3D098-BE4D-463C-9FA7-619B49A19E00}"/>
              </a:ext>
            </a:extLst>
          </p:cNvPr>
          <p:cNvSpPr>
            <a:spLocks noGrp="1"/>
          </p:cNvSpPr>
          <p:nvPr>
            <p:ph type="title"/>
          </p:nvPr>
        </p:nvSpPr>
        <p:spPr/>
        <p:txBody>
          <a:bodyPr/>
          <a:lstStyle/>
          <a:p>
            <a:r>
              <a:rPr lang="en-US" dirty="0"/>
              <a:t>SWOT Analysis Outcomes</a:t>
            </a:r>
          </a:p>
        </p:txBody>
      </p:sp>
      <p:sp>
        <p:nvSpPr>
          <p:cNvPr id="3" name="Content Placeholder 2">
            <a:extLst>
              <a:ext uri="{FF2B5EF4-FFF2-40B4-BE49-F238E27FC236}">
                <a16:creationId xmlns:a16="http://schemas.microsoft.com/office/drawing/2014/main" id="{5B097730-1FA0-4FA2-9EF5-CF46B0ACC612}"/>
              </a:ext>
            </a:extLst>
          </p:cNvPr>
          <p:cNvSpPr>
            <a:spLocks noGrp="1"/>
          </p:cNvSpPr>
          <p:nvPr>
            <p:ph idx="1"/>
          </p:nvPr>
        </p:nvSpPr>
        <p:spPr/>
        <p:txBody>
          <a:bodyPr/>
          <a:lstStyle/>
          <a:p>
            <a:r>
              <a:rPr lang="en-US" sz="2400" dirty="0"/>
              <a:t>By </a:t>
            </a:r>
            <a:r>
              <a:rPr lang="en-US" sz="2400" dirty="0" err="1"/>
              <a:t>peforming</a:t>
            </a:r>
            <a:r>
              <a:rPr lang="en-US" sz="2400" dirty="0"/>
              <a:t> the SWOT analysis, you gain a thorough understanding of your personal strengths and weaknesses, and for your ministry goal as well. </a:t>
            </a:r>
          </a:p>
          <a:p>
            <a:r>
              <a:rPr lang="en-US" sz="2400" dirty="0"/>
              <a:t>This helps you understand where you may need to attract additional resources or people to assist you with your vision.</a:t>
            </a:r>
          </a:p>
          <a:p>
            <a:endParaRPr lang="en-US" dirty="0"/>
          </a:p>
        </p:txBody>
      </p:sp>
    </p:spTree>
    <p:extLst>
      <p:ext uri="{BB962C8B-B14F-4D97-AF65-F5344CB8AC3E}">
        <p14:creationId xmlns:p14="http://schemas.microsoft.com/office/powerpoint/2010/main" val="1190690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F641-FDEF-4865-9615-ACAEA23E233A}"/>
              </a:ext>
            </a:extLst>
          </p:cNvPr>
          <p:cNvSpPr>
            <a:spLocks noGrp="1"/>
          </p:cNvSpPr>
          <p:nvPr>
            <p:ph type="title"/>
          </p:nvPr>
        </p:nvSpPr>
        <p:spPr/>
        <p:txBody>
          <a:bodyPr/>
          <a:lstStyle/>
          <a:p>
            <a:r>
              <a:rPr lang="en-US" dirty="0"/>
              <a:t>PEST Analysis Outcomes</a:t>
            </a:r>
          </a:p>
        </p:txBody>
      </p:sp>
      <p:sp>
        <p:nvSpPr>
          <p:cNvPr id="3" name="Content Placeholder 2">
            <a:extLst>
              <a:ext uri="{FF2B5EF4-FFF2-40B4-BE49-F238E27FC236}">
                <a16:creationId xmlns:a16="http://schemas.microsoft.com/office/drawing/2014/main" id="{7F3815C2-5BC3-4344-B4D3-49BDB2304CB1}"/>
              </a:ext>
            </a:extLst>
          </p:cNvPr>
          <p:cNvSpPr>
            <a:spLocks noGrp="1"/>
          </p:cNvSpPr>
          <p:nvPr>
            <p:ph idx="1"/>
          </p:nvPr>
        </p:nvSpPr>
        <p:spPr>
          <a:xfrm>
            <a:off x="1889031" y="1653586"/>
            <a:ext cx="9910562" cy="4604852"/>
          </a:xfrm>
        </p:spPr>
        <p:txBody>
          <a:bodyPr>
            <a:normAutofit/>
          </a:bodyPr>
          <a:lstStyle/>
          <a:p>
            <a:r>
              <a:rPr lang="en-US" sz="3200" dirty="0"/>
              <a:t>A thorough PEST analysis will help you understand the environment where you will be operating in.</a:t>
            </a:r>
          </a:p>
          <a:p>
            <a:pPr lvl="1"/>
            <a:r>
              <a:rPr lang="en-US" sz="2800" dirty="0"/>
              <a:t>Is the neighborhood dealing with issues of poverty, crime, etc.?</a:t>
            </a:r>
          </a:p>
          <a:p>
            <a:pPr lvl="1"/>
            <a:r>
              <a:rPr lang="en-US" sz="2800" dirty="0"/>
              <a:t>Are there any strong social or cultural influences such as a predominantly strong Muslim culture?</a:t>
            </a:r>
          </a:p>
        </p:txBody>
      </p:sp>
    </p:spTree>
    <p:extLst>
      <p:ext uri="{BB962C8B-B14F-4D97-AF65-F5344CB8AC3E}">
        <p14:creationId xmlns:p14="http://schemas.microsoft.com/office/powerpoint/2010/main" val="2088705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3F641-FDEF-4865-9615-ACAEA23E233A}"/>
              </a:ext>
            </a:extLst>
          </p:cNvPr>
          <p:cNvSpPr>
            <a:spLocks noGrp="1"/>
          </p:cNvSpPr>
          <p:nvPr>
            <p:ph type="title"/>
          </p:nvPr>
        </p:nvSpPr>
        <p:spPr/>
        <p:txBody>
          <a:bodyPr/>
          <a:lstStyle/>
          <a:p>
            <a:r>
              <a:rPr lang="en-US" dirty="0"/>
              <a:t>PEST Analysis Outcomes</a:t>
            </a:r>
          </a:p>
        </p:txBody>
      </p:sp>
      <p:sp>
        <p:nvSpPr>
          <p:cNvPr id="3" name="Content Placeholder 2">
            <a:extLst>
              <a:ext uri="{FF2B5EF4-FFF2-40B4-BE49-F238E27FC236}">
                <a16:creationId xmlns:a16="http://schemas.microsoft.com/office/drawing/2014/main" id="{7F3815C2-5BC3-4344-B4D3-49BDB2304CB1}"/>
              </a:ext>
            </a:extLst>
          </p:cNvPr>
          <p:cNvSpPr>
            <a:spLocks noGrp="1"/>
          </p:cNvSpPr>
          <p:nvPr>
            <p:ph idx="1"/>
          </p:nvPr>
        </p:nvSpPr>
        <p:spPr>
          <a:xfrm>
            <a:off x="1889031" y="1653586"/>
            <a:ext cx="9910562" cy="4604852"/>
          </a:xfrm>
        </p:spPr>
        <p:txBody>
          <a:bodyPr>
            <a:normAutofit lnSpcReduction="10000"/>
          </a:bodyPr>
          <a:lstStyle/>
          <a:p>
            <a:r>
              <a:rPr lang="en-US" sz="3200" dirty="0"/>
              <a:t>A thorough PEST analysis will help you understand the environment where you will be operating in.</a:t>
            </a:r>
          </a:p>
          <a:p>
            <a:pPr lvl="1"/>
            <a:r>
              <a:rPr lang="en-US" sz="2800" dirty="0"/>
              <a:t>Understanding the political influences which could range from zoning ordinances restricting large meetings in a home, to government sanctioned </a:t>
            </a:r>
            <a:r>
              <a:rPr lang="en-US" sz="2800"/>
              <a:t>repression and </a:t>
            </a:r>
            <a:r>
              <a:rPr lang="en-US" sz="2800" dirty="0"/>
              <a:t>violence towards Christianity.</a:t>
            </a:r>
          </a:p>
          <a:p>
            <a:pPr lvl="1"/>
            <a:r>
              <a:rPr lang="en-US" sz="2800" dirty="0"/>
              <a:t>A complete analysis of the technology that is not just available or ‘doable’, but available to your target prospects.</a:t>
            </a:r>
          </a:p>
        </p:txBody>
      </p:sp>
    </p:spTree>
    <p:extLst>
      <p:ext uri="{BB962C8B-B14F-4D97-AF65-F5344CB8AC3E}">
        <p14:creationId xmlns:p14="http://schemas.microsoft.com/office/powerpoint/2010/main" val="3101582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Overview </a:t>
            </a:r>
          </a:p>
        </p:txBody>
      </p:sp>
      <p:sp>
        <p:nvSpPr>
          <p:cNvPr id="3" name="Content Placeholder 2"/>
          <p:cNvSpPr>
            <a:spLocks noGrp="1"/>
          </p:cNvSpPr>
          <p:nvPr>
            <p:ph idx="1"/>
          </p:nvPr>
        </p:nvSpPr>
        <p:spPr>
          <a:xfrm>
            <a:off x="2272311" y="1825625"/>
            <a:ext cx="8054386" cy="4351338"/>
          </a:xfrm>
        </p:spPr>
        <p:txBody>
          <a:bodyPr>
            <a:normAutofit/>
          </a:bodyPr>
          <a:lstStyle/>
          <a:p>
            <a:pPr>
              <a:buFont typeface="Courier New" panose="02070309020205020404" pitchFamily="49" charset="0"/>
              <a:buChar char="o"/>
            </a:pPr>
            <a:r>
              <a:rPr lang="en-GB" sz="2800" dirty="0"/>
              <a:t>What is a SWOT analysis?</a:t>
            </a:r>
          </a:p>
          <a:p>
            <a:pPr>
              <a:buFont typeface="Courier New" panose="02070309020205020404" pitchFamily="49" charset="0"/>
              <a:buChar char="o"/>
            </a:pPr>
            <a:r>
              <a:rPr lang="en-GB" sz="2800" dirty="0"/>
              <a:t>What is a PEST analysis?</a:t>
            </a:r>
          </a:p>
          <a:p>
            <a:pPr>
              <a:buFont typeface="Courier New" panose="02070309020205020404" pitchFamily="49" charset="0"/>
              <a:buChar char="o"/>
            </a:pPr>
            <a:r>
              <a:rPr lang="en-GB" sz="2800" dirty="0"/>
              <a:t>Comparative analysis of both SWOT &amp; PEST analysis.</a:t>
            </a:r>
          </a:p>
        </p:txBody>
      </p:sp>
    </p:spTree>
    <p:extLst>
      <p:ext uri="{BB962C8B-B14F-4D97-AF65-F5344CB8AC3E}">
        <p14:creationId xmlns:p14="http://schemas.microsoft.com/office/powerpoint/2010/main" val="1501372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E6CB7-C6A8-4E75-8B41-2E4B0B76AC47}"/>
              </a:ext>
            </a:extLst>
          </p:cNvPr>
          <p:cNvSpPr>
            <a:spLocks noGrp="1"/>
          </p:cNvSpPr>
          <p:nvPr>
            <p:ph type="title"/>
          </p:nvPr>
        </p:nvSpPr>
        <p:spPr/>
        <p:txBody>
          <a:bodyPr/>
          <a:lstStyle/>
          <a:p>
            <a:r>
              <a:rPr lang="en-US" dirty="0"/>
              <a:t>Why SWOT &amp; PEST are important to you:</a:t>
            </a:r>
          </a:p>
        </p:txBody>
      </p:sp>
      <p:sp>
        <p:nvSpPr>
          <p:cNvPr id="3" name="Content Placeholder 2">
            <a:extLst>
              <a:ext uri="{FF2B5EF4-FFF2-40B4-BE49-F238E27FC236}">
                <a16:creationId xmlns:a16="http://schemas.microsoft.com/office/drawing/2014/main" id="{335EFF18-1856-40F5-B8DE-DA3F8F89091E}"/>
              </a:ext>
            </a:extLst>
          </p:cNvPr>
          <p:cNvSpPr>
            <a:spLocks noGrp="1"/>
          </p:cNvSpPr>
          <p:nvPr>
            <p:ph idx="1"/>
          </p:nvPr>
        </p:nvSpPr>
        <p:spPr>
          <a:xfrm>
            <a:off x="2589212" y="2133599"/>
            <a:ext cx="8915400" cy="4217921"/>
          </a:xfrm>
        </p:spPr>
        <p:txBody>
          <a:bodyPr>
            <a:normAutofit/>
          </a:bodyPr>
          <a:lstStyle/>
          <a:p>
            <a:r>
              <a:rPr lang="en-US" sz="2600" dirty="0"/>
              <a:t>SWOT &amp; PEST are two marketing management tools that will help you to understand:</a:t>
            </a:r>
          </a:p>
          <a:p>
            <a:pPr lvl="1"/>
            <a:r>
              <a:rPr lang="en-US" sz="2200" dirty="0"/>
              <a:t>Your personal strengths, weaknesses, opportunities, and threats in the context of delivering your ministry to the community.  </a:t>
            </a:r>
          </a:p>
          <a:p>
            <a:pPr lvl="1"/>
            <a:r>
              <a:rPr lang="en-US" sz="2200" dirty="0"/>
              <a:t>Helps you to clearly understand the overall environment in which you plan to work, the political environment, any overarching economic issues, social influences that you may be pushing against (or taking advantage of), and technology resources that you could take advantage of</a:t>
            </a:r>
            <a:r>
              <a:rPr lang="en-US" dirty="0"/>
              <a:t>.</a:t>
            </a:r>
          </a:p>
        </p:txBody>
      </p:sp>
    </p:spTree>
    <p:extLst>
      <p:ext uri="{BB962C8B-B14F-4D97-AF65-F5344CB8AC3E}">
        <p14:creationId xmlns:p14="http://schemas.microsoft.com/office/powerpoint/2010/main" val="1631504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6537" y="232012"/>
            <a:ext cx="8270544" cy="6625988"/>
          </a:xfrm>
        </p:spPr>
        <p:txBody>
          <a:bodyPr>
            <a:noAutofit/>
          </a:bodyPr>
          <a:lstStyle/>
          <a:p>
            <a:pPr marL="0" indent="0">
              <a:buNone/>
            </a:pPr>
            <a:r>
              <a:rPr lang="en-GB" sz="3600" b="1" dirty="0"/>
              <a:t>SWOT analysis:</a:t>
            </a:r>
          </a:p>
          <a:p>
            <a:pPr marL="0" indent="0">
              <a:buNone/>
            </a:pPr>
            <a:endParaRPr lang="en-GB" sz="3400" dirty="0"/>
          </a:p>
          <a:p>
            <a:pPr marL="0" indent="0">
              <a:buNone/>
            </a:pPr>
            <a:endParaRPr lang="en-GB" sz="34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03285" y="892743"/>
            <a:ext cx="8770961" cy="5759356"/>
          </a:xfrm>
          <a:prstGeom prst="rect">
            <a:avLst/>
          </a:prstGeom>
        </p:spPr>
      </p:pic>
    </p:spTree>
    <p:extLst>
      <p:ext uri="{BB962C8B-B14F-4D97-AF65-F5344CB8AC3E}">
        <p14:creationId xmlns:p14="http://schemas.microsoft.com/office/powerpoint/2010/main" val="2004793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6537" y="232012"/>
            <a:ext cx="8270544" cy="6625988"/>
          </a:xfrm>
        </p:spPr>
        <p:txBody>
          <a:bodyPr>
            <a:noAutofit/>
          </a:bodyPr>
          <a:lstStyle/>
          <a:p>
            <a:pPr marL="0" indent="0">
              <a:buNone/>
            </a:pPr>
            <a:r>
              <a:rPr lang="en-GB" sz="3600" b="1" dirty="0"/>
              <a:t>SWOT analysis:</a:t>
            </a:r>
          </a:p>
          <a:p>
            <a:pPr marL="0" indent="0">
              <a:buNone/>
            </a:pPr>
            <a:endParaRPr lang="en-GB" sz="3400" dirty="0"/>
          </a:p>
          <a:p>
            <a:pPr marL="0" indent="0">
              <a:buNone/>
            </a:pPr>
            <a:r>
              <a:rPr lang="en-GB" sz="3200" dirty="0"/>
              <a:t>SWOT when broken down simply means </a:t>
            </a:r>
            <a:r>
              <a:rPr lang="en-GB" sz="3200" dirty="0" err="1"/>
              <a:t>analyzing</a:t>
            </a:r>
            <a:r>
              <a:rPr lang="en-GB" sz="3200" dirty="0"/>
              <a:t> the following components:</a:t>
            </a:r>
          </a:p>
          <a:p>
            <a:pPr lvl="0"/>
            <a:r>
              <a:rPr lang="en-GB" sz="3200" b="1" dirty="0"/>
              <a:t>S</a:t>
            </a:r>
            <a:r>
              <a:rPr lang="en-GB" sz="3200" dirty="0"/>
              <a:t>trengths – The advantages you have over the competition concerning this project.</a:t>
            </a:r>
          </a:p>
          <a:p>
            <a:pPr marL="0" indent="0">
              <a:buNone/>
            </a:pPr>
            <a:endParaRPr lang="en-GB" sz="3400" dirty="0"/>
          </a:p>
        </p:txBody>
      </p:sp>
    </p:spTree>
    <p:extLst>
      <p:ext uri="{BB962C8B-B14F-4D97-AF65-F5344CB8AC3E}">
        <p14:creationId xmlns:p14="http://schemas.microsoft.com/office/powerpoint/2010/main" val="1199252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6537" y="232012"/>
            <a:ext cx="8270544" cy="6625988"/>
          </a:xfrm>
        </p:spPr>
        <p:txBody>
          <a:bodyPr>
            <a:noAutofit/>
          </a:bodyPr>
          <a:lstStyle/>
          <a:p>
            <a:pPr marL="0" indent="0">
              <a:buNone/>
            </a:pPr>
            <a:r>
              <a:rPr lang="en-GB" sz="3600" b="1" dirty="0"/>
              <a:t>SWOT analysis:</a:t>
            </a:r>
          </a:p>
          <a:p>
            <a:pPr marL="0" indent="0">
              <a:buNone/>
            </a:pPr>
            <a:endParaRPr lang="en-GB" sz="3400" dirty="0"/>
          </a:p>
          <a:p>
            <a:pPr marL="0" indent="0">
              <a:buNone/>
            </a:pPr>
            <a:r>
              <a:rPr lang="en-GB" sz="3200" dirty="0"/>
              <a:t>SWOT when broken down simply means </a:t>
            </a:r>
            <a:r>
              <a:rPr lang="en-GB" sz="3200" dirty="0" err="1"/>
              <a:t>analyzing</a:t>
            </a:r>
            <a:r>
              <a:rPr lang="en-GB" sz="3200" dirty="0"/>
              <a:t> the following components:</a:t>
            </a:r>
          </a:p>
          <a:p>
            <a:pPr lvl="0"/>
            <a:r>
              <a:rPr lang="en-GB" sz="3200" b="1" dirty="0"/>
              <a:t>W</a:t>
            </a:r>
            <a:r>
              <a:rPr lang="en-GB" sz="3200" dirty="0"/>
              <a:t>eaknesses – The disadvantages you have internally compared with your competitors.</a:t>
            </a:r>
          </a:p>
          <a:p>
            <a:pPr marL="0" indent="0">
              <a:buNone/>
            </a:pPr>
            <a:endParaRPr lang="en-GB" sz="3400" dirty="0"/>
          </a:p>
        </p:txBody>
      </p:sp>
    </p:spTree>
    <p:extLst>
      <p:ext uri="{BB962C8B-B14F-4D97-AF65-F5344CB8AC3E}">
        <p14:creationId xmlns:p14="http://schemas.microsoft.com/office/powerpoint/2010/main" val="3743757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6537" y="232012"/>
            <a:ext cx="8270544" cy="6625988"/>
          </a:xfrm>
        </p:spPr>
        <p:txBody>
          <a:bodyPr>
            <a:noAutofit/>
          </a:bodyPr>
          <a:lstStyle/>
          <a:p>
            <a:pPr marL="0" indent="0">
              <a:buNone/>
            </a:pPr>
            <a:r>
              <a:rPr lang="en-GB" sz="3600" b="1" dirty="0"/>
              <a:t>SWOT analysis:</a:t>
            </a:r>
          </a:p>
          <a:p>
            <a:pPr marL="0" indent="0">
              <a:buNone/>
            </a:pPr>
            <a:endParaRPr lang="en-GB" sz="3400" dirty="0"/>
          </a:p>
          <a:p>
            <a:pPr marL="0" indent="0">
              <a:buNone/>
            </a:pPr>
            <a:r>
              <a:rPr lang="en-GB" sz="3200" dirty="0"/>
              <a:t>SWOT when broken down simply means </a:t>
            </a:r>
            <a:r>
              <a:rPr lang="en-GB" sz="3200" dirty="0" err="1"/>
              <a:t>analyzing</a:t>
            </a:r>
            <a:r>
              <a:rPr lang="en-GB" sz="3200" dirty="0"/>
              <a:t> the following components:</a:t>
            </a:r>
          </a:p>
          <a:p>
            <a:pPr lvl="0"/>
            <a:r>
              <a:rPr lang="en-GB" sz="3200" b="1" dirty="0"/>
              <a:t>O</a:t>
            </a:r>
            <a:r>
              <a:rPr lang="en-GB" sz="3200" dirty="0"/>
              <a:t>pportunities – Current external trends which are waiting to be taken advantage of.</a:t>
            </a:r>
          </a:p>
        </p:txBody>
      </p:sp>
    </p:spTree>
    <p:extLst>
      <p:ext uri="{BB962C8B-B14F-4D97-AF65-F5344CB8AC3E}">
        <p14:creationId xmlns:p14="http://schemas.microsoft.com/office/powerpoint/2010/main" val="2556337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6537" y="232012"/>
            <a:ext cx="8270544" cy="6625988"/>
          </a:xfrm>
        </p:spPr>
        <p:txBody>
          <a:bodyPr>
            <a:noAutofit/>
          </a:bodyPr>
          <a:lstStyle/>
          <a:p>
            <a:pPr marL="0" indent="0">
              <a:buNone/>
            </a:pPr>
            <a:r>
              <a:rPr lang="en-GB" sz="3600" b="1" dirty="0"/>
              <a:t>SWOT analysis:</a:t>
            </a:r>
          </a:p>
          <a:p>
            <a:pPr marL="0" indent="0">
              <a:buNone/>
            </a:pPr>
            <a:endParaRPr lang="en-GB" sz="3400" dirty="0"/>
          </a:p>
          <a:p>
            <a:pPr marL="0" indent="0">
              <a:buNone/>
            </a:pPr>
            <a:r>
              <a:rPr lang="en-GB" sz="3200" dirty="0"/>
              <a:t>SWOT when broken down simply means analysing the following components:</a:t>
            </a:r>
          </a:p>
          <a:p>
            <a:pPr lvl="0"/>
            <a:r>
              <a:rPr lang="en-GB" sz="3200" b="1" dirty="0"/>
              <a:t>T</a:t>
            </a:r>
            <a:r>
              <a:rPr lang="en-GB" sz="3200" dirty="0"/>
              <a:t>hreats – External movements which may cause a problem and have a negative impact on your business.</a:t>
            </a:r>
          </a:p>
          <a:p>
            <a:pPr marL="0" indent="0">
              <a:buNone/>
            </a:pPr>
            <a:endParaRPr lang="en-GB" sz="3400" dirty="0"/>
          </a:p>
        </p:txBody>
      </p:sp>
    </p:spTree>
    <p:extLst>
      <p:ext uri="{BB962C8B-B14F-4D97-AF65-F5344CB8AC3E}">
        <p14:creationId xmlns:p14="http://schemas.microsoft.com/office/powerpoint/2010/main" val="2885512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623F7-CBF4-4327-A67D-62925C004D23}"/>
              </a:ext>
            </a:extLst>
          </p:cNvPr>
          <p:cNvSpPr>
            <a:spLocks noGrp="1"/>
          </p:cNvSpPr>
          <p:nvPr>
            <p:ph type="title"/>
          </p:nvPr>
        </p:nvSpPr>
        <p:spPr/>
        <p:txBody>
          <a:bodyPr/>
          <a:lstStyle/>
          <a:p>
            <a:r>
              <a:rPr lang="en-US" dirty="0"/>
              <a:t>When to do a SWOT Analysis</a:t>
            </a:r>
          </a:p>
        </p:txBody>
      </p:sp>
      <p:sp>
        <p:nvSpPr>
          <p:cNvPr id="3" name="Content Placeholder 2">
            <a:extLst>
              <a:ext uri="{FF2B5EF4-FFF2-40B4-BE49-F238E27FC236}">
                <a16:creationId xmlns:a16="http://schemas.microsoft.com/office/drawing/2014/main" id="{DFC1F339-2853-49E2-8641-426F116A09C0}"/>
              </a:ext>
            </a:extLst>
          </p:cNvPr>
          <p:cNvSpPr>
            <a:spLocks noGrp="1"/>
          </p:cNvSpPr>
          <p:nvPr>
            <p:ph idx="1"/>
          </p:nvPr>
        </p:nvSpPr>
        <p:spPr/>
        <p:txBody>
          <a:bodyPr>
            <a:normAutofit/>
          </a:bodyPr>
          <a:lstStyle/>
          <a:p>
            <a:r>
              <a:rPr lang="en-US" sz="2800" dirty="0"/>
              <a:t>For yourself</a:t>
            </a:r>
          </a:p>
          <a:p>
            <a:r>
              <a:rPr lang="en-US" sz="2800" dirty="0"/>
              <a:t>For your ministry / organization</a:t>
            </a:r>
          </a:p>
          <a:p>
            <a:r>
              <a:rPr lang="en-US" sz="2800" dirty="0"/>
              <a:t>For any &amp; every competitor</a:t>
            </a:r>
          </a:p>
          <a:p>
            <a:pPr marL="0" indent="0">
              <a:buNone/>
            </a:pPr>
            <a:endParaRPr lang="en-US" sz="2800" dirty="0"/>
          </a:p>
        </p:txBody>
      </p:sp>
    </p:spTree>
    <p:extLst>
      <p:ext uri="{BB962C8B-B14F-4D97-AF65-F5344CB8AC3E}">
        <p14:creationId xmlns:p14="http://schemas.microsoft.com/office/powerpoint/2010/main" val="84959745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226</TotalTime>
  <Words>518</Words>
  <Application>Microsoft Office PowerPoint</Application>
  <PresentationFormat>Widescreen</PresentationFormat>
  <Paragraphs>61</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Century Gothic</vt:lpstr>
      <vt:lpstr>Courier New</vt:lpstr>
      <vt:lpstr>Wingdings 3</vt:lpstr>
      <vt:lpstr>Wisp</vt:lpstr>
      <vt:lpstr>Comparative analysis of SWOT &amp; PEST analysis</vt:lpstr>
      <vt:lpstr>Overview </vt:lpstr>
      <vt:lpstr>Why SWOT &amp; PEST are important to you:</vt:lpstr>
      <vt:lpstr>PowerPoint Presentation</vt:lpstr>
      <vt:lpstr>PowerPoint Presentation</vt:lpstr>
      <vt:lpstr>PowerPoint Presentation</vt:lpstr>
      <vt:lpstr>PowerPoint Presentation</vt:lpstr>
      <vt:lpstr>PowerPoint Presentation</vt:lpstr>
      <vt:lpstr>When to do a SWOT Analysis</vt:lpstr>
      <vt:lpstr>When to do a SWOT Analysis</vt:lpstr>
      <vt:lpstr>PEST Analysis</vt:lpstr>
      <vt:lpstr>PowerPoint Presentation</vt:lpstr>
      <vt:lpstr>PowerPoint Presentation</vt:lpstr>
      <vt:lpstr>PowerPoint Presentation</vt:lpstr>
      <vt:lpstr>SWOT Analysis Outcomes</vt:lpstr>
      <vt:lpstr>PEST Analysis Outcomes</vt:lpstr>
      <vt:lpstr>PEST Analysis Outcomes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You All</dc:title>
  <dc:creator>IsarotHossan Shanto</dc:creator>
  <cp:lastModifiedBy>Tom Tubergen</cp:lastModifiedBy>
  <cp:revision>54</cp:revision>
  <dcterms:created xsi:type="dcterms:W3CDTF">2016-03-31T03:00:40Z</dcterms:created>
  <dcterms:modified xsi:type="dcterms:W3CDTF">2017-08-09T18:29:43Z</dcterms:modified>
</cp:coreProperties>
</file>