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snapToGrid="0" snapToObjects="1">
      <p:cViewPr varScale="1">
        <p:scale>
          <a:sx n="85" d="100"/>
          <a:sy n="85" d="100"/>
        </p:scale>
        <p:origin x="-157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3/11/17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3/11/17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3/11/17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3/11/17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3/11/17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Deacon “</a:t>
            </a:r>
            <a:r>
              <a:rPr lang="en-US" dirty="0" err="1" smtClean="0"/>
              <a:t>Diakonos</a:t>
            </a:r>
            <a:r>
              <a:rPr lang="en-US" dirty="0" smtClean="0"/>
              <a:t>” Attitude</a:t>
            </a:r>
            <a:endParaRPr lang="en-US" dirty="0"/>
          </a:p>
        </p:txBody>
      </p:sp>
      <p:sp>
        <p:nvSpPr>
          <p:cNvPr id="3" name="Subtitle 2"/>
          <p:cNvSpPr>
            <a:spLocks noGrp="1"/>
          </p:cNvSpPr>
          <p:nvPr>
            <p:ph type="subTitle" idx="1"/>
          </p:nvPr>
        </p:nvSpPr>
        <p:spPr/>
        <p:txBody>
          <a:bodyPr/>
          <a:lstStyle/>
          <a:p>
            <a:r>
              <a:rPr lang="en-US" dirty="0" smtClean="0"/>
              <a:t>Henry Reyenga</a:t>
            </a:r>
            <a:endParaRPr lang="en-US" dirty="0"/>
          </a:p>
        </p:txBody>
      </p:sp>
    </p:spTree>
    <p:extLst>
      <p:ext uri="{BB962C8B-B14F-4D97-AF65-F5344CB8AC3E}">
        <p14:creationId xmlns:p14="http://schemas.microsoft.com/office/powerpoint/2010/main" val="4122846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Apollos</a:t>
            </a:r>
            <a:r>
              <a:rPr lang="en-US" dirty="0" smtClean="0"/>
              <a:t> and Paul are Deacons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1 Corinthians </a:t>
            </a:r>
            <a:r>
              <a:rPr lang="en-US" dirty="0"/>
              <a:t>3:5 </a:t>
            </a:r>
            <a:r>
              <a:rPr lang="en-US" dirty="0" smtClean="0"/>
              <a:t>  Who </a:t>
            </a:r>
            <a:r>
              <a:rPr lang="en-US" dirty="0"/>
              <a:t>then is Apollos, and who is Paul, but </a:t>
            </a:r>
            <a:r>
              <a:rPr lang="en-US" dirty="0" smtClean="0"/>
              <a:t>servants (</a:t>
            </a:r>
            <a:r>
              <a:rPr lang="en-US" dirty="0" err="1" smtClean="0"/>
              <a:t>diakonos</a:t>
            </a:r>
            <a:r>
              <a:rPr lang="en-US" dirty="0" smtClean="0"/>
              <a:t>) </a:t>
            </a:r>
            <a:r>
              <a:rPr lang="en-US" dirty="0"/>
              <a:t>through whom you believed; and each as the Lord gave to him? </a:t>
            </a:r>
          </a:p>
        </p:txBody>
      </p:sp>
    </p:spTree>
    <p:extLst>
      <p:ext uri="{BB962C8B-B14F-4D97-AF65-F5344CB8AC3E}">
        <p14:creationId xmlns:p14="http://schemas.microsoft.com/office/powerpoint/2010/main" val="2553849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Deacons of a New Covenant</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2 Corinthians </a:t>
            </a:r>
            <a:r>
              <a:rPr lang="en-US" dirty="0"/>
              <a:t>3:</a:t>
            </a:r>
            <a:r>
              <a:rPr lang="en-US" dirty="0" smtClean="0"/>
              <a:t>5-6    not </a:t>
            </a:r>
            <a:r>
              <a:rPr lang="en-US" dirty="0"/>
              <a:t>that we are sufficient of ourselves, to account anything as from ourselves; but our sufficiency is from God;  </a:t>
            </a:r>
            <a:r>
              <a:rPr lang="en-US" dirty="0" smtClean="0"/>
              <a:t>who </a:t>
            </a:r>
            <a:r>
              <a:rPr lang="en-US" dirty="0"/>
              <a:t>also made us sufficient as servants </a:t>
            </a:r>
            <a:r>
              <a:rPr lang="en-US" dirty="0" smtClean="0"/>
              <a:t>(</a:t>
            </a:r>
            <a:r>
              <a:rPr lang="en-US" dirty="0" err="1" smtClean="0"/>
              <a:t>diakonos</a:t>
            </a:r>
            <a:r>
              <a:rPr lang="en-US" dirty="0" smtClean="0"/>
              <a:t>) of </a:t>
            </a:r>
            <a:r>
              <a:rPr lang="en-US" dirty="0"/>
              <a:t>a new covenant; not of the letter, but of the Spirit. For the letter kills, but the Spirit gives life.</a:t>
            </a:r>
          </a:p>
        </p:txBody>
      </p:sp>
    </p:spTree>
    <p:extLst>
      <p:ext uri="{BB962C8B-B14F-4D97-AF65-F5344CB8AC3E}">
        <p14:creationId xmlns:p14="http://schemas.microsoft.com/office/powerpoint/2010/main" val="311471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Commending Ourselves as Deacons of God by Actions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2 Corinthians </a:t>
            </a:r>
            <a:r>
              <a:rPr lang="en-US" dirty="0"/>
              <a:t>6:</a:t>
            </a:r>
            <a:r>
              <a:rPr lang="en-US" dirty="0" smtClean="0"/>
              <a:t>3-5   We </a:t>
            </a:r>
            <a:r>
              <a:rPr lang="en-US" dirty="0"/>
              <a:t>give no occasion of stumbling in anything, that our service may not be blamed,  4 but in everything commending ourselves, as </a:t>
            </a:r>
            <a:r>
              <a:rPr lang="en-US" dirty="0" smtClean="0"/>
              <a:t>servants (</a:t>
            </a:r>
            <a:r>
              <a:rPr lang="en-US" dirty="0" err="1" smtClean="0"/>
              <a:t>diakonos</a:t>
            </a:r>
            <a:r>
              <a:rPr lang="en-US" dirty="0" smtClean="0"/>
              <a:t>) </a:t>
            </a:r>
            <a:r>
              <a:rPr lang="en-US" dirty="0"/>
              <a:t>of God, in great endurance, in afflictions, in hardships, in distresses,  5 in beatings, in imprisonments, in riots, in labors, in </a:t>
            </a:r>
            <a:r>
              <a:rPr lang="en-US" dirty="0" err="1"/>
              <a:t>watchings</a:t>
            </a:r>
            <a:r>
              <a:rPr lang="en-US" dirty="0"/>
              <a:t>, in </a:t>
            </a:r>
            <a:r>
              <a:rPr lang="en-US" dirty="0" err="1"/>
              <a:t>fastings</a:t>
            </a:r>
            <a:r>
              <a:rPr lang="en-US" dirty="0"/>
              <a:t>; </a:t>
            </a:r>
          </a:p>
        </p:txBody>
      </p:sp>
    </p:spTree>
    <p:extLst>
      <p:ext uri="{BB962C8B-B14F-4D97-AF65-F5344CB8AC3E}">
        <p14:creationId xmlns:p14="http://schemas.microsoft.com/office/powerpoint/2010/main" val="1242393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a:t>W</a:t>
            </a:r>
            <a:r>
              <a:rPr lang="en-US" dirty="0" smtClean="0"/>
              <a:t>as Made a Deacon</a:t>
            </a:r>
            <a:endParaRPr lang="en-US" dirty="0"/>
          </a:p>
        </p:txBody>
      </p:sp>
      <p:sp>
        <p:nvSpPr>
          <p:cNvPr id="3" name="Content Placeholder 2"/>
          <p:cNvSpPr>
            <a:spLocks noGrp="1"/>
          </p:cNvSpPr>
          <p:nvPr>
            <p:ph idx="1"/>
          </p:nvPr>
        </p:nvSpPr>
        <p:spPr/>
        <p:txBody>
          <a:bodyPr/>
          <a:lstStyle/>
          <a:p>
            <a:pPr marL="0" indent="0">
              <a:buNone/>
            </a:pPr>
            <a:r>
              <a:rPr lang="en-US" dirty="0" smtClean="0"/>
              <a:t>Ephesians 3:6-7   that </a:t>
            </a:r>
            <a:r>
              <a:rPr lang="en-US" dirty="0"/>
              <a:t>the Gentiles are fellow heirs, and fellow members of the body, and fellow partakers of his promise in Christ Jesus through the gospel,  7 whereof I was made a </a:t>
            </a:r>
            <a:r>
              <a:rPr lang="en-US" dirty="0" smtClean="0"/>
              <a:t>servant (</a:t>
            </a:r>
            <a:r>
              <a:rPr lang="en-US" dirty="0" err="1" smtClean="0"/>
              <a:t>diakonos</a:t>
            </a:r>
            <a:r>
              <a:rPr lang="en-US" dirty="0" smtClean="0"/>
              <a:t>), </a:t>
            </a:r>
            <a:r>
              <a:rPr lang="en-US" dirty="0"/>
              <a:t>according to the gift of that grace of God which was given me according to the working of his power.  8 To me, the very least of all saints, was this grace given, to preach to the Gentiles the unsearchable riches of Christ</a:t>
            </a:r>
          </a:p>
        </p:txBody>
      </p:sp>
    </p:spTree>
    <p:extLst>
      <p:ext uri="{BB962C8B-B14F-4D97-AF65-F5344CB8AC3E}">
        <p14:creationId xmlns:p14="http://schemas.microsoft.com/office/powerpoint/2010/main" val="139276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Tychicus</a:t>
            </a:r>
            <a:r>
              <a:rPr lang="en-US" dirty="0" smtClean="0"/>
              <a:t> Was a Deacon Too</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pPr marL="0" indent="0">
              <a:buNone/>
            </a:pPr>
            <a:endParaRPr lang="en-US" dirty="0"/>
          </a:p>
          <a:p>
            <a:pPr marL="0" indent="0">
              <a:buNone/>
            </a:pPr>
            <a:r>
              <a:rPr lang="en-US" dirty="0" smtClean="0"/>
              <a:t>Ephesians </a:t>
            </a:r>
            <a:r>
              <a:rPr lang="en-US" dirty="0"/>
              <a:t>6:21   But that you also may know my affairs, how I am doing, </a:t>
            </a:r>
            <a:r>
              <a:rPr lang="en-US" dirty="0" err="1"/>
              <a:t>Tychicus</a:t>
            </a:r>
            <a:r>
              <a:rPr lang="en-US" dirty="0"/>
              <a:t>, the beloved brother and faithful </a:t>
            </a:r>
            <a:r>
              <a:rPr lang="en-US" dirty="0" smtClean="0"/>
              <a:t>servant (</a:t>
            </a:r>
            <a:r>
              <a:rPr lang="en-US" dirty="0" err="1" smtClean="0"/>
              <a:t>diakonos</a:t>
            </a:r>
            <a:r>
              <a:rPr lang="en-US" dirty="0" smtClean="0"/>
              <a:t>) </a:t>
            </a:r>
            <a:r>
              <a:rPr lang="en-US" dirty="0"/>
              <a:t>in the Lord, will make known to you all things; </a:t>
            </a:r>
            <a:endParaRPr lang="en-US" dirty="0" smtClean="0"/>
          </a:p>
          <a:p>
            <a:pPr marL="0" indent="0">
              <a:buNone/>
            </a:pPr>
            <a:endParaRPr lang="en-US" dirty="0"/>
          </a:p>
          <a:p>
            <a:pPr marL="0" indent="0">
              <a:buNone/>
            </a:pPr>
            <a:r>
              <a:rPr lang="en-US" dirty="0"/>
              <a:t>Mentioned Five </a:t>
            </a:r>
            <a:r>
              <a:rPr lang="en-US" dirty="0" smtClean="0"/>
              <a:t>Times: </a:t>
            </a:r>
            <a:r>
              <a:rPr lang="en-US" dirty="0"/>
              <a:t>Acts 20:4; Ephesians 6:21; Colossians 4:7; Titus 3:12; 2 Timothy 4:12</a:t>
            </a:r>
            <a:r>
              <a:rPr lang="en-US" dirty="0" smtClean="0"/>
              <a:t>)</a:t>
            </a:r>
            <a:endParaRPr lang="en-US" dirty="0"/>
          </a:p>
        </p:txBody>
      </p:sp>
    </p:spTree>
    <p:extLst>
      <p:ext uri="{BB962C8B-B14F-4D97-AF65-F5344CB8AC3E}">
        <p14:creationId xmlns:p14="http://schemas.microsoft.com/office/powerpoint/2010/main" val="1923796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Elders and Servants (Deacons)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Philippians </a:t>
            </a:r>
            <a:r>
              <a:rPr lang="en-US" dirty="0"/>
              <a:t>1:1   Paul and Timothy, servants of Jesus Christ</a:t>
            </a:r>
            <a:r>
              <a:rPr lang="en-US" dirty="0" smtClean="0"/>
              <a:t>; To </a:t>
            </a:r>
            <a:r>
              <a:rPr lang="en-US" dirty="0"/>
              <a:t>all the saints in Christ Jesus who are at Philippi, with the </a:t>
            </a:r>
            <a:r>
              <a:rPr lang="en-US" dirty="0" smtClean="0"/>
              <a:t>overseers </a:t>
            </a:r>
            <a:r>
              <a:rPr lang="en-US" dirty="0"/>
              <a:t>and </a:t>
            </a:r>
            <a:r>
              <a:rPr lang="en-US" dirty="0" smtClean="0"/>
              <a:t>deacons (</a:t>
            </a:r>
            <a:r>
              <a:rPr lang="en-US" dirty="0" err="1" smtClean="0"/>
              <a:t>diakonos</a:t>
            </a:r>
            <a:r>
              <a:rPr lang="en-US" dirty="0" smtClean="0"/>
              <a:t>) </a:t>
            </a:r>
            <a:endParaRPr lang="en-US" dirty="0"/>
          </a:p>
        </p:txBody>
      </p:sp>
    </p:spTree>
    <p:extLst>
      <p:ext uri="{BB962C8B-B14F-4D97-AF65-F5344CB8AC3E}">
        <p14:creationId xmlns:p14="http://schemas.microsoft.com/office/powerpoint/2010/main" val="748161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Epaphras</a:t>
            </a:r>
            <a:r>
              <a:rPr lang="en-US" dirty="0" smtClean="0"/>
              <a:t> is a </a:t>
            </a:r>
            <a:r>
              <a:rPr lang="en-US" dirty="0"/>
              <a:t>F</a:t>
            </a:r>
            <a:r>
              <a:rPr lang="en-US" dirty="0" smtClean="0"/>
              <a:t>ellow </a:t>
            </a:r>
            <a:r>
              <a:rPr lang="en-US" dirty="0" err="1" smtClean="0"/>
              <a:t>Sevant</a:t>
            </a:r>
            <a:r>
              <a:rPr lang="en-US" dirty="0" smtClean="0"/>
              <a:t> and Deacon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Colossians </a:t>
            </a:r>
            <a:r>
              <a:rPr lang="en-US" dirty="0"/>
              <a:t>1:7 </a:t>
            </a:r>
            <a:r>
              <a:rPr lang="en-US" dirty="0" smtClean="0"/>
              <a:t>  even </a:t>
            </a:r>
            <a:r>
              <a:rPr lang="en-US" dirty="0"/>
              <a:t>as you learned of </a:t>
            </a:r>
            <a:r>
              <a:rPr lang="en-US" dirty="0" err="1"/>
              <a:t>Epaphras</a:t>
            </a:r>
            <a:r>
              <a:rPr lang="en-US" dirty="0"/>
              <a:t> our beloved fellow servant, who is a faithful </a:t>
            </a:r>
            <a:r>
              <a:rPr lang="en-US" dirty="0" smtClean="0"/>
              <a:t>minister (</a:t>
            </a:r>
            <a:r>
              <a:rPr lang="en-US" dirty="0" err="1" smtClean="0"/>
              <a:t>diakonos</a:t>
            </a:r>
            <a:r>
              <a:rPr lang="en-US" dirty="0" smtClean="0"/>
              <a:t>) </a:t>
            </a:r>
            <a:r>
              <a:rPr lang="en-US" dirty="0"/>
              <a:t>of Christ on our behalf, </a:t>
            </a:r>
          </a:p>
        </p:txBody>
      </p:sp>
    </p:spTree>
    <p:extLst>
      <p:ext uri="{BB962C8B-B14F-4D97-AF65-F5344CB8AC3E}">
        <p14:creationId xmlns:p14="http://schemas.microsoft.com/office/powerpoint/2010/main" val="228677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Made A Deacon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Colossians </a:t>
            </a:r>
            <a:r>
              <a:rPr lang="en-US" dirty="0"/>
              <a:t>1:23 </a:t>
            </a:r>
            <a:r>
              <a:rPr lang="en-US" dirty="0" smtClean="0"/>
              <a:t>  if </a:t>
            </a:r>
            <a:r>
              <a:rPr lang="en-US" dirty="0"/>
              <a:t>it is so that you continue in the faith, grounded and steadfast, and not moved away from the hope of the gospel which you heard, which is being proclaimed in all creation under heaven; of which I, Paul, was made a </a:t>
            </a:r>
            <a:r>
              <a:rPr lang="en-US" dirty="0" smtClean="0"/>
              <a:t>servant</a:t>
            </a:r>
            <a:r>
              <a:rPr lang="en-US" dirty="0"/>
              <a:t> </a:t>
            </a:r>
            <a:r>
              <a:rPr lang="en-US" dirty="0" smtClean="0"/>
              <a:t>(</a:t>
            </a:r>
            <a:r>
              <a:rPr lang="en-US" dirty="0" err="1"/>
              <a:t>d</a:t>
            </a:r>
            <a:r>
              <a:rPr lang="en-US" dirty="0" err="1" smtClean="0"/>
              <a:t>iakonos</a:t>
            </a:r>
            <a:r>
              <a:rPr lang="en-US" dirty="0" smtClean="0"/>
              <a:t>)</a:t>
            </a:r>
          </a:p>
          <a:p>
            <a:pPr marL="0" indent="0">
              <a:buNone/>
            </a:pPr>
            <a:endParaRPr lang="en-US" dirty="0"/>
          </a:p>
          <a:p>
            <a:pPr marL="0" indent="0">
              <a:buNone/>
            </a:pPr>
            <a:r>
              <a:rPr lang="en-US" dirty="0" smtClean="0"/>
              <a:t>Colossians </a:t>
            </a:r>
            <a:r>
              <a:rPr lang="en-US" dirty="0"/>
              <a:t>1:25 </a:t>
            </a:r>
            <a:r>
              <a:rPr lang="en-US" dirty="0" smtClean="0"/>
              <a:t>  of </a:t>
            </a:r>
            <a:r>
              <a:rPr lang="en-US" dirty="0"/>
              <a:t>which I was made a </a:t>
            </a:r>
            <a:r>
              <a:rPr lang="en-US" dirty="0" smtClean="0"/>
              <a:t>servant (</a:t>
            </a:r>
            <a:r>
              <a:rPr lang="en-US" dirty="0" err="1" smtClean="0"/>
              <a:t>diakonos</a:t>
            </a:r>
            <a:r>
              <a:rPr lang="en-US" dirty="0" smtClean="0"/>
              <a:t>), </a:t>
            </a:r>
            <a:r>
              <a:rPr lang="en-US" dirty="0"/>
              <a:t>according to the stewardship of God which was given me toward you, to fulfill the word of God, </a:t>
            </a:r>
          </a:p>
        </p:txBody>
      </p:sp>
    </p:spTree>
    <p:extLst>
      <p:ext uri="{BB962C8B-B14F-4D97-AF65-F5344CB8AC3E}">
        <p14:creationId xmlns:p14="http://schemas.microsoft.com/office/powerpoint/2010/main" val="3694801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Qualifications of Ministers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 Timothy </a:t>
            </a:r>
            <a:r>
              <a:rPr lang="en-US" dirty="0"/>
              <a:t>3:8   </a:t>
            </a:r>
            <a:r>
              <a:rPr lang="en-US" dirty="0" smtClean="0"/>
              <a:t>Deacons (</a:t>
            </a:r>
            <a:r>
              <a:rPr lang="en-US" dirty="0" err="1" smtClean="0"/>
              <a:t>Diakonos</a:t>
            </a:r>
            <a:r>
              <a:rPr lang="en-US" dirty="0" smtClean="0"/>
              <a:t>), </a:t>
            </a:r>
            <a:r>
              <a:rPr lang="en-US" dirty="0"/>
              <a:t>in the same way, must be reverent, not double-tongued, not addicted to much wine, not greedy for money; </a:t>
            </a:r>
            <a:endParaRPr lang="en-US" dirty="0" smtClean="0"/>
          </a:p>
          <a:p>
            <a:pPr marL="0" indent="0">
              <a:buNone/>
            </a:pPr>
            <a:r>
              <a:rPr lang="en-US" dirty="0" smtClean="0"/>
              <a:t>1 Timothy </a:t>
            </a:r>
            <a:r>
              <a:rPr lang="en-US" dirty="0"/>
              <a:t>3:12 </a:t>
            </a:r>
            <a:r>
              <a:rPr lang="en-US" dirty="0" smtClean="0"/>
              <a:t>  Let deacons (</a:t>
            </a:r>
            <a:r>
              <a:rPr lang="en-US" dirty="0" err="1"/>
              <a:t>d</a:t>
            </a:r>
            <a:r>
              <a:rPr lang="en-US" dirty="0" err="1" smtClean="0"/>
              <a:t>iakonos</a:t>
            </a:r>
            <a:r>
              <a:rPr lang="en-US" dirty="0" smtClean="0"/>
              <a:t>) </a:t>
            </a:r>
            <a:r>
              <a:rPr lang="en-US" dirty="0"/>
              <a:t>be husbands of one wife, ruling their children and their own houses </a:t>
            </a:r>
            <a:r>
              <a:rPr lang="en-US" dirty="0" smtClean="0"/>
              <a:t>well.</a:t>
            </a:r>
          </a:p>
          <a:p>
            <a:pPr marL="0" indent="0">
              <a:buNone/>
            </a:pPr>
            <a:r>
              <a:rPr lang="en-US" dirty="0"/>
              <a:t>1Tim. 3:11   </a:t>
            </a:r>
            <a:r>
              <a:rPr lang="en-US" dirty="0" smtClean="0"/>
              <a:t>In </a:t>
            </a:r>
            <a:r>
              <a:rPr lang="en-US" dirty="0"/>
              <a:t>the same way, the </a:t>
            </a:r>
            <a:r>
              <a:rPr lang="en-US" dirty="0" smtClean="0"/>
              <a:t>women (who are deacons or ministers) </a:t>
            </a:r>
            <a:r>
              <a:rPr lang="en-US" dirty="0"/>
              <a:t>are to be worthy of respect, not malicious talkers but temperate and trustworthy in everything. </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59563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Timothy, a </a:t>
            </a:r>
            <a:r>
              <a:rPr lang="en-US" dirty="0"/>
              <a:t>G</a:t>
            </a:r>
            <a:r>
              <a:rPr lang="en-US" dirty="0" smtClean="0"/>
              <a:t>ood </a:t>
            </a:r>
            <a:r>
              <a:rPr lang="en-US" dirty="0"/>
              <a:t>D</a:t>
            </a:r>
            <a:r>
              <a:rPr lang="en-US" dirty="0" smtClean="0"/>
              <a:t>eacon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1 Timothy </a:t>
            </a:r>
            <a:r>
              <a:rPr lang="en-US" dirty="0"/>
              <a:t>4:6   </a:t>
            </a:r>
            <a:r>
              <a:rPr lang="en-US" dirty="0" smtClean="0"/>
              <a:t>If </a:t>
            </a:r>
            <a:r>
              <a:rPr lang="en-US" dirty="0"/>
              <a:t>you point these things out to the brothers and sisters, you will be a good </a:t>
            </a:r>
            <a:r>
              <a:rPr lang="en-US" dirty="0" smtClean="0"/>
              <a:t>minister (</a:t>
            </a:r>
            <a:r>
              <a:rPr lang="en-US" dirty="0" err="1" smtClean="0"/>
              <a:t>diakonos</a:t>
            </a:r>
            <a:r>
              <a:rPr lang="en-US" dirty="0" smtClean="0"/>
              <a:t>) </a:t>
            </a:r>
            <a:r>
              <a:rPr lang="en-US" dirty="0"/>
              <a:t>of Christ Jesus, nourished on the truths of the faith and of the good teaching that you have followed. </a:t>
            </a:r>
          </a:p>
        </p:txBody>
      </p:sp>
    </p:spTree>
    <p:extLst>
      <p:ext uri="{BB962C8B-B14F-4D97-AF65-F5344CB8AC3E}">
        <p14:creationId xmlns:p14="http://schemas.microsoft.com/office/powerpoint/2010/main" val="2639938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Diakonos</a:t>
            </a:r>
            <a:endParaRPr lang="en-US" dirty="0"/>
          </a:p>
        </p:txBody>
      </p:sp>
      <p:sp>
        <p:nvSpPr>
          <p:cNvPr id="3" name="Content Placeholder 2"/>
          <p:cNvSpPr>
            <a:spLocks noGrp="1"/>
          </p:cNvSpPr>
          <p:nvPr>
            <p:ph idx="1"/>
          </p:nvPr>
        </p:nvSpPr>
        <p:spPr/>
        <p:txBody>
          <a:bodyPr/>
          <a:lstStyle/>
          <a:p>
            <a:pPr marL="0" indent="0">
              <a:buNone/>
            </a:pPr>
            <a:r>
              <a:rPr lang="en-US" dirty="0" smtClean="0"/>
              <a:t>Definition: </a:t>
            </a:r>
          </a:p>
          <a:p>
            <a:pPr marL="0" indent="0">
              <a:buNone/>
            </a:pPr>
            <a:r>
              <a:rPr lang="en-US" dirty="0"/>
              <a:t>O</a:t>
            </a:r>
            <a:r>
              <a:rPr lang="en-US" dirty="0" smtClean="0"/>
              <a:t>ne </a:t>
            </a:r>
            <a:r>
              <a:rPr lang="en-US" dirty="0"/>
              <a:t>who executes the commands of another, esp. of a master, a servant, attendant, </a:t>
            </a:r>
            <a:r>
              <a:rPr lang="en-US" dirty="0" smtClean="0"/>
              <a:t>minister.</a:t>
            </a:r>
          </a:p>
          <a:p>
            <a:pPr marL="0" indent="0">
              <a:buNone/>
            </a:pPr>
            <a:endParaRPr lang="en-US" dirty="0"/>
          </a:p>
          <a:p>
            <a:pPr marL="0" indent="0">
              <a:buNone/>
            </a:pPr>
            <a:r>
              <a:rPr lang="en-US" dirty="0" smtClean="0"/>
              <a:t>Appears 29 times in the New Testament. </a:t>
            </a:r>
          </a:p>
          <a:p>
            <a:pPr marL="0" indent="0">
              <a:buNone/>
            </a:pPr>
            <a:r>
              <a:rPr lang="en-US" dirty="0" smtClean="0"/>
              <a:t>Translated as deacon in the NAS version.</a:t>
            </a:r>
          </a:p>
          <a:p>
            <a:pPr marL="0" indent="0">
              <a:buNone/>
            </a:pPr>
            <a:r>
              <a:rPr lang="en-US" dirty="0" smtClean="0"/>
              <a:t>Deacon(s) 3, Minister 7, Servant 10, Servant 9</a:t>
            </a:r>
            <a:endParaRPr lang="en-US" dirty="0"/>
          </a:p>
        </p:txBody>
      </p:sp>
    </p:spTree>
    <p:extLst>
      <p:ext uri="{BB962C8B-B14F-4D97-AF65-F5344CB8AC3E}">
        <p14:creationId xmlns:p14="http://schemas.microsoft.com/office/powerpoint/2010/main" val="66712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Observations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The office or title or function of </a:t>
            </a:r>
            <a:r>
              <a:rPr lang="en-US" dirty="0" err="1" smtClean="0"/>
              <a:t>diakonos</a:t>
            </a:r>
            <a:r>
              <a:rPr lang="en-US" dirty="0" smtClean="0"/>
              <a:t> is a rich story in the New Testament</a:t>
            </a:r>
          </a:p>
          <a:p>
            <a:pPr marL="514350" indent="-514350">
              <a:buAutoNum type="arabicPeriod"/>
            </a:pPr>
            <a:r>
              <a:rPr lang="en-US" dirty="0" err="1" smtClean="0"/>
              <a:t>Diakonos</a:t>
            </a:r>
            <a:r>
              <a:rPr lang="en-US" dirty="0" smtClean="0"/>
              <a:t> is a rich metaphor for ministers</a:t>
            </a:r>
          </a:p>
          <a:p>
            <a:pPr marL="514350" indent="-514350">
              <a:buAutoNum type="arabicPeriod"/>
            </a:pPr>
            <a:r>
              <a:rPr lang="en-US" dirty="0" err="1" smtClean="0"/>
              <a:t>Diakonos</a:t>
            </a:r>
            <a:r>
              <a:rPr lang="en-US" dirty="0" smtClean="0"/>
              <a:t> includes men and women</a:t>
            </a:r>
          </a:p>
          <a:p>
            <a:pPr marL="514350" indent="-514350">
              <a:buAutoNum type="arabicPeriod"/>
            </a:pPr>
            <a:r>
              <a:rPr lang="en-US" smtClean="0"/>
              <a:t>The deacons </a:t>
            </a:r>
            <a:r>
              <a:rPr lang="en-US" dirty="0" smtClean="0"/>
              <a:t>seem to be the doers of ministry</a:t>
            </a:r>
          </a:p>
          <a:p>
            <a:pPr marL="514350" indent="-514350">
              <a:buAutoNum type="arabicPeriod"/>
            </a:pPr>
            <a:r>
              <a:rPr lang="en-US" dirty="0" smtClean="0"/>
              <a:t>Ministry training at its essence is deacon training</a:t>
            </a:r>
          </a:p>
          <a:p>
            <a:pPr marL="0" indent="0">
              <a:buNone/>
            </a:pPr>
            <a:endParaRPr lang="en-US" dirty="0"/>
          </a:p>
        </p:txBody>
      </p:sp>
    </p:spTree>
    <p:extLst>
      <p:ext uri="{BB962C8B-B14F-4D97-AF65-F5344CB8AC3E}">
        <p14:creationId xmlns:p14="http://schemas.microsoft.com/office/powerpoint/2010/main" val="201375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of </a:t>
            </a:r>
            <a:r>
              <a:rPr lang="en-US" dirty="0" err="1" smtClean="0"/>
              <a:t>Diakonos</a:t>
            </a:r>
            <a:endParaRPr lang="en-US" dirty="0"/>
          </a:p>
        </p:txBody>
      </p:sp>
      <p:sp>
        <p:nvSpPr>
          <p:cNvPr id="3" name="Content Placeholder 2"/>
          <p:cNvSpPr>
            <a:spLocks noGrp="1"/>
          </p:cNvSpPr>
          <p:nvPr>
            <p:ph idx="1"/>
          </p:nvPr>
        </p:nvSpPr>
        <p:spPr/>
        <p:txBody>
          <a:bodyPr/>
          <a:lstStyle/>
          <a:p>
            <a:pPr marL="0" indent="0">
              <a:buNone/>
            </a:pPr>
            <a:r>
              <a:rPr lang="en-US" dirty="0" smtClean="0"/>
              <a:t>I will use the a variation of the word deacon or minister to survey a sampling of the uses of the word </a:t>
            </a:r>
            <a:r>
              <a:rPr lang="en-US" dirty="0" err="1" smtClean="0"/>
              <a:t>diakonos</a:t>
            </a:r>
            <a:r>
              <a:rPr lang="en-US" dirty="0" smtClean="0"/>
              <a:t>.</a:t>
            </a:r>
            <a:endParaRPr lang="en-US" dirty="0"/>
          </a:p>
        </p:txBody>
      </p:sp>
    </p:spTree>
    <p:extLst>
      <p:ext uri="{BB962C8B-B14F-4D97-AF65-F5344CB8AC3E}">
        <p14:creationId xmlns:p14="http://schemas.microsoft.com/office/powerpoint/2010/main" val="156956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Great You Must Be A Deacon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smtClean="0"/>
          </a:p>
          <a:p>
            <a:pPr marL="0" indent="0">
              <a:buNone/>
            </a:pPr>
            <a:r>
              <a:rPr lang="en-US" dirty="0" smtClean="0"/>
              <a:t>Matthew </a:t>
            </a:r>
            <a:r>
              <a:rPr lang="en-US" dirty="0"/>
              <a:t>20:26 </a:t>
            </a:r>
            <a:r>
              <a:rPr lang="en-US" dirty="0" smtClean="0"/>
              <a:t>  It </a:t>
            </a:r>
            <a:r>
              <a:rPr lang="en-US" dirty="0"/>
              <a:t>shall not be so among you, but whoever desires to become great among you shall </a:t>
            </a:r>
            <a:r>
              <a:rPr lang="en-US" dirty="0" smtClean="0"/>
              <a:t>be </a:t>
            </a:r>
            <a:r>
              <a:rPr lang="en-US" dirty="0"/>
              <a:t>your </a:t>
            </a:r>
            <a:r>
              <a:rPr lang="en-US" dirty="0" smtClean="0"/>
              <a:t>servant (</a:t>
            </a:r>
            <a:r>
              <a:rPr lang="en-US" dirty="0" err="1" smtClean="0"/>
              <a:t>diakonos</a:t>
            </a:r>
            <a:r>
              <a:rPr lang="en-US" dirty="0" smtClean="0"/>
              <a:t>).</a:t>
            </a:r>
            <a:endParaRPr lang="en-US" dirty="0"/>
          </a:p>
        </p:txBody>
      </p:sp>
    </p:spTree>
    <p:extLst>
      <p:ext uri="{BB962C8B-B14F-4D97-AF65-F5344CB8AC3E}">
        <p14:creationId xmlns:p14="http://schemas.microsoft.com/office/powerpoint/2010/main" val="347216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Greatest Among You Must Be Your Deacon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Matthew </a:t>
            </a:r>
            <a:r>
              <a:rPr lang="en-US" dirty="0"/>
              <a:t>23:11 </a:t>
            </a:r>
            <a:r>
              <a:rPr lang="en-US" dirty="0" smtClean="0"/>
              <a:t>  But </a:t>
            </a:r>
            <a:r>
              <a:rPr lang="en-US" dirty="0"/>
              <a:t>he who is greatest among you will be your </a:t>
            </a:r>
            <a:r>
              <a:rPr lang="en-US" dirty="0" smtClean="0"/>
              <a:t>servant</a:t>
            </a:r>
            <a:r>
              <a:rPr lang="en-US" dirty="0"/>
              <a:t> </a:t>
            </a:r>
            <a:r>
              <a:rPr lang="en-US" dirty="0" smtClean="0"/>
              <a:t>(</a:t>
            </a:r>
            <a:r>
              <a:rPr lang="en-US" dirty="0" err="1"/>
              <a:t>d</a:t>
            </a:r>
            <a:r>
              <a:rPr lang="en-US" dirty="0" err="1" smtClean="0"/>
              <a:t>iakonos</a:t>
            </a:r>
            <a:r>
              <a:rPr lang="en-US" dirty="0" smtClean="0"/>
              <a:t>).</a:t>
            </a:r>
          </a:p>
          <a:p>
            <a:endParaRPr lang="en-US" dirty="0"/>
          </a:p>
        </p:txBody>
      </p:sp>
    </p:spTree>
    <p:extLst>
      <p:ext uri="{BB962C8B-B14F-4D97-AF65-F5344CB8AC3E}">
        <p14:creationId xmlns:p14="http://schemas.microsoft.com/office/powerpoint/2010/main" val="65442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Hey Deacons, Do What He Says!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John </a:t>
            </a:r>
            <a:r>
              <a:rPr lang="en-US" dirty="0"/>
              <a:t>2:5   </a:t>
            </a:r>
            <a:r>
              <a:rPr lang="en-US" dirty="0" smtClean="0"/>
              <a:t>His </a:t>
            </a:r>
            <a:r>
              <a:rPr lang="en-US" dirty="0"/>
              <a:t>mother said to the </a:t>
            </a:r>
            <a:r>
              <a:rPr lang="en-US" dirty="0" smtClean="0"/>
              <a:t>servants (</a:t>
            </a:r>
            <a:r>
              <a:rPr lang="en-US" dirty="0" err="1"/>
              <a:t>d</a:t>
            </a:r>
            <a:r>
              <a:rPr lang="en-US" dirty="0" err="1" smtClean="0"/>
              <a:t>iakonos</a:t>
            </a:r>
            <a:r>
              <a:rPr lang="en-US" dirty="0" smtClean="0"/>
              <a:t>), </a:t>
            </a:r>
            <a:r>
              <a:rPr lang="en-US" dirty="0"/>
              <a:t>“Whatever he says to you, do it.” </a:t>
            </a:r>
            <a:endParaRPr lang="en-US" dirty="0" smtClean="0"/>
          </a:p>
          <a:p>
            <a:pPr marL="0" indent="0">
              <a:buNone/>
            </a:pPr>
            <a:endParaRPr lang="en-US" dirty="0"/>
          </a:p>
        </p:txBody>
      </p:sp>
    </p:spTree>
    <p:extLst>
      <p:ext uri="{BB962C8B-B14F-4D97-AF65-F5344CB8AC3E}">
        <p14:creationId xmlns:p14="http://schemas.microsoft.com/office/powerpoint/2010/main" val="830579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Deacon Follows Jesus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John </a:t>
            </a:r>
            <a:r>
              <a:rPr lang="en-US" dirty="0"/>
              <a:t>12:26 </a:t>
            </a:r>
            <a:r>
              <a:rPr lang="en-US" dirty="0" smtClean="0"/>
              <a:t>  If </a:t>
            </a:r>
            <a:r>
              <a:rPr lang="en-US" dirty="0"/>
              <a:t>anyone serves me, let him follow me. Where I am, there will my </a:t>
            </a:r>
            <a:r>
              <a:rPr lang="en-US" dirty="0" smtClean="0"/>
              <a:t>servant (</a:t>
            </a:r>
            <a:r>
              <a:rPr lang="en-US" dirty="0" err="1" smtClean="0"/>
              <a:t>diakonos</a:t>
            </a:r>
            <a:r>
              <a:rPr lang="en-US" dirty="0" smtClean="0"/>
              <a:t>) </a:t>
            </a:r>
            <a:r>
              <a:rPr lang="en-US" dirty="0"/>
              <a:t>also be. If anyone serves me, the Father will honor him.</a:t>
            </a:r>
          </a:p>
        </p:txBody>
      </p:sp>
    </p:spTree>
    <p:extLst>
      <p:ext uri="{BB962C8B-B14F-4D97-AF65-F5344CB8AC3E}">
        <p14:creationId xmlns:p14="http://schemas.microsoft.com/office/powerpoint/2010/main" val="293328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is a Deacon of Circumcision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Romans </a:t>
            </a:r>
            <a:r>
              <a:rPr lang="en-US" dirty="0"/>
              <a:t>15:8 </a:t>
            </a:r>
            <a:r>
              <a:rPr lang="en-US" dirty="0" smtClean="0"/>
              <a:t>  Now </a:t>
            </a:r>
            <a:r>
              <a:rPr lang="en-US" dirty="0"/>
              <a:t>I say that Christ has been made a </a:t>
            </a:r>
            <a:r>
              <a:rPr lang="en-US" dirty="0" smtClean="0"/>
              <a:t>minister (</a:t>
            </a:r>
            <a:r>
              <a:rPr lang="en-US" dirty="0" err="1" smtClean="0"/>
              <a:t>diakonos</a:t>
            </a:r>
            <a:r>
              <a:rPr lang="en-US" dirty="0" smtClean="0"/>
              <a:t>) </a:t>
            </a:r>
            <a:r>
              <a:rPr lang="en-US" dirty="0"/>
              <a:t>of the circumcision for the truth of God, that he might confirm the promises given to the fathers, </a:t>
            </a:r>
          </a:p>
        </p:txBody>
      </p:sp>
    </p:spTree>
    <p:extLst>
      <p:ext uri="{BB962C8B-B14F-4D97-AF65-F5344CB8AC3E}">
        <p14:creationId xmlns:p14="http://schemas.microsoft.com/office/powerpoint/2010/main" val="1444870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Phoebe is a Woman Minister</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Romans 16</a:t>
            </a:r>
            <a:r>
              <a:rPr lang="en-US" dirty="0"/>
              <a:t>:1   I commend to you Phoebe, our sister, who is a </a:t>
            </a:r>
            <a:r>
              <a:rPr lang="en-US" dirty="0" smtClean="0"/>
              <a:t>Deacon, servant, minister (</a:t>
            </a:r>
            <a:r>
              <a:rPr lang="en-US" dirty="0" err="1"/>
              <a:t>d</a:t>
            </a:r>
            <a:r>
              <a:rPr lang="en-US" dirty="0" err="1" smtClean="0"/>
              <a:t>iakonos</a:t>
            </a:r>
            <a:r>
              <a:rPr lang="en-US" dirty="0" smtClean="0"/>
              <a:t>) </a:t>
            </a:r>
            <a:r>
              <a:rPr lang="en-US" dirty="0"/>
              <a:t>of the assembly that is at </a:t>
            </a:r>
            <a:r>
              <a:rPr lang="en-US" dirty="0" err="1"/>
              <a:t>Cenchreae</a:t>
            </a:r>
            <a:r>
              <a:rPr lang="en-US" dirty="0"/>
              <a:t>, </a:t>
            </a:r>
            <a:endParaRPr lang="en-US" dirty="0" smtClean="0"/>
          </a:p>
          <a:p>
            <a:pPr marL="0" indent="0">
              <a:buNone/>
            </a:pPr>
            <a:endParaRPr lang="en-US" dirty="0"/>
          </a:p>
        </p:txBody>
      </p:sp>
    </p:spTree>
    <p:extLst>
      <p:ext uri="{BB962C8B-B14F-4D97-AF65-F5344CB8AC3E}">
        <p14:creationId xmlns:p14="http://schemas.microsoft.com/office/powerpoint/2010/main" val="760142335"/>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127</TotalTime>
  <Words>759</Words>
  <Application>Microsoft Macintosh PowerPoint</Application>
  <PresentationFormat>On-screen Show (4:3)</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 Black </vt:lpstr>
      <vt:lpstr>The Deacon “Diakonos” Attitude</vt:lpstr>
      <vt:lpstr>Diakonos</vt:lpstr>
      <vt:lpstr>Survey of Diakonos</vt:lpstr>
      <vt:lpstr>To Be Great You Must Be A Deacon</vt:lpstr>
      <vt:lpstr>The Greatest Among You Must Be Your Deacon</vt:lpstr>
      <vt:lpstr>Hey Deacons, Do What He Says!</vt:lpstr>
      <vt:lpstr>A Deacon Follows Jesus</vt:lpstr>
      <vt:lpstr>Christ is a Deacon of Circumcision</vt:lpstr>
      <vt:lpstr>Phoebe is a Woman Minister</vt:lpstr>
      <vt:lpstr>Apollos and Paul are Deacons</vt:lpstr>
      <vt:lpstr>Deacons of a New Covenant</vt:lpstr>
      <vt:lpstr>Commending Ourselves as Deacons of God by Actions</vt:lpstr>
      <vt:lpstr>Paul Was Made a Deacon</vt:lpstr>
      <vt:lpstr>Tychicus Was a Deacon Too</vt:lpstr>
      <vt:lpstr>Elders and Servants (Deacons)</vt:lpstr>
      <vt:lpstr>Epaphras is a Fellow Sevant and Deacon</vt:lpstr>
      <vt:lpstr>Paul, Made A Deacon</vt:lpstr>
      <vt:lpstr>Qualifications of Ministers</vt:lpstr>
      <vt:lpstr>Timothy, a Good Deacon</vt:lpstr>
      <vt:lpstr>Five Observations</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Deacon “Diakonous” Attitude</dc:title>
  <dc:creator>Henry Reyenga</dc:creator>
  <cp:lastModifiedBy>Henry Reyenga</cp:lastModifiedBy>
  <cp:revision>14</cp:revision>
  <dcterms:created xsi:type="dcterms:W3CDTF">2017-03-11T15:07:58Z</dcterms:created>
  <dcterms:modified xsi:type="dcterms:W3CDTF">2017-03-11T19:25:36Z</dcterms:modified>
</cp:coreProperties>
</file>