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00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03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015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91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63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82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67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0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81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72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29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BF68-FD2F-4DD7-B75E-BE7667D4214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86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080"/>
            <a:ext cx="9144000" cy="68670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" y="260648"/>
            <a:ext cx="9124945" cy="1224136"/>
          </a:xfrm>
        </p:spPr>
        <p:txBody>
          <a:bodyPr>
            <a:noAutofit/>
          </a:bodyPr>
          <a:lstStyle/>
          <a:p>
            <a:r>
              <a:rPr lang="uk" sz="3600" i="1" dirty="0"/>
              <a:t>П'ять можливих розв’язок так логічно сформульованої теодицеї                                     (Бог-справедливість )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96944" cy="4392488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uk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Атеїзм</a:t>
            </a:r>
          </a:p>
          <a:p>
            <a:pPr algn="l"/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9380" y="2636912"/>
            <a:ext cx="7992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i="1" dirty="0">
                <a:solidFill>
                  <a:schemeClr val="tx1"/>
                </a:solidFill>
              </a:rPr>
              <a:t>Атеїзм – заперечення, що Бог існує.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uk" sz="2400" i="1" dirty="0">
                <a:solidFill>
                  <a:schemeClr val="tx1"/>
                </a:solidFill>
              </a:rPr>
              <a:t> 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uk" sz="2400" i="1" dirty="0">
                <a:solidFill>
                  <a:schemeClr val="tx1"/>
                </a:solidFill>
              </a:rPr>
              <a:t>Міркування варто почати з питання, а як взагалі атеїст може визна</a:t>
            </a:r>
            <a:r>
              <a:rPr lang="ru-RU" sz="2400" i="1" dirty="0" err="1"/>
              <a:t>ва</a:t>
            </a:r>
            <a:r>
              <a:rPr lang="uk" sz="2400" i="1" dirty="0">
                <a:solidFill>
                  <a:schemeClr val="tx1"/>
                </a:solidFill>
              </a:rPr>
              <a:t>ти реальне існування зла?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uk" sz="2400" i="1" dirty="0">
                <a:solidFill>
                  <a:schemeClr val="tx1"/>
                </a:solidFill>
              </a:rPr>
              <a:t> 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uk" sz="2400" i="1" dirty="0">
                <a:solidFill>
                  <a:schemeClr val="tx1"/>
                </a:solidFill>
              </a:rPr>
              <a:t>Мало хто з атеїстів погодиться, що є абсолютні критерії правильного та неправильного.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uk" sz="2400" i="1" dirty="0">
                <a:solidFill>
                  <a:schemeClr val="tx1"/>
                </a:solidFill>
              </a:rPr>
              <a:t> 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uk" sz="2400" i="1" dirty="0">
                <a:solidFill>
                  <a:schemeClr val="tx1"/>
                </a:solidFill>
              </a:rPr>
              <a:t>Звідки в матеріальному натуралістичному всесвіті взятися об'єктивним моральним нормам?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75845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320480"/>
          </a:xfrm>
        </p:spPr>
        <p:txBody>
          <a:bodyPr>
            <a:normAutofit fontScale="2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uk" sz="1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Атеїзм</a:t>
            </a:r>
            <a:endParaRPr lang="en-US" sz="5000" i="1" dirty="0">
              <a:solidFill>
                <a:schemeClr val="tx1"/>
              </a:solidFill>
            </a:endParaRPr>
          </a:p>
          <a:p>
            <a:pPr lvl="1" algn="l"/>
            <a:r>
              <a:rPr lang="uk" sz="9600" i="1" dirty="0">
                <a:solidFill>
                  <a:schemeClr val="tx1"/>
                </a:solidFill>
              </a:rPr>
              <a:t>Якщо атеїст не визнає об'єктивност</a:t>
            </a:r>
            <a:r>
              <a:rPr lang="uk-UA" sz="9600" i="1" dirty="0">
                <a:solidFill>
                  <a:schemeClr val="tx1"/>
                </a:solidFill>
              </a:rPr>
              <a:t>і</a:t>
            </a:r>
            <a:r>
              <a:rPr lang="uk" sz="9600" i="1" dirty="0">
                <a:solidFill>
                  <a:schemeClr val="tx1"/>
                </a:solidFill>
              </a:rPr>
              <a:t> моральних цінностей, то він не має підстави визнавати реальність страждань взагалі і наявність зла як такого.</a:t>
            </a:r>
            <a:br>
              <a:rPr lang="ru-RU" sz="9600" i="1" dirty="0">
                <a:solidFill>
                  <a:schemeClr val="tx1"/>
                </a:solidFill>
              </a:rPr>
            </a:br>
            <a:r>
              <a:rPr lang="uk" sz="9600" i="1" dirty="0">
                <a:solidFill>
                  <a:schemeClr val="tx1"/>
                </a:solidFill>
              </a:rPr>
              <a:t> </a:t>
            </a:r>
            <a:br>
              <a:rPr lang="ru-RU" sz="9600" i="1" dirty="0">
                <a:solidFill>
                  <a:schemeClr val="tx1"/>
                </a:solidFill>
              </a:rPr>
            </a:br>
            <a:r>
              <a:rPr lang="uk" sz="9600" i="1" dirty="0">
                <a:solidFill>
                  <a:schemeClr val="tx1"/>
                </a:solidFill>
              </a:rPr>
              <a:t>Він зло - лише несприятливий збіг обставин.</a:t>
            </a:r>
            <a:br>
              <a:rPr lang="ru-RU" sz="9600" i="1" dirty="0">
                <a:solidFill>
                  <a:schemeClr val="tx1"/>
                </a:solidFill>
              </a:rPr>
            </a:br>
            <a:r>
              <a:rPr lang="uk" sz="9600" i="1" dirty="0">
                <a:solidFill>
                  <a:schemeClr val="tx1"/>
                </a:solidFill>
              </a:rPr>
              <a:t> </a:t>
            </a:r>
            <a:br>
              <a:rPr lang="ru-RU" sz="9600" i="1" dirty="0">
                <a:solidFill>
                  <a:schemeClr val="tx1"/>
                </a:solidFill>
              </a:rPr>
            </a:br>
            <a:r>
              <a:rPr lang="uk" sz="9600" i="1" dirty="0">
                <a:solidFill>
                  <a:schemeClr val="tx1"/>
                </a:solidFill>
              </a:rPr>
              <a:t>Якщо ж зло існує об'єктивно, це якраз аргумент не на користь атеїзму.</a:t>
            </a:r>
            <a:br>
              <a:rPr lang="ru-RU" sz="9600" i="1" dirty="0">
                <a:solidFill>
                  <a:schemeClr val="tx1"/>
                </a:solidFill>
              </a:rPr>
            </a:br>
            <a:r>
              <a:rPr lang="uk" sz="9600" i="1" dirty="0">
                <a:solidFill>
                  <a:schemeClr val="tx1"/>
                </a:solidFill>
              </a:rPr>
              <a:t> </a:t>
            </a:r>
            <a:br>
              <a:rPr lang="ru-RU" sz="9600" i="1" dirty="0">
                <a:solidFill>
                  <a:schemeClr val="tx1"/>
                </a:solidFill>
              </a:rPr>
            </a:br>
            <a:r>
              <a:rPr lang="uk" sz="9600" i="1" dirty="0">
                <a:solidFill>
                  <a:schemeClr val="tx1"/>
                </a:solidFill>
              </a:rPr>
              <a:t>Атеїст може використовувати проблему зла як аргумент проти ортодоксального розуміння Бога лише за умови, що існує певна норма (стандарт), що дозволяє насамперед розрізняти зло.</a:t>
            </a:r>
            <a:endParaRPr lang="en-US" sz="9600" i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sz="3600" i="1" dirty="0">
              <a:solidFill>
                <a:schemeClr val="tx1"/>
              </a:solidFill>
            </a:endParaRPr>
          </a:p>
          <a:p>
            <a:pPr algn="l"/>
            <a:endParaRPr lang="en-US" sz="3600" i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i="1" dirty="0">
              <a:solidFill>
                <a:schemeClr val="tx1"/>
              </a:solidFill>
            </a:endParaRPr>
          </a:p>
          <a:p>
            <a:pPr algn="l"/>
            <a:br>
              <a:rPr lang="ru-RU" i="1" dirty="0"/>
            </a:b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E018A103-9171-42AC-C6C6-6419B61E7787}"/>
              </a:ext>
            </a:extLst>
          </p:cNvPr>
          <p:cNvSpPr txBox="1">
            <a:spLocks/>
          </p:cNvSpPr>
          <p:nvPr/>
        </p:nvSpPr>
        <p:spPr>
          <a:xfrm>
            <a:off x="-1" y="260648"/>
            <a:ext cx="9124945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600" i="1"/>
              <a:t>П'ять можливих розв’язок так логічно сформульованої теодицеї                                     (Бог-справедливість 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131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320480"/>
          </a:xfrm>
        </p:spPr>
        <p:txBody>
          <a:bodyPr>
            <a:normAutofit fontScale="625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uk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Атеїзм</a:t>
            </a:r>
            <a:endParaRPr lang="en-US" sz="4800" i="1" dirty="0">
              <a:solidFill>
                <a:schemeClr val="tx1"/>
              </a:solidFill>
            </a:endParaRPr>
          </a:p>
          <a:p>
            <a:pPr lvl="1" algn="l"/>
            <a:endParaRPr lang="ru-RU" sz="800" i="1" dirty="0"/>
          </a:p>
          <a:p>
            <a:pPr lvl="1" algn="l"/>
            <a:endParaRPr lang="ru-RU" sz="800" i="1" dirty="0"/>
          </a:p>
          <a:p>
            <a:pPr lvl="1" algn="l"/>
            <a:r>
              <a:rPr lang="uk" sz="3000" i="1" dirty="0">
                <a:solidFill>
                  <a:schemeClr val="tx1"/>
                </a:solidFill>
              </a:rPr>
              <a:t>Клайв Льюїс сказав:</a:t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uk" sz="3000" i="1" dirty="0">
                <a:solidFill>
                  <a:schemeClr val="tx1"/>
                </a:solidFill>
              </a:rPr>
              <a:t> </a:t>
            </a:r>
            <a:br>
              <a:rPr lang="ru-RU" sz="3000" i="1" dirty="0">
                <a:solidFill>
                  <a:schemeClr val="tx1"/>
                </a:solidFill>
              </a:rPr>
            </a:br>
            <a:r>
              <a:rPr lang="uk-UA" sz="3000" i="1" dirty="0">
                <a:solidFill>
                  <a:schemeClr val="tx1"/>
                </a:solidFill>
              </a:rPr>
              <a:t>«Мій довід проти існування Бога полягав у тому, що світ жорстокий і несправедливий. Але звідки у мене взялися такі поняття про справедливе і несправедливе. Людина не стане називати лінію кривою, якщо у нього немає уявлення про пряму лінію. Якщо вся машина світобудови цілком і повністю безглузда і глупа, то чому я є її часткою, відчуваю таке неймовірне обурення й опір. Упавши у воду, людина відчуває себе мокрою, бо вона людина, а не водяна тварина. Риба не відчуває себе мокрою. Я, звісно, міг би відмовитися від свого розуміння </a:t>
            </a:r>
            <a:r>
              <a:rPr lang="uk-UA" sz="3000" i="1" dirty="0" err="1">
                <a:solidFill>
                  <a:schemeClr val="tx1"/>
                </a:solidFill>
              </a:rPr>
              <a:t>справедливости</a:t>
            </a:r>
            <a:r>
              <a:rPr lang="uk-UA" sz="3000" i="1" dirty="0">
                <a:solidFill>
                  <a:schemeClr val="tx1"/>
                </a:solidFill>
              </a:rPr>
              <a:t>, сказавши, що це моя особиста думка, але тоді був би і мій довід проти існування Бога, оскільки випливає з переконання, що світ справді несправедливий, а непросто не відповідає твоїм особистим смакам». </a:t>
            </a:r>
            <a:endParaRPr lang="en-US" sz="3000" i="1" dirty="0">
              <a:solidFill>
                <a:schemeClr val="tx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477A18-8E84-9504-550A-F866B1C1D588}"/>
              </a:ext>
            </a:extLst>
          </p:cNvPr>
          <p:cNvSpPr txBox="1">
            <a:spLocks/>
          </p:cNvSpPr>
          <p:nvPr/>
        </p:nvSpPr>
        <p:spPr>
          <a:xfrm>
            <a:off x="-1" y="260648"/>
            <a:ext cx="9124945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600" i="1"/>
              <a:t>П'ять можливих розв’язок так логічно сформульованої теодицеї                                     (Бог-справедливість 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38298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320480"/>
          </a:xfrm>
        </p:spPr>
        <p:txBody>
          <a:bodyPr>
            <a:normAutofit/>
          </a:bodyPr>
          <a:lstStyle/>
          <a:p>
            <a:pPr algn="l"/>
            <a:r>
              <a:rPr lang="uk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Пантеїзм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2600" i="1" dirty="0"/>
          </a:p>
          <a:p>
            <a:pPr lvl="1" algn="l"/>
            <a:r>
              <a:rPr lang="uk" sz="2000" i="1" dirty="0">
                <a:solidFill>
                  <a:schemeClr val="tx1"/>
                </a:solidFill>
              </a:rPr>
              <a:t>Пантеїзм – заперечення, що Бог вседобрий.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Пантеїсти явно чи неявно вважають, що все існуюче становить те, що ми називаємо "Бог" (який є без особистісним богом).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У пантеїстичних філософських системах або злу надається абсолютне значення, або зло (саме собою чи разом з усією дійсністю) носить ілюзорний характер.</a:t>
            </a:r>
            <a:br>
              <a:rPr lang="ru-RU" sz="800" i="1" dirty="0">
                <a:solidFill>
                  <a:schemeClr val="tx1"/>
                </a:solidFill>
              </a:rPr>
            </a:b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0EBA1CE-01D1-1F5E-7CB9-C94C7FBF57B4}"/>
              </a:ext>
            </a:extLst>
          </p:cNvPr>
          <p:cNvSpPr txBox="1">
            <a:spLocks/>
          </p:cNvSpPr>
          <p:nvPr/>
        </p:nvSpPr>
        <p:spPr>
          <a:xfrm>
            <a:off x="-1" y="260648"/>
            <a:ext cx="9124945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sz="3600" i="1"/>
              <a:t>П'ять можливих розв’язок так логічно сформульованої теодицеї                                     (Бог-справедливість 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078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32048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uk" sz="5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Пантеїзм</a:t>
            </a:r>
            <a:endParaRPr lang="en-US" sz="5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2600" i="1" dirty="0">
              <a:solidFill>
                <a:schemeClr val="tx1"/>
              </a:solidFill>
            </a:endParaRPr>
          </a:p>
          <a:p>
            <a:pPr lvl="1" algn="l"/>
            <a:endParaRPr lang="ru-RU" sz="3800" i="1" dirty="0">
              <a:solidFill>
                <a:schemeClr val="tx1"/>
              </a:solidFill>
            </a:endParaRPr>
          </a:p>
          <a:p>
            <a:pPr lvl="1" algn="l"/>
            <a:r>
              <a:rPr lang="uk" sz="4300" i="1" dirty="0">
                <a:solidFill>
                  <a:schemeClr val="tx1"/>
                </a:solidFill>
              </a:rPr>
              <a:t>Здебільшого прибічники пантеїстичного світогляду вважають, що фізичний світ нереальний, ілюзорний і єдина реальність – Бог (Брахма). Якщо це так, то немає сенсу говорити про добро і зло. Називаючи явища добрими чи поганими, ми показуємо, якою мірою живемо ілюзією, особливо коли називаємо страждання злом.</a:t>
            </a:r>
            <a:br>
              <a:rPr lang="ru-RU" sz="4300" i="1" dirty="0">
                <a:solidFill>
                  <a:schemeClr val="tx1"/>
                </a:solidFill>
              </a:rPr>
            </a:br>
            <a:r>
              <a:rPr lang="uk" sz="4300" i="1" dirty="0">
                <a:solidFill>
                  <a:schemeClr val="tx1"/>
                </a:solidFill>
              </a:rPr>
              <a:t> </a:t>
            </a:r>
            <a:br>
              <a:rPr lang="ru-RU" sz="4300" i="1" dirty="0">
                <a:solidFill>
                  <a:schemeClr val="tx1"/>
                </a:solidFill>
              </a:rPr>
            </a:br>
            <a:r>
              <a:rPr lang="uk" sz="4300" i="1" dirty="0">
                <a:solidFill>
                  <a:schemeClr val="tx1"/>
                </a:solidFill>
              </a:rPr>
              <a:t>Як звільнитися від страждання? Духовним просвітленням, тобто. роздумом і поверненням душі у стан єдності свідомості – нірвани, де душа втрачає індивідуальну самосвідомість назавжди та поглинається брахманом.</a:t>
            </a:r>
            <a:br>
              <a:rPr lang="ru-RU" sz="4300" i="1" dirty="0">
                <a:solidFill>
                  <a:schemeClr val="tx1"/>
                </a:solidFill>
              </a:rPr>
            </a:br>
            <a:r>
              <a:rPr lang="uk" sz="4300" i="1" dirty="0">
                <a:solidFill>
                  <a:schemeClr val="tx1"/>
                </a:solidFill>
              </a:rPr>
              <a:t> </a:t>
            </a:r>
            <a:br>
              <a:rPr lang="ru-RU" sz="4300" i="1" dirty="0">
                <a:solidFill>
                  <a:schemeClr val="tx1"/>
                </a:solidFill>
              </a:rPr>
            </a:br>
            <a:r>
              <a:rPr lang="uk" sz="4300" i="1" dirty="0">
                <a:solidFill>
                  <a:schemeClr val="tx1"/>
                </a:solidFill>
              </a:rPr>
              <a:t>Це здійснюється методами йоги: медитацією, набуттям знання та старанною роботою. Однак на практиці ми відчуваємо біль і ніякі розуми не дозволяють повністю відірватися від питання: чому (заради чого) я страждаю?</a:t>
            </a:r>
            <a:br>
              <a:rPr lang="ru-RU" sz="3800" i="1" dirty="0">
                <a:solidFill>
                  <a:schemeClr val="tx1"/>
                </a:solidFill>
              </a:rPr>
            </a:br>
            <a:br>
              <a:rPr lang="ru-RU" sz="3200" i="1" dirty="0">
                <a:solidFill>
                  <a:schemeClr val="tx1"/>
                </a:solidFill>
              </a:rPr>
            </a:b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72F6951-07E1-38FB-A5C1-2CE19FDE8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260648"/>
            <a:ext cx="9124945" cy="1224136"/>
          </a:xfrm>
        </p:spPr>
        <p:txBody>
          <a:bodyPr>
            <a:noAutofit/>
          </a:bodyPr>
          <a:lstStyle/>
          <a:p>
            <a:r>
              <a:rPr lang="uk" sz="3600" i="1" dirty="0"/>
              <a:t>П'ять можливих розв’язок так логічно сформульованої теодицеї                                     (Бог-справедливість 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86382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546</Words>
  <Application>Microsoft Office PowerPoint</Application>
  <PresentationFormat>Экран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Тема Office</vt:lpstr>
      <vt:lpstr>П'ять можливих розв’язок так логічно сформульованої теодицеї                                     (Бог-справедливість )</vt:lpstr>
      <vt:lpstr>Презентация PowerPoint</vt:lpstr>
      <vt:lpstr>Презентация PowerPoint</vt:lpstr>
      <vt:lpstr>Презентация PowerPoint</vt:lpstr>
      <vt:lpstr>П'ять можливих розв’язок так логічно сформульованої теодицеї                                     (Бог-справедливість 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Ruslan Lvov</cp:lastModifiedBy>
  <cp:revision>7</cp:revision>
  <dcterms:created xsi:type="dcterms:W3CDTF">2020-07-16T17:38:34Z</dcterms:created>
  <dcterms:modified xsi:type="dcterms:W3CDTF">2022-12-06T11:51:23Z</dcterms:modified>
</cp:coreProperties>
</file>