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5" r:id="rId3"/>
    <p:sldId id="315" r:id="rId4"/>
    <p:sldId id="257" r:id="rId5"/>
    <p:sldId id="258" r:id="rId6"/>
    <p:sldId id="259" r:id="rId7"/>
    <p:sldId id="260" r:id="rId8"/>
    <p:sldId id="261" r:id="rId9"/>
    <p:sldId id="263" r:id="rId10"/>
    <p:sldId id="264" r:id="rId11"/>
    <p:sldId id="267" r:id="rId12"/>
    <p:sldId id="269" r:id="rId13"/>
    <p:sldId id="268" r:id="rId14"/>
    <p:sldId id="270" r:id="rId15"/>
    <p:sldId id="271" r:id="rId16"/>
    <p:sldId id="273" r:id="rId17"/>
    <p:sldId id="274" r:id="rId18"/>
    <p:sldId id="275" r:id="rId19"/>
    <p:sldId id="276" r:id="rId20"/>
    <p:sldId id="280" r:id="rId21"/>
    <p:sldId id="277" r:id="rId22"/>
    <p:sldId id="278" r:id="rId23"/>
    <p:sldId id="279" r:id="rId24"/>
    <p:sldId id="282" r:id="rId25"/>
    <p:sldId id="283" r:id="rId26"/>
    <p:sldId id="284" r:id="rId27"/>
    <p:sldId id="285"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8" r:id="rId42"/>
    <p:sldId id="309" r:id="rId43"/>
    <p:sldId id="310" r:id="rId44"/>
    <p:sldId id="301" r:id="rId45"/>
    <p:sldId id="302" r:id="rId46"/>
    <p:sldId id="303" r:id="rId47"/>
    <p:sldId id="311" r:id="rId48"/>
    <p:sldId id="312" r:id="rId49"/>
    <p:sldId id="313" r:id="rId50"/>
    <p:sldId id="306" r:id="rId51"/>
    <p:sldId id="307" r:id="rId52"/>
    <p:sldId id="314"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3"/>
  </p:normalViewPr>
  <p:slideViewPr>
    <p:cSldViewPr snapToGrid="0" snapToObjects="1">
      <p:cViewPr varScale="1">
        <p:scale>
          <a:sx n="108" d="100"/>
          <a:sy n="108" d="100"/>
        </p:scale>
        <p:origin x="176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5/30/21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dirty="0">
              <a:solidFill>
                <a:schemeClr val="tx2">
                  <a:shade val="90000"/>
                </a:schemeClr>
              </a:solidFill>
            </a:endParaRPr>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D92626-37D2-4832-BF7A-BC283494A20D}" type="datetimeFigureOut">
              <a:rPr lang="en-US" smtClean="0"/>
              <a:t>5/30/21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D92626-37D2-4832-BF7A-BC283494A20D}" type="datetimeFigureOut">
              <a:rPr lang="en-US" smtClean="0"/>
              <a:t>5/30/21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D92626-37D2-4832-BF7A-BC283494A20D}" type="datetimeFigureOut">
              <a:rPr lang="en-US" smtClean="0"/>
              <a:t>5/30/21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8C592886-E571-45D5-8B56-343DC94F8FA6}" type="slidenum">
              <a:rPr kumimoji="0" lang="en-US" smtClean="0"/>
              <a:t>‹#›</a:t>
            </a:fld>
            <a:endParaRPr kumimoji="0" lang="en-US" dirty="0"/>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lgn="l" eaLnBrk="1" latinLnBrk="0" hangingPunct="1"/>
            <a:fld id="{48D92626-37D2-4832-BF7A-BC283494A20D}" type="datetimeFigureOut">
              <a:rPr lang="en-US" smtClean="0"/>
              <a:t>5/30/21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D92626-37D2-4832-BF7A-BC283494A20D}" type="datetimeFigureOut">
              <a:rPr lang="en-US" smtClean="0"/>
              <a:t>5/30/21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D92626-37D2-4832-BF7A-BC283494A20D}" type="datetimeFigureOut">
              <a:rPr lang="en-US" smtClean="0"/>
              <a:t>5/30/21</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8C592886-E571-45D5-8B56-343DC94F8FA6}" type="slidenum">
              <a:rPr kumimoji="0" lang="en-US" smtClean="0"/>
              <a:t>‹#›</a:t>
            </a:fld>
            <a:endParaRPr kumimoji="0" lang="en-US" dirty="0"/>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D92626-37D2-4832-BF7A-BC283494A20D}" type="datetimeFigureOut">
              <a:rPr lang="en-US" smtClean="0"/>
              <a:t>5/30/21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92626-37D2-4832-BF7A-BC283494A20D}" type="datetimeFigureOut">
              <a:rPr lang="en-US" smtClean="0"/>
              <a:t>5/30/21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8C592886-E571-45D5-8B56-343DC94F8FA6}" type="slidenum">
              <a:rPr kumimoji="0" lang="en-US" smtClean="0"/>
              <a:t>‹#›</a:t>
            </a:fld>
            <a:endParaRPr kumimoji="0"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5/30/21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lgn="l" eaLnBrk="1" latinLnBrk="0" hangingPunct="1"/>
            <a:fld id="{48D92626-37D2-4832-BF7A-BC283494A20D}" type="datetimeFigureOut">
              <a:rPr lang="en-US" smtClean="0"/>
              <a:t>5/30/21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lgn="r" eaLnBrk="1" latinLnBrk="0" hangingPunct="1"/>
            <a:fld id="{8C592886-E571-45D5-8B56-343DC94F8FA6}" type="slidenum">
              <a:rPr kumimoji="0" lang="en-US" smtClean="0"/>
              <a:t>‹#›</a:t>
            </a:fld>
            <a:endParaRPr kumimoji="0" lang="en-US">
              <a:solidFill>
                <a:schemeClr val="tx2">
                  <a:shade val="90000"/>
                </a:schemeClr>
              </a:solidFill>
            </a:endParaRPr>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l" eaLnBrk="1" latinLnBrk="0" hangingPunct="1"/>
            <a:fld id="{48D92626-37D2-4832-BF7A-BC283494A20D}" type="datetimeFigureOut">
              <a:rPr lang="en-US" smtClean="0"/>
              <a:t>5/30/21</a:t>
            </a:fld>
            <a:endParaRPr lang="en-US" sz="1300" dirty="0">
              <a:solidFill>
                <a:schemeClr val="bg2">
                  <a:tint val="60000"/>
                  <a:satMod val="155000"/>
                </a:scheme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r" eaLnBrk="1" latinLnBrk="0" hangingPunct="1"/>
            <a:endParaRPr kumimoji="0" lang="en-US" sz="1300" dirty="0">
              <a:solidFill>
                <a:schemeClr val="bg2">
                  <a:tint val="60000"/>
                  <a:satMod val="155000"/>
                </a:scheme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r" eaLnBrk="1" latinLnBrk="0" hangingPunct="1"/>
            <a:fld id="{8C592886-E571-45D5-8B56-343DC94F8FA6}" type="slidenum">
              <a:rPr kumimoji="0" lang="en-US" smtClean="0"/>
              <a:t>‹#›</a:t>
            </a:fld>
            <a:endParaRPr kumimoji="0" lang="en-US" sz="1600" b="1" dirty="0">
              <a:solidFill>
                <a:schemeClr val="tx2">
                  <a:shade val="90000"/>
                </a:schemeClr>
              </a:solidFill>
              <a:effectLst/>
            </a:endParaRPr>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Critical Grace Theory</a:t>
            </a:r>
          </a:p>
        </p:txBody>
      </p:sp>
      <p:sp>
        <p:nvSpPr>
          <p:cNvPr id="3" name="Subtitle 2"/>
          <p:cNvSpPr>
            <a:spLocks noGrp="1"/>
          </p:cNvSpPr>
          <p:nvPr>
            <p:ph type="subTitle" idx="1"/>
          </p:nvPr>
        </p:nvSpPr>
        <p:spPr/>
        <p:txBody>
          <a:bodyPr/>
          <a:lstStyle/>
          <a:p>
            <a:r>
              <a:rPr lang="en-US" dirty="0"/>
              <a:t>Henry </a:t>
            </a:r>
            <a:r>
              <a:rPr lang="en-US" dirty="0" err="1"/>
              <a:t>Reyenga</a:t>
            </a:r>
            <a:r>
              <a:rPr lang="en-US" dirty="0"/>
              <a:t> and Steve Elzinga</a:t>
            </a:r>
          </a:p>
        </p:txBody>
      </p:sp>
    </p:spTree>
    <p:extLst>
      <p:ext uri="{BB962C8B-B14F-4D97-AF65-F5344CB8AC3E}">
        <p14:creationId xmlns:p14="http://schemas.microsoft.com/office/powerpoint/2010/main" val="1130101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What is gender?</a:t>
            </a:r>
          </a:p>
          <a:p>
            <a:pPr lvl="1"/>
            <a:r>
              <a:rPr lang="en-US" dirty="0"/>
              <a:t>biology or social construct</a:t>
            </a:r>
          </a:p>
          <a:p>
            <a:pPr marL="0" indent="0">
              <a:buNone/>
            </a:pPr>
            <a:r>
              <a:rPr lang="en-US" dirty="0"/>
              <a:t>Bible</a:t>
            </a:r>
          </a:p>
          <a:p>
            <a:pPr lvl="1"/>
            <a:r>
              <a:rPr lang="en-US" sz="3200" dirty="0"/>
              <a:t>Genesis 1:27   </a:t>
            </a:r>
            <a:r>
              <a:rPr lang="en-US" sz="3200" i="1" dirty="0"/>
              <a:t>So God created mankind in his own image,  in the image of God he created them; male and female he created them.</a:t>
            </a:r>
          </a:p>
          <a:p>
            <a:endParaRPr lang="en-US" dirty="0"/>
          </a:p>
        </p:txBody>
      </p:sp>
    </p:spTree>
    <p:extLst>
      <p:ext uri="{BB962C8B-B14F-4D97-AF65-F5344CB8AC3E}">
        <p14:creationId xmlns:p14="http://schemas.microsoft.com/office/powerpoint/2010/main" val="3680376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The problem of conflicting rights</a:t>
            </a:r>
          </a:p>
          <a:p>
            <a:pPr lvl="1"/>
            <a:r>
              <a:rPr lang="en-US" dirty="0"/>
              <a:t>One persons right to identify one’s own gender as one pleases versus another's right to not believe in it. </a:t>
            </a:r>
          </a:p>
          <a:p>
            <a:pPr lvl="1"/>
            <a:r>
              <a:rPr lang="en-US" dirty="0"/>
              <a:t>LGBT version of reality versus the parents right to teach their own children a different version of reality.</a:t>
            </a:r>
          </a:p>
          <a:p>
            <a:pPr lvl="1"/>
            <a:endParaRPr lang="en-US" dirty="0"/>
          </a:p>
          <a:p>
            <a:pPr lvl="1"/>
            <a:endParaRPr lang="en-US" dirty="0"/>
          </a:p>
        </p:txBody>
      </p:sp>
    </p:spTree>
    <p:extLst>
      <p:ext uri="{BB962C8B-B14F-4D97-AF65-F5344CB8AC3E}">
        <p14:creationId xmlns:p14="http://schemas.microsoft.com/office/powerpoint/2010/main" val="2794837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a:t>The problem of relativism and the loss of objective, agreed upon truth.</a:t>
            </a:r>
          </a:p>
          <a:p>
            <a:pPr lvl="1"/>
            <a:r>
              <a:rPr lang="en-US" dirty="0"/>
              <a:t>When does one person’s right to identify as whatever gender negatively affect others.</a:t>
            </a:r>
          </a:p>
          <a:p>
            <a:pPr lvl="1"/>
            <a:r>
              <a:rPr lang="en-US" dirty="0"/>
              <a:t>i.e. Sports</a:t>
            </a:r>
          </a:p>
          <a:p>
            <a:pPr lvl="1"/>
            <a:r>
              <a:rPr lang="en-US" dirty="0"/>
              <a:t>i.e. What if someone identifies themselves as a…?</a:t>
            </a:r>
          </a:p>
          <a:p>
            <a:pPr lvl="1"/>
            <a:endParaRPr lang="en-US" dirty="0"/>
          </a:p>
          <a:p>
            <a:pPr lvl="1"/>
            <a:endParaRPr lang="en-US" dirty="0"/>
          </a:p>
        </p:txBody>
      </p:sp>
    </p:spTree>
    <p:extLst>
      <p:ext uri="{BB962C8B-B14F-4D97-AF65-F5344CB8AC3E}">
        <p14:creationId xmlns:p14="http://schemas.microsoft.com/office/powerpoint/2010/main" val="1176460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Why are we obsessed with things like race and gender?</a:t>
            </a:r>
          </a:p>
          <a:p>
            <a:pPr marL="0" indent="0">
              <a:buNone/>
            </a:pPr>
            <a:r>
              <a:rPr lang="en-US" dirty="0"/>
              <a:t>Genesis 32:1   </a:t>
            </a:r>
            <a:r>
              <a:rPr lang="en-US" i="1" dirty="0"/>
              <a:t>When the people saw that Moses was so long in coming down from the mountain, they gathered around Aaron and said, “Come, make us gods</a:t>
            </a:r>
            <a:r>
              <a:rPr lang="en-US" i="1" baseline="30000" dirty="0"/>
              <a:t> </a:t>
            </a:r>
            <a:r>
              <a:rPr lang="en-US" i="1" dirty="0"/>
              <a:t>who will go before us.”</a:t>
            </a:r>
          </a:p>
          <a:p>
            <a:pPr marL="0" indent="0">
              <a:buNone/>
            </a:pPr>
            <a:endParaRPr lang="en-US" dirty="0"/>
          </a:p>
        </p:txBody>
      </p:sp>
    </p:spTree>
    <p:extLst>
      <p:ext uri="{BB962C8B-B14F-4D97-AF65-F5344CB8AC3E}">
        <p14:creationId xmlns:p14="http://schemas.microsoft.com/office/powerpoint/2010/main" val="4209113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p:txBody>
          <a:bodyPr/>
          <a:lstStyle/>
          <a:p>
            <a:r>
              <a:rPr lang="en-US" dirty="0"/>
              <a:t>Everything relates to grace.</a:t>
            </a:r>
          </a:p>
          <a:p>
            <a:r>
              <a:rPr lang="en-US" dirty="0"/>
              <a:t>Those with the grace share the grace with those who do not have the grace.</a:t>
            </a:r>
          </a:p>
        </p:txBody>
      </p:sp>
    </p:spTree>
    <p:extLst>
      <p:ext uri="{BB962C8B-B14F-4D97-AF65-F5344CB8AC3E}">
        <p14:creationId xmlns:p14="http://schemas.microsoft.com/office/powerpoint/2010/main" val="1628191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Saved by Grace Identity</a:t>
            </a:r>
          </a:p>
        </p:txBody>
      </p:sp>
      <p:sp>
        <p:nvSpPr>
          <p:cNvPr id="3" name="Content Placeholder 2"/>
          <p:cNvSpPr>
            <a:spLocks noGrp="1"/>
          </p:cNvSpPr>
          <p:nvPr>
            <p:ph idx="1"/>
          </p:nvPr>
        </p:nvSpPr>
        <p:spPr/>
        <p:txBody>
          <a:bodyPr/>
          <a:lstStyle/>
          <a:p>
            <a:pPr marL="0" indent="0">
              <a:buNone/>
            </a:pPr>
            <a:r>
              <a:rPr lang="en-US" dirty="0"/>
              <a:t>Galatians 3:26-29   </a:t>
            </a:r>
            <a:r>
              <a:rPr lang="en-US" i="1" dirty="0"/>
              <a:t>So in Christ Jesus you are all children of God through faith, </a:t>
            </a:r>
            <a:r>
              <a:rPr lang="en-US" b="1" i="1" baseline="30000" dirty="0"/>
              <a:t> </a:t>
            </a:r>
            <a:r>
              <a:rPr lang="en-US" i="1" dirty="0"/>
              <a:t>for all of you who were baptized into Christ have clothed yourselves with Christ.</a:t>
            </a:r>
            <a:r>
              <a:rPr lang="en-US" b="1" i="1" baseline="30000" dirty="0"/>
              <a:t>  </a:t>
            </a:r>
            <a:r>
              <a:rPr lang="en-US" i="1" dirty="0"/>
              <a:t>There is neither Jew nor Gentile, neither slave nor free, nor is there male and female, for you are all one in Christ Jesus. </a:t>
            </a:r>
            <a:r>
              <a:rPr lang="en-US" b="1" i="1" baseline="30000" dirty="0"/>
              <a:t> </a:t>
            </a:r>
            <a:r>
              <a:rPr lang="en-US" i="1" dirty="0"/>
              <a:t>If you belong to Christ, then you are Abraham’s seed, and heirs according to the </a:t>
            </a:r>
            <a:r>
              <a:rPr lang="en-US" i="1" dirty="0">
                <a:solidFill>
                  <a:schemeClr val="accent6">
                    <a:lumMod val="60000"/>
                    <a:lumOff val="40000"/>
                  </a:schemeClr>
                </a:solidFill>
              </a:rPr>
              <a:t>promise</a:t>
            </a:r>
            <a:r>
              <a:rPr lang="en-US" i="1" dirty="0"/>
              <a:t>.</a:t>
            </a:r>
          </a:p>
          <a:p>
            <a:endParaRPr lang="en-US" dirty="0"/>
          </a:p>
        </p:txBody>
      </p:sp>
    </p:spTree>
    <p:extLst>
      <p:ext uri="{BB962C8B-B14F-4D97-AF65-F5344CB8AC3E}">
        <p14:creationId xmlns:p14="http://schemas.microsoft.com/office/powerpoint/2010/main" val="227609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lstStyle/>
          <a:p>
            <a:r>
              <a:rPr lang="en-US" dirty="0"/>
              <a:t>Topic Three: Critical Pleasure Theory</a:t>
            </a:r>
          </a:p>
        </p:txBody>
      </p:sp>
      <p:sp>
        <p:nvSpPr>
          <p:cNvPr id="3" name="Content Placeholder 2"/>
          <p:cNvSpPr>
            <a:spLocks noGrp="1"/>
          </p:cNvSpPr>
          <p:nvPr>
            <p:ph idx="1"/>
          </p:nvPr>
        </p:nvSpPr>
        <p:spPr>
          <a:xfrm>
            <a:off x="1133230" y="1600200"/>
            <a:ext cx="7553569" cy="4525963"/>
          </a:xfrm>
        </p:spPr>
        <p:txBody>
          <a:bodyPr>
            <a:normAutofit/>
          </a:bodyPr>
          <a:lstStyle/>
          <a:p>
            <a:pPr marL="514350" indent="-514350">
              <a:buFont typeface="+mj-lt"/>
              <a:buAutoNum type="arabicPeriod"/>
            </a:pPr>
            <a:r>
              <a:rPr lang="en-US" dirty="0"/>
              <a:t>Everything relates to pleasure</a:t>
            </a:r>
          </a:p>
          <a:p>
            <a:pPr marL="514350" indent="-514350">
              <a:buFont typeface="+mj-lt"/>
              <a:buAutoNum type="arabicPeriod"/>
            </a:pPr>
            <a:r>
              <a:rPr lang="en-US" dirty="0"/>
              <a:t>Those with the power tend to maximize their own pleasure at the expense of others.</a:t>
            </a:r>
          </a:p>
          <a:p>
            <a:pPr marL="0" indent="0">
              <a:buNone/>
            </a:pPr>
            <a:r>
              <a:rPr lang="en-US" dirty="0"/>
              <a:t>Current Social Manifestations:</a:t>
            </a:r>
          </a:p>
          <a:p>
            <a:r>
              <a:rPr lang="en-US" dirty="0"/>
              <a:t>On demand abortion </a:t>
            </a:r>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464535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Right to life argument – Every human being has a God given right to life including the unborn.</a:t>
            </a:r>
          </a:p>
          <a:p>
            <a:r>
              <a:rPr lang="en-US" dirty="0"/>
              <a:t>Right to choose argument – Women have been abused by men for most of human history because they have the burden of bearing and often caring for the children. It is a woman’s body and she should have the right to do with it as she pleases.  </a:t>
            </a:r>
          </a:p>
        </p:txBody>
      </p:sp>
    </p:spTree>
    <p:extLst>
      <p:ext uri="{BB962C8B-B14F-4D97-AF65-F5344CB8AC3E}">
        <p14:creationId xmlns:p14="http://schemas.microsoft.com/office/powerpoint/2010/main" val="73398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There has always been the dilemma of personal choice and how that choice affects others. </a:t>
            </a:r>
          </a:p>
          <a:p>
            <a:r>
              <a:rPr lang="en-US" dirty="0"/>
              <a:t>i.e. You can do what you want with your own body, but you can’t smoke in a restaurant.</a:t>
            </a:r>
          </a:p>
          <a:p>
            <a:endParaRPr lang="en-US" dirty="0"/>
          </a:p>
        </p:txBody>
      </p:sp>
    </p:spTree>
    <p:extLst>
      <p:ext uri="{BB962C8B-B14F-4D97-AF65-F5344CB8AC3E}">
        <p14:creationId xmlns:p14="http://schemas.microsoft.com/office/powerpoint/2010/main" val="2728529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094154"/>
            <a:ext cx="8229600" cy="5763846"/>
          </a:xfrm>
        </p:spPr>
        <p:txBody>
          <a:bodyPr>
            <a:normAutofit/>
          </a:bodyPr>
          <a:lstStyle/>
          <a:p>
            <a:pPr marL="0" indent="0">
              <a:buNone/>
            </a:pPr>
            <a:r>
              <a:rPr lang="en-US" dirty="0"/>
              <a:t>So how can a woman have the right to kill an innocent human being in the the name of personal choice?</a:t>
            </a:r>
          </a:p>
          <a:p>
            <a:pPr marL="514350" indent="-514350">
              <a:buFont typeface="+mj-lt"/>
              <a:buAutoNum type="arabicPeriod"/>
            </a:pPr>
            <a:r>
              <a:rPr lang="en-US" dirty="0"/>
              <a:t>Question of the humanity of the unborn.</a:t>
            </a:r>
          </a:p>
          <a:p>
            <a:pPr marL="514350" indent="-514350">
              <a:buFont typeface="+mj-lt"/>
              <a:buAutoNum type="arabicPeriod"/>
            </a:pPr>
            <a:r>
              <a:rPr lang="en-US" dirty="0"/>
              <a:t>If there is no God, let us eat, drink, and be merry (sex as recreation).</a:t>
            </a:r>
          </a:p>
          <a:p>
            <a:pPr marL="914400" lvl="1" indent="-514350"/>
            <a:r>
              <a:rPr lang="en-US" dirty="0"/>
              <a:t>My life, my happiness is what really matters.</a:t>
            </a:r>
          </a:p>
          <a:p>
            <a:pPr marL="914400" lvl="1" indent="-514350"/>
            <a:r>
              <a:rPr lang="en-US" dirty="0"/>
              <a:t>The unfairness for women to have to bear the consequences for the bad affects of a strictly recreational activity that men can participate without consequence.</a:t>
            </a:r>
          </a:p>
          <a:p>
            <a:pPr marL="914400" lvl="1" indent="-514350"/>
            <a:endParaRPr lang="en-US" dirty="0"/>
          </a:p>
          <a:p>
            <a:pPr marL="0" indent="0">
              <a:buNone/>
            </a:pPr>
            <a:endParaRPr lang="en-US" dirty="0"/>
          </a:p>
        </p:txBody>
      </p:sp>
    </p:spTree>
    <p:extLst>
      <p:ext uri="{BB962C8B-B14F-4D97-AF65-F5344CB8AC3E}">
        <p14:creationId xmlns:p14="http://schemas.microsoft.com/office/powerpoint/2010/main" val="881273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this mini course is about</a:t>
            </a:r>
          </a:p>
        </p:txBody>
      </p:sp>
      <p:sp>
        <p:nvSpPr>
          <p:cNvPr id="3" name="Content Placeholder 2"/>
          <p:cNvSpPr>
            <a:spLocks noGrp="1"/>
          </p:cNvSpPr>
          <p:nvPr>
            <p:ph idx="1"/>
          </p:nvPr>
        </p:nvSpPr>
        <p:spPr/>
        <p:txBody>
          <a:bodyPr/>
          <a:lstStyle/>
          <a:p>
            <a:r>
              <a:rPr lang="en-US" dirty="0"/>
              <a:t>Critical Theory</a:t>
            </a:r>
          </a:p>
          <a:p>
            <a:r>
              <a:rPr lang="en-US" dirty="0"/>
              <a:t>Seven current hot, culturally divisive topics</a:t>
            </a:r>
          </a:p>
          <a:p>
            <a:r>
              <a:rPr lang="en-US" dirty="0"/>
              <a:t>Why have these topics become so prominent in our society?</a:t>
            </a:r>
          </a:p>
          <a:p>
            <a:r>
              <a:rPr lang="en-US" dirty="0"/>
              <a:t>How does grace change everything?</a:t>
            </a:r>
          </a:p>
        </p:txBody>
      </p:sp>
    </p:spTree>
    <p:extLst>
      <p:ext uri="{BB962C8B-B14F-4D97-AF65-F5344CB8AC3E}">
        <p14:creationId xmlns:p14="http://schemas.microsoft.com/office/powerpoint/2010/main" val="456071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This leads to this dilemma: Many women want a consequence free sex life as they believe men have. So, abortion takes away the negative consequences. But because of that, men take even less responsibility for their actions.</a:t>
            </a:r>
          </a:p>
        </p:txBody>
      </p:sp>
    </p:spTree>
    <p:extLst>
      <p:ext uri="{BB962C8B-B14F-4D97-AF65-F5344CB8AC3E}">
        <p14:creationId xmlns:p14="http://schemas.microsoft.com/office/powerpoint/2010/main" val="100467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a:xfrm>
            <a:off x="457200" y="1600200"/>
            <a:ext cx="8229600" cy="4906108"/>
          </a:xfrm>
        </p:spPr>
        <p:txBody>
          <a:bodyPr>
            <a:normAutofit lnSpcReduction="10000"/>
          </a:bodyPr>
          <a:lstStyle/>
          <a:p>
            <a:r>
              <a:rPr lang="en-US" dirty="0"/>
              <a:t>Everything relates to grace.</a:t>
            </a:r>
          </a:p>
          <a:p>
            <a:r>
              <a:rPr lang="en-US" dirty="0"/>
              <a:t>There is a righteous God.</a:t>
            </a:r>
          </a:p>
          <a:p>
            <a:r>
              <a:rPr lang="en-US" dirty="0"/>
              <a:t>We are sinners in need of grace.</a:t>
            </a:r>
          </a:p>
          <a:p>
            <a:r>
              <a:rPr lang="en-US" dirty="0"/>
              <a:t>Once we have received grace and become forgiven children of the King, we are in the kingdom.</a:t>
            </a:r>
          </a:p>
          <a:p>
            <a:r>
              <a:rPr lang="en-US" dirty="0"/>
              <a:t>Part of what it means to be in the kingdom is to procreate thus elevating sex to an incredibly purposeful, pleasurable, and meaningful level.</a:t>
            </a:r>
          </a:p>
        </p:txBody>
      </p:sp>
    </p:spTree>
    <p:extLst>
      <p:ext uri="{BB962C8B-B14F-4D97-AF65-F5344CB8AC3E}">
        <p14:creationId xmlns:p14="http://schemas.microsoft.com/office/powerpoint/2010/main" val="2412172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a:xfrm>
            <a:off x="457200" y="1600200"/>
            <a:ext cx="8229600" cy="4906108"/>
          </a:xfrm>
        </p:spPr>
        <p:txBody>
          <a:bodyPr>
            <a:normAutofit/>
          </a:bodyPr>
          <a:lstStyle/>
          <a:p>
            <a:r>
              <a:rPr lang="en-US" dirty="0"/>
              <a:t>Since we are undeserving of grace, we don’t run around seeing how we are missing out.  We don’t dwell on how unfair things might seem to be. We realize we have been blessed with the honor of creating as God did Adam and Eve (or the worldview of creating).</a:t>
            </a:r>
          </a:p>
          <a:p>
            <a:r>
              <a:rPr lang="en-US" dirty="0"/>
              <a:t>Since we have purpose as children of God, we do not need to eat, drink, and be merry as a life goal.</a:t>
            </a:r>
          </a:p>
        </p:txBody>
      </p:sp>
    </p:spTree>
    <p:extLst>
      <p:ext uri="{BB962C8B-B14F-4D97-AF65-F5344CB8AC3E}">
        <p14:creationId xmlns:p14="http://schemas.microsoft.com/office/powerpoint/2010/main" val="29871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Genesis 2:26    </a:t>
            </a:r>
            <a:r>
              <a:rPr lang="en-US" i="1" dirty="0"/>
              <a:t>That is why a man leaves his father and mother and is united to his wife, and they become one </a:t>
            </a:r>
            <a:r>
              <a:rPr lang="en-US" i="1" dirty="0">
                <a:solidFill>
                  <a:schemeClr val="accent6">
                    <a:lumMod val="60000"/>
                    <a:lumOff val="40000"/>
                  </a:schemeClr>
                </a:solidFill>
              </a:rPr>
              <a:t>flesh</a:t>
            </a:r>
            <a:r>
              <a:rPr lang="en-US" i="1" dirty="0"/>
              <a:t>.</a:t>
            </a:r>
          </a:p>
          <a:p>
            <a:endParaRPr lang="en-US" dirty="0"/>
          </a:p>
        </p:txBody>
      </p:sp>
    </p:spTree>
    <p:extLst>
      <p:ext uri="{BB962C8B-B14F-4D97-AF65-F5344CB8AC3E}">
        <p14:creationId xmlns:p14="http://schemas.microsoft.com/office/powerpoint/2010/main" val="2321045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lstStyle/>
          <a:p>
            <a:r>
              <a:rPr lang="en-US" dirty="0"/>
              <a:t>Topic Four: Critical Equality Theory</a:t>
            </a:r>
          </a:p>
        </p:txBody>
      </p:sp>
      <p:sp>
        <p:nvSpPr>
          <p:cNvPr id="3" name="Content Placeholder 2"/>
          <p:cNvSpPr>
            <a:spLocks noGrp="1"/>
          </p:cNvSpPr>
          <p:nvPr>
            <p:ph idx="1"/>
          </p:nvPr>
        </p:nvSpPr>
        <p:spPr>
          <a:xfrm>
            <a:off x="1133230" y="1600200"/>
            <a:ext cx="7553569" cy="4525963"/>
          </a:xfrm>
        </p:spPr>
        <p:txBody>
          <a:bodyPr>
            <a:normAutofit fontScale="92500" lnSpcReduction="10000"/>
          </a:bodyPr>
          <a:lstStyle/>
          <a:p>
            <a:pPr marL="514350" indent="-514350">
              <a:buFont typeface="+mj-lt"/>
              <a:buAutoNum type="arabicPeriod"/>
            </a:pPr>
            <a:r>
              <a:rPr lang="en-US" dirty="0"/>
              <a:t>Everything relates to equality. </a:t>
            </a:r>
          </a:p>
          <a:p>
            <a:pPr marL="514350" indent="-514350">
              <a:buFont typeface="+mj-lt"/>
              <a:buAutoNum type="arabicPeriod"/>
            </a:pPr>
            <a:r>
              <a:rPr lang="en-US" dirty="0"/>
              <a:t>Those with the power use their power to keep those who do not have the power from the goodies of life.</a:t>
            </a:r>
          </a:p>
          <a:p>
            <a:endParaRPr lang="en-US" dirty="0"/>
          </a:p>
          <a:p>
            <a:pPr marL="0" indent="0">
              <a:buNone/>
            </a:pPr>
            <a:r>
              <a:rPr lang="en-US" dirty="0"/>
              <a:t>Current Social Manifestations:</a:t>
            </a:r>
          </a:p>
          <a:p>
            <a:r>
              <a:rPr lang="en-US" dirty="0"/>
              <a:t>Gender equality </a:t>
            </a:r>
          </a:p>
          <a:p>
            <a:r>
              <a:rPr lang="en-US" dirty="0"/>
              <a:t>Pay and job-related equality</a:t>
            </a:r>
          </a:p>
          <a:p>
            <a:r>
              <a:rPr lang="en-US" dirty="0"/>
              <a:t>Socialism vs. free enterprise</a:t>
            </a:r>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209293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The equality issue is about fairness and unfairness.</a:t>
            </a:r>
          </a:p>
          <a:p>
            <a:pPr marL="0" indent="0">
              <a:buNone/>
            </a:pPr>
            <a:r>
              <a:rPr lang="en-US" dirty="0"/>
              <a:t>Genesis 4:5   </a:t>
            </a:r>
            <a:r>
              <a:rPr lang="en-US" i="1" dirty="0"/>
              <a:t>The Lord looked with favor on Abel and his offering, but on Cain and his offering he did not look with favor. So Cain was very angry, and his face was downcast. </a:t>
            </a:r>
          </a:p>
        </p:txBody>
      </p:sp>
    </p:spTree>
    <p:extLst>
      <p:ext uri="{BB962C8B-B14F-4D97-AF65-F5344CB8AC3E}">
        <p14:creationId xmlns:p14="http://schemas.microsoft.com/office/powerpoint/2010/main" val="1486955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Socialism vs. Free Enterprise</a:t>
            </a:r>
          </a:p>
        </p:txBody>
      </p:sp>
      <p:sp>
        <p:nvSpPr>
          <p:cNvPr id="3" name="Content Placeholder 2"/>
          <p:cNvSpPr>
            <a:spLocks noGrp="1"/>
          </p:cNvSpPr>
          <p:nvPr>
            <p:ph idx="1"/>
          </p:nvPr>
        </p:nvSpPr>
        <p:spPr/>
        <p:txBody>
          <a:bodyPr/>
          <a:lstStyle/>
          <a:p>
            <a:pPr marL="0" indent="0">
              <a:buNone/>
            </a:pPr>
            <a:r>
              <a:rPr lang="en-US" dirty="0"/>
              <a:t>Socialism: fair, equality, but who pays?</a:t>
            </a:r>
          </a:p>
          <a:p>
            <a:pPr marL="0" indent="0">
              <a:buNone/>
            </a:pPr>
            <a:r>
              <a:rPr lang="en-US" dirty="0"/>
              <a:t>Free Enterprise: competition, potential reward tied to what you do, but seems to lead to inequality.</a:t>
            </a:r>
          </a:p>
          <a:p>
            <a:pPr lvl="1"/>
            <a:r>
              <a:rPr lang="en-US" dirty="0"/>
              <a:t>Example: Church</a:t>
            </a:r>
          </a:p>
          <a:p>
            <a:pPr lvl="1"/>
            <a:r>
              <a:rPr lang="en-US" dirty="0"/>
              <a:t>Example: Brothers and their allowance</a:t>
            </a:r>
          </a:p>
        </p:txBody>
      </p:sp>
    </p:spTree>
    <p:extLst>
      <p:ext uri="{BB962C8B-B14F-4D97-AF65-F5344CB8AC3E}">
        <p14:creationId xmlns:p14="http://schemas.microsoft.com/office/powerpoint/2010/main" val="2342982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a:xfrm>
            <a:off x="457200" y="1600200"/>
            <a:ext cx="8229600" cy="4906108"/>
          </a:xfrm>
        </p:spPr>
        <p:txBody>
          <a:bodyPr>
            <a:normAutofit fontScale="92500" lnSpcReduction="10000"/>
          </a:bodyPr>
          <a:lstStyle/>
          <a:p>
            <a:pPr marL="0" indent="0">
              <a:buNone/>
            </a:pPr>
            <a:r>
              <a:rPr lang="en-US" dirty="0"/>
              <a:t>How does grace work?</a:t>
            </a:r>
          </a:p>
          <a:p>
            <a:pPr marL="514350" indent="-514350">
              <a:buFont typeface="+mj-lt"/>
              <a:buAutoNum type="arabicPeriod"/>
            </a:pPr>
            <a:r>
              <a:rPr lang="en-US" dirty="0"/>
              <a:t>The fairness of a reward based on what you do (the law or free enterprise).</a:t>
            </a:r>
          </a:p>
          <a:p>
            <a:pPr marL="514350" indent="-514350">
              <a:buFont typeface="+mj-lt"/>
              <a:buAutoNum type="arabicPeriod"/>
            </a:pPr>
            <a:r>
              <a:rPr lang="en-US" dirty="0"/>
              <a:t>The unfairness of being forgiven regardless of who you are or what you have done (grace or socialism).</a:t>
            </a:r>
          </a:p>
          <a:p>
            <a:pPr marL="514350" indent="-514350">
              <a:buFont typeface="+mj-lt"/>
              <a:buAutoNum type="arabicPeriod"/>
            </a:pPr>
            <a:r>
              <a:rPr lang="en-US" dirty="0"/>
              <a:t>When you receive grace, you know you don’t deserve it, you don’t have it coming to you, no one owes it to you. So, you tend to respond to grace in humble, thankful service to God (you take responsibility for your </a:t>
            </a:r>
            <a:r>
              <a:rPr lang="en-US" dirty="0">
                <a:solidFill>
                  <a:schemeClr val="accent6">
                    <a:lumMod val="60000"/>
                    <a:lumOff val="40000"/>
                  </a:schemeClr>
                </a:solidFill>
              </a:rPr>
              <a:t>life</a:t>
            </a:r>
            <a:r>
              <a:rPr lang="en-US" dirty="0"/>
              <a:t>).</a:t>
            </a:r>
          </a:p>
        </p:txBody>
      </p:sp>
    </p:spTree>
    <p:extLst>
      <p:ext uri="{BB962C8B-B14F-4D97-AF65-F5344CB8AC3E}">
        <p14:creationId xmlns:p14="http://schemas.microsoft.com/office/powerpoint/2010/main" val="1921740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normAutofit/>
          </a:bodyPr>
          <a:lstStyle/>
          <a:p>
            <a:r>
              <a:rPr lang="en-US" dirty="0"/>
              <a:t>Topic Five: Critical Evolution Theory</a:t>
            </a:r>
          </a:p>
        </p:txBody>
      </p:sp>
      <p:sp>
        <p:nvSpPr>
          <p:cNvPr id="3" name="Content Placeholder 2"/>
          <p:cNvSpPr>
            <a:spLocks noGrp="1"/>
          </p:cNvSpPr>
          <p:nvPr>
            <p:ph idx="1"/>
          </p:nvPr>
        </p:nvSpPr>
        <p:spPr>
          <a:xfrm>
            <a:off x="1172307" y="1417638"/>
            <a:ext cx="7553569" cy="4525963"/>
          </a:xfrm>
        </p:spPr>
        <p:txBody>
          <a:bodyPr>
            <a:normAutofit/>
          </a:bodyPr>
          <a:lstStyle/>
          <a:p>
            <a:pPr marL="514350" indent="-514350">
              <a:buFont typeface="+mj-lt"/>
              <a:buAutoNum type="arabicPeriod"/>
            </a:pPr>
            <a:r>
              <a:rPr lang="en-US" dirty="0"/>
              <a:t>Everything relates to evolution/change. </a:t>
            </a:r>
          </a:p>
          <a:p>
            <a:pPr marL="514350" indent="-514350">
              <a:buFont typeface="+mj-lt"/>
              <a:buAutoNum type="arabicPeriod"/>
            </a:pPr>
            <a:r>
              <a:rPr lang="en-US" dirty="0"/>
              <a:t>Those with the power abuse that power at the expense of others.</a:t>
            </a:r>
          </a:p>
          <a:p>
            <a:pPr marL="0" indent="0">
              <a:buNone/>
            </a:pPr>
            <a:r>
              <a:rPr lang="en-US" dirty="0"/>
              <a:t>Current Social Manifestations:</a:t>
            </a:r>
          </a:p>
          <a:p>
            <a:r>
              <a:rPr lang="en-US" dirty="0"/>
              <a:t>Climate change</a:t>
            </a:r>
          </a:p>
          <a:p>
            <a:r>
              <a:rPr lang="en-US" dirty="0"/>
              <a:t>Homo Deus</a:t>
            </a:r>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04729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lstStyle/>
          <a:p>
            <a:endParaRPr lang="en-US" dirty="0"/>
          </a:p>
        </p:txBody>
      </p:sp>
      <p:sp>
        <p:nvSpPr>
          <p:cNvPr id="3" name="Content Placeholder 2"/>
          <p:cNvSpPr>
            <a:spLocks noGrp="1"/>
          </p:cNvSpPr>
          <p:nvPr>
            <p:ph idx="1"/>
          </p:nvPr>
        </p:nvSpPr>
        <p:spPr>
          <a:xfrm>
            <a:off x="1133230" y="1600200"/>
            <a:ext cx="7553569" cy="4525963"/>
          </a:xfrm>
        </p:spPr>
        <p:txBody>
          <a:bodyPr>
            <a:normAutofit/>
          </a:bodyPr>
          <a:lstStyle/>
          <a:p>
            <a:r>
              <a:rPr lang="en-US" dirty="0"/>
              <a:t>Life is all we have.</a:t>
            </a:r>
          </a:p>
          <a:p>
            <a:r>
              <a:rPr lang="en-US" dirty="0"/>
              <a:t>Everything dies.</a:t>
            </a:r>
          </a:p>
          <a:p>
            <a:r>
              <a:rPr lang="en-US" dirty="0"/>
              <a:t>We need to be saved.</a:t>
            </a:r>
          </a:p>
          <a:p>
            <a:r>
              <a:rPr lang="en-US" dirty="0"/>
              <a:t>If you don’t believe in God’s salvation, you find a surrogate</a:t>
            </a:r>
          </a:p>
          <a:p>
            <a:pPr lvl="1"/>
            <a:r>
              <a:rPr lang="en-US" dirty="0"/>
              <a:t> the planet</a:t>
            </a:r>
          </a:p>
          <a:p>
            <a:pPr lvl="1"/>
            <a:r>
              <a:rPr lang="en-US" dirty="0"/>
              <a:t> humanity</a:t>
            </a:r>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623180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9AEA3-5674-2146-8F55-878AD8F4B298}"/>
              </a:ext>
            </a:extLst>
          </p:cNvPr>
          <p:cNvSpPr>
            <a:spLocks noGrp="1"/>
          </p:cNvSpPr>
          <p:nvPr>
            <p:ph type="title"/>
          </p:nvPr>
        </p:nvSpPr>
        <p:spPr/>
        <p:txBody>
          <a:bodyPr/>
          <a:lstStyle/>
          <a:p>
            <a:r>
              <a:rPr lang="en-US" dirty="0"/>
              <a:t>Topics</a:t>
            </a:r>
          </a:p>
        </p:txBody>
      </p:sp>
      <p:sp>
        <p:nvSpPr>
          <p:cNvPr id="3" name="Content Placeholder 2">
            <a:extLst>
              <a:ext uri="{FF2B5EF4-FFF2-40B4-BE49-F238E27FC236}">
                <a16:creationId xmlns:a16="http://schemas.microsoft.com/office/drawing/2014/main" id="{9B36B6BA-9B03-1047-A17D-F85F0A9E9AC1}"/>
              </a:ext>
            </a:extLst>
          </p:cNvPr>
          <p:cNvSpPr>
            <a:spLocks noGrp="1"/>
          </p:cNvSpPr>
          <p:nvPr>
            <p:ph idx="1"/>
          </p:nvPr>
        </p:nvSpPr>
        <p:spPr/>
        <p:txBody>
          <a:bodyPr>
            <a:normAutofit/>
          </a:bodyPr>
          <a:lstStyle/>
          <a:p>
            <a:pPr marL="514350" indent="-514350">
              <a:buFont typeface="+mj-lt"/>
              <a:buAutoNum type="arabicPeriod"/>
            </a:pPr>
            <a:r>
              <a:rPr lang="en-US" dirty="0"/>
              <a:t>Race</a:t>
            </a:r>
          </a:p>
          <a:p>
            <a:pPr marL="514350" indent="-514350">
              <a:buFont typeface="+mj-lt"/>
              <a:buAutoNum type="arabicPeriod"/>
            </a:pPr>
            <a:r>
              <a:rPr lang="en-US" dirty="0"/>
              <a:t>Gender</a:t>
            </a:r>
          </a:p>
          <a:p>
            <a:pPr marL="514350" indent="-514350">
              <a:buFont typeface="+mj-lt"/>
              <a:buAutoNum type="arabicPeriod"/>
            </a:pPr>
            <a:r>
              <a:rPr lang="en-US" dirty="0"/>
              <a:t>Pleasure</a:t>
            </a:r>
          </a:p>
          <a:p>
            <a:pPr marL="514350" indent="-514350">
              <a:buFont typeface="+mj-lt"/>
              <a:buAutoNum type="arabicPeriod"/>
            </a:pPr>
            <a:r>
              <a:rPr lang="en-US" dirty="0"/>
              <a:t>Equality</a:t>
            </a:r>
          </a:p>
          <a:p>
            <a:pPr marL="514350" indent="-514350">
              <a:buFont typeface="+mj-lt"/>
              <a:buAutoNum type="arabicPeriod"/>
            </a:pPr>
            <a:r>
              <a:rPr lang="en-US" dirty="0"/>
              <a:t>Evolution</a:t>
            </a:r>
          </a:p>
          <a:p>
            <a:pPr marL="514350" indent="-514350">
              <a:buFont typeface="+mj-lt"/>
              <a:buAutoNum type="arabicPeriod"/>
            </a:pPr>
            <a:r>
              <a:rPr lang="en-US" dirty="0"/>
              <a:t>Blame</a:t>
            </a:r>
          </a:p>
          <a:p>
            <a:pPr marL="514350" indent="-514350">
              <a:buFont typeface="+mj-lt"/>
              <a:buAutoNum type="arabicPeriod"/>
            </a:pPr>
            <a:r>
              <a:rPr lang="en-US" dirty="0">
                <a:solidFill>
                  <a:schemeClr val="accent6">
                    <a:lumMod val="60000"/>
                    <a:lumOff val="40000"/>
                  </a:schemeClr>
                </a:solidFill>
              </a:rPr>
              <a:t>Conflict</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8813887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baseline="30000" dirty="0"/>
              <a:t> </a:t>
            </a:r>
            <a:r>
              <a:rPr lang="en-US" dirty="0"/>
              <a:t>“Humanity is now standing at a crossroads. We must now decide which path we want to take. How do we want the future living conditions for all living species to be like?”</a:t>
            </a:r>
            <a:r>
              <a:rPr lang="en-US" b="1" dirty="0"/>
              <a:t> – Greta Thunberg</a:t>
            </a:r>
            <a:endParaRPr lang="en-US" dirty="0"/>
          </a:p>
          <a:p>
            <a:pPr marL="0" indent="0">
              <a:buNone/>
            </a:pPr>
            <a:endParaRPr lang="en-US" dirty="0"/>
          </a:p>
        </p:txBody>
      </p:sp>
    </p:spTree>
    <p:extLst>
      <p:ext uri="{BB962C8B-B14F-4D97-AF65-F5344CB8AC3E}">
        <p14:creationId xmlns:p14="http://schemas.microsoft.com/office/powerpoint/2010/main" val="35763155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u="sng" dirty="0"/>
              <a:t>St. Greta Spreads the Climate Gospel</a:t>
            </a:r>
            <a:endParaRPr lang="en-US" u="sng" dirty="0"/>
          </a:p>
          <a:p>
            <a:pPr marL="0" indent="0">
              <a:buNone/>
            </a:pPr>
            <a:r>
              <a:rPr lang="en-US" b="1" dirty="0"/>
              <a:t>December 12, 2019, by Peter</a:t>
            </a:r>
            <a:endParaRPr lang="en-US" dirty="0"/>
          </a:p>
          <a:p>
            <a:pPr marL="0" indent="0">
              <a:buNone/>
            </a:pPr>
            <a:r>
              <a:rPr lang="en-US" b="1" dirty="0"/>
              <a:t>A movement that believes in sin, penance and salvation doesn’t sound very scientific.</a:t>
            </a:r>
            <a:endParaRPr lang="en-US" dirty="0"/>
          </a:p>
          <a:p>
            <a:pPr marL="0" indent="0">
              <a:buNone/>
            </a:pPr>
            <a:r>
              <a:rPr lang="en-US" b="1" dirty="0"/>
              <a:t> </a:t>
            </a:r>
            <a:endParaRPr lang="en-US" dirty="0"/>
          </a:p>
          <a:p>
            <a:endParaRPr lang="en-US" dirty="0"/>
          </a:p>
        </p:txBody>
      </p:sp>
    </p:spTree>
    <p:extLst>
      <p:ext uri="{BB962C8B-B14F-4D97-AF65-F5344CB8AC3E}">
        <p14:creationId xmlns:p14="http://schemas.microsoft.com/office/powerpoint/2010/main" val="3198336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3846"/>
            <a:ext cx="8229600" cy="5442317"/>
          </a:xfrm>
        </p:spPr>
        <p:txBody>
          <a:bodyPr>
            <a:normAutofit lnSpcReduction="10000"/>
          </a:bodyPr>
          <a:lstStyle/>
          <a:p>
            <a:pPr marL="0" indent="0">
              <a:buNone/>
            </a:pPr>
            <a:r>
              <a:rPr lang="en-US" b="1" dirty="0"/>
              <a:t> </a:t>
            </a:r>
            <a:endParaRPr lang="en-US" dirty="0"/>
          </a:p>
          <a:p>
            <a:pPr marL="0" indent="0">
              <a:buNone/>
            </a:pPr>
            <a:r>
              <a:rPr lang="en-US" b="1" dirty="0"/>
              <a:t>It’s been noted before that the cause of addressing climate change has become something like the modern world’s version of a secular religion. In much of Europe especially, but in sections of American society too, a kind of climate theology has replaced traditional Christianity as the ultimate source of authority over human behavior, comprising both an all-embracing teleology of our existence and a prescriptive moral code.</a:t>
            </a:r>
            <a:endParaRPr lang="en-US" dirty="0"/>
          </a:p>
          <a:p>
            <a:endParaRPr lang="en-US" dirty="0"/>
          </a:p>
        </p:txBody>
      </p:sp>
    </p:spTree>
    <p:extLst>
      <p:ext uri="{BB962C8B-B14F-4D97-AF65-F5344CB8AC3E}">
        <p14:creationId xmlns:p14="http://schemas.microsoft.com/office/powerpoint/2010/main" val="3605251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a:t>The book </a:t>
            </a:r>
            <a:r>
              <a:rPr lang="en-US" b="1" u="sng" dirty="0"/>
              <a:t>Homo Deus</a:t>
            </a:r>
          </a:p>
          <a:p>
            <a:r>
              <a:rPr lang="en-US" dirty="0"/>
              <a:t>All of earth’s major problems have been solved.</a:t>
            </a:r>
          </a:p>
          <a:p>
            <a:r>
              <a:rPr lang="en-US" dirty="0"/>
              <a:t>One last challenge: eternal life.</a:t>
            </a:r>
          </a:p>
        </p:txBody>
      </p:sp>
    </p:spTree>
    <p:extLst>
      <p:ext uri="{BB962C8B-B14F-4D97-AF65-F5344CB8AC3E}">
        <p14:creationId xmlns:p14="http://schemas.microsoft.com/office/powerpoint/2010/main" val="2839377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Problems:</a:t>
            </a:r>
          </a:p>
          <a:p>
            <a:pPr marL="914400" lvl="1" indent="-514350">
              <a:buFont typeface="+mj-lt"/>
              <a:buAutoNum type="arabicPeriod"/>
            </a:pPr>
            <a:r>
              <a:rPr lang="en-US" dirty="0"/>
              <a:t>Global freezing.</a:t>
            </a:r>
          </a:p>
          <a:p>
            <a:pPr marL="914400" lvl="1" indent="-514350">
              <a:buFont typeface="+mj-lt"/>
              <a:buAutoNum type="arabicPeriod"/>
            </a:pPr>
            <a:r>
              <a:rPr lang="en-US" dirty="0"/>
              <a:t>You and I will miss the biological eternal life miracles.</a:t>
            </a:r>
          </a:p>
        </p:txBody>
      </p:sp>
    </p:spTree>
    <p:extLst>
      <p:ext uri="{BB962C8B-B14F-4D97-AF65-F5344CB8AC3E}">
        <p14:creationId xmlns:p14="http://schemas.microsoft.com/office/powerpoint/2010/main" val="4062766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a:xfrm>
            <a:off x="457200" y="1600200"/>
            <a:ext cx="8229600" cy="4906108"/>
          </a:xfrm>
        </p:spPr>
        <p:txBody>
          <a:bodyPr>
            <a:normAutofit/>
          </a:bodyPr>
          <a:lstStyle/>
          <a:p>
            <a:pPr marL="0" indent="0">
              <a:buNone/>
            </a:pPr>
            <a:r>
              <a:rPr lang="en-US" dirty="0"/>
              <a:t>Acts 4:12   </a:t>
            </a:r>
            <a:r>
              <a:rPr lang="en-US" i="1" dirty="0"/>
              <a:t>Salvation is found in no one else, for there is no other name under heaven given to mankind by which we must be </a:t>
            </a:r>
            <a:r>
              <a:rPr lang="en-US" i="1" dirty="0">
                <a:solidFill>
                  <a:schemeClr val="accent6">
                    <a:lumMod val="60000"/>
                    <a:lumOff val="40000"/>
                  </a:schemeClr>
                </a:solidFill>
              </a:rPr>
              <a:t>saved</a:t>
            </a:r>
            <a:r>
              <a:rPr lang="en-US" i="1" dirty="0"/>
              <a:t>. </a:t>
            </a:r>
          </a:p>
        </p:txBody>
      </p:sp>
    </p:spTree>
    <p:extLst>
      <p:ext uri="{BB962C8B-B14F-4D97-AF65-F5344CB8AC3E}">
        <p14:creationId xmlns:p14="http://schemas.microsoft.com/office/powerpoint/2010/main" val="40282081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Critical Grace Theory</a:t>
            </a:r>
          </a:p>
        </p:txBody>
      </p:sp>
      <p:sp>
        <p:nvSpPr>
          <p:cNvPr id="3" name="Subtitle 2"/>
          <p:cNvSpPr>
            <a:spLocks noGrp="1"/>
          </p:cNvSpPr>
          <p:nvPr>
            <p:ph type="subTitle" idx="1"/>
          </p:nvPr>
        </p:nvSpPr>
        <p:spPr/>
        <p:txBody>
          <a:bodyPr/>
          <a:lstStyle/>
          <a:p>
            <a:r>
              <a:rPr lang="en-US" dirty="0"/>
              <a:t>Henry </a:t>
            </a:r>
            <a:r>
              <a:rPr lang="en-US" dirty="0" err="1"/>
              <a:t>Reyenga</a:t>
            </a:r>
            <a:r>
              <a:rPr lang="en-US" dirty="0"/>
              <a:t> and Steve Elzinga</a:t>
            </a:r>
          </a:p>
        </p:txBody>
      </p:sp>
    </p:spTree>
    <p:extLst>
      <p:ext uri="{BB962C8B-B14F-4D97-AF65-F5344CB8AC3E}">
        <p14:creationId xmlns:p14="http://schemas.microsoft.com/office/powerpoint/2010/main" val="911365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normAutofit/>
          </a:bodyPr>
          <a:lstStyle/>
          <a:p>
            <a:r>
              <a:rPr lang="en-US" dirty="0"/>
              <a:t>Topic Six: Critical Blame Theory</a:t>
            </a:r>
          </a:p>
        </p:txBody>
      </p:sp>
      <p:sp>
        <p:nvSpPr>
          <p:cNvPr id="3" name="Content Placeholder 2"/>
          <p:cNvSpPr>
            <a:spLocks noGrp="1"/>
          </p:cNvSpPr>
          <p:nvPr>
            <p:ph idx="1"/>
          </p:nvPr>
        </p:nvSpPr>
        <p:spPr>
          <a:xfrm>
            <a:off x="1133230" y="1600200"/>
            <a:ext cx="7553569" cy="4983162"/>
          </a:xfrm>
        </p:spPr>
        <p:txBody>
          <a:bodyPr>
            <a:normAutofit fontScale="92500"/>
          </a:bodyPr>
          <a:lstStyle/>
          <a:p>
            <a:pPr marL="514350" indent="-514350">
              <a:buFont typeface="+mj-lt"/>
              <a:buAutoNum type="arabicPeriod"/>
            </a:pPr>
            <a:r>
              <a:rPr lang="en-US" dirty="0"/>
              <a:t>Everything relates to “somebody owes me.” </a:t>
            </a:r>
          </a:p>
          <a:p>
            <a:pPr marL="514350" indent="-514350">
              <a:buFont typeface="+mj-lt"/>
              <a:buAutoNum type="arabicPeriod"/>
            </a:pPr>
            <a:r>
              <a:rPr lang="en-US" dirty="0"/>
              <a:t>Those with the power are to blame for all the problems that I have in life.</a:t>
            </a:r>
          </a:p>
          <a:p>
            <a:pPr marL="514350" indent="-514350">
              <a:buFont typeface="+mj-lt"/>
              <a:buAutoNum type="arabicPeriod"/>
            </a:pPr>
            <a:r>
              <a:rPr lang="en-US" dirty="0"/>
              <a:t>No one is at fault; everyone is at fault</a:t>
            </a:r>
          </a:p>
          <a:p>
            <a:pPr marL="0" indent="0">
              <a:buNone/>
            </a:pPr>
            <a:r>
              <a:rPr lang="en-US" dirty="0"/>
              <a:t>Current Social Manifestations:</a:t>
            </a:r>
          </a:p>
          <a:p>
            <a:r>
              <a:rPr lang="en-US" dirty="0"/>
              <a:t>Defund the police</a:t>
            </a:r>
          </a:p>
          <a:p>
            <a:r>
              <a:rPr lang="en-US" dirty="0"/>
              <a:t>Empty jails</a:t>
            </a:r>
          </a:p>
          <a:p>
            <a:r>
              <a:rPr lang="en-US" dirty="0"/>
              <a:t>Open the borders; Close the Borders</a:t>
            </a:r>
          </a:p>
          <a:p>
            <a:r>
              <a:rPr lang="en-US" dirty="0"/>
              <a:t>More government; less government</a:t>
            </a:r>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900929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Where does this blame culture come from?</a:t>
            </a:r>
          </a:p>
          <a:p>
            <a:pPr marL="0" indent="0">
              <a:buNone/>
            </a:pPr>
            <a:r>
              <a:rPr lang="en-US" dirty="0"/>
              <a:t>Where does this “somebody should do it for me” culture come from?</a:t>
            </a:r>
          </a:p>
        </p:txBody>
      </p:sp>
    </p:spTree>
    <p:extLst>
      <p:ext uri="{BB962C8B-B14F-4D97-AF65-F5344CB8AC3E}">
        <p14:creationId xmlns:p14="http://schemas.microsoft.com/office/powerpoint/2010/main" val="513608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If there is no God and no morality based on something higher than ourselves, then all there is left is </a:t>
            </a:r>
            <a:r>
              <a:rPr lang="is-IS" dirty="0"/>
              <a:t>…</a:t>
            </a:r>
            <a:r>
              <a:rPr lang="en-US" dirty="0"/>
              <a:t> </a:t>
            </a:r>
          </a:p>
          <a:p>
            <a:pPr marL="457200" lvl="1" indent="0">
              <a:buNone/>
            </a:pPr>
            <a:r>
              <a:rPr lang="en-US" dirty="0"/>
              <a:t>                        </a:t>
            </a:r>
            <a:r>
              <a:rPr lang="en-US" sz="4400" dirty="0"/>
              <a:t>         </a:t>
            </a:r>
            <a:r>
              <a:rPr lang="is-IS" sz="4400" dirty="0"/>
              <a:t>… </a:t>
            </a:r>
            <a:r>
              <a:rPr lang="en-US" sz="4400" dirty="0"/>
              <a:t>ME</a:t>
            </a:r>
          </a:p>
        </p:txBody>
      </p:sp>
    </p:spTree>
    <p:extLst>
      <p:ext uri="{BB962C8B-B14F-4D97-AF65-F5344CB8AC3E}">
        <p14:creationId xmlns:p14="http://schemas.microsoft.com/office/powerpoint/2010/main" val="18401607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lstStyle/>
          <a:p>
            <a:r>
              <a:rPr lang="en-US" dirty="0"/>
              <a:t>Topic One: Critical Race Theory</a:t>
            </a:r>
          </a:p>
        </p:txBody>
      </p:sp>
      <p:sp>
        <p:nvSpPr>
          <p:cNvPr id="3" name="Content Placeholder 2"/>
          <p:cNvSpPr>
            <a:spLocks noGrp="1"/>
          </p:cNvSpPr>
          <p:nvPr>
            <p:ph idx="1"/>
          </p:nvPr>
        </p:nvSpPr>
        <p:spPr>
          <a:xfrm>
            <a:off x="1133230" y="1834662"/>
            <a:ext cx="7553569" cy="4525963"/>
          </a:xfrm>
        </p:spPr>
        <p:txBody>
          <a:bodyPr>
            <a:normAutofit fontScale="92500" lnSpcReduction="10000"/>
          </a:bodyPr>
          <a:lstStyle/>
          <a:p>
            <a:pPr marL="514350" indent="-514350">
              <a:buFont typeface="+mj-lt"/>
              <a:buAutoNum type="arabicPeriod"/>
            </a:pPr>
            <a:r>
              <a:rPr lang="en-US" dirty="0"/>
              <a:t>Everything relates to race. </a:t>
            </a:r>
          </a:p>
          <a:p>
            <a:pPr marL="514350" indent="-514350">
              <a:buFont typeface="+mj-lt"/>
              <a:buAutoNum type="arabicPeriod"/>
            </a:pPr>
            <a:r>
              <a:rPr lang="en-US" dirty="0"/>
              <a:t>Races with the power use their power to keep their power over other races (inequality).</a:t>
            </a:r>
          </a:p>
          <a:p>
            <a:endParaRPr lang="en-US" dirty="0"/>
          </a:p>
          <a:p>
            <a:pPr marL="0" indent="0">
              <a:buNone/>
            </a:pPr>
            <a:r>
              <a:rPr lang="en-US" dirty="0"/>
              <a:t>Current Social Manifestations:</a:t>
            </a:r>
          </a:p>
          <a:p>
            <a:r>
              <a:rPr lang="en-US" dirty="0"/>
              <a:t>Black Lives Matter</a:t>
            </a:r>
          </a:p>
          <a:p>
            <a:r>
              <a:rPr lang="en-US" dirty="0"/>
              <a:t>White supremacy</a:t>
            </a:r>
          </a:p>
          <a:p>
            <a:r>
              <a:rPr lang="en-US" dirty="0"/>
              <a:t>Affirmative action</a:t>
            </a:r>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86951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a:xfrm>
            <a:off x="457200" y="1600200"/>
            <a:ext cx="8229600" cy="4906108"/>
          </a:xfrm>
        </p:spPr>
        <p:txBody>
          <a:bodyPr>
            <a:normAutofit/>
          </a:bodyPr>
          <a:lstStyle/>
          <a:p>
            <a:pPr marL="0" indent="0">
              <a:buNone/>
            </a:pPr>
            <a:r>
              <a:rPr lang="en-US" dirty="0"/>
              <a:t>Without God and grace, how can I own up to my faults?</a:t>
            </a:r>
          </a:p>
          <a:p>
            <a:pPr marL="0" indent="0">
              <a:buNone/>
            </a:pPr>
            <a:r>
              <a:rPr lang="en-US" dirty="0"/>
              <a:t>With grace, I can face my own failures and take responsibility for my life.</a:t>
            </a:r>
          </a:p>
          <a:p>
            <a:pPr lvl="1"/>
            <a:r>
              <a:rPr lang="en-US" i="1" dirty="0"/>
              <a:t> AA</a:t>
            </a:r>
          </a:p>
        </p:txBody>
      </p:sp>
    </p:spTree>
    <p:extLst>
      <p:ext uri="{BB962C8B-B14F-4D97-AF65-F5344CB8AC3E}">
        <p14:creationId xmlns:p14="http://schemas.microsoft.com/office/powerpoint/2010/main" val="3930171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A7D2E-76A1-6A45-A5FD-E67B6119614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0B74AF7E-C986-5A40-AD63-56ED6C2C2E3F}"/>
              </a:ext>
            </a:extLst>
          </p:cNvPr>
          <p:cNvSpPr>
            <a:spLocks noGrp="1"/>
          </p:cNvSpPr>
          <p:nvPr>
            <p:ph idx="1"/>
          </p:nvPr>
        </p:nvSpPr>
        <p:spPr/>
        <p:txBody>
          <a:bodyPr/>
          <a:lstStyle/>
          <a:p>
            <a:pPr marL="514350" indent="-514350">
              <a:buFont typeface="+mj-lt"/>
              <a:buAutoNum type="arabicPeriod"/>
            </a:pPr>
            <a:r>
              <a:rPr lang="en-US" dirty="0"/>
              <a:t>Blame is rooted in human fallen spiritual DNA.</a:t>
            </a:r>
          </a:p>
          <a:p>
            <a:pPr marL="514350" indent="-514350">
              <a:buFont typeface="+mj-lt"/>
              <a:buAutoNum type="arabicPeriod"/>
            </a:pPr>
            <a:r>
              <a:rPr lang="en-US" dirty="0"/>
              <a:t>Without someone taking on the blame, the blame must be placed on someone else or myself. </a:t>
            </a:r>
          </a:p>
          <a:p>
            <a:pPr marL="514350" indent="-514350">
              <a:buFont typeface="+mj-lt"/>
              <a:buAutoNum type="arabicPeriod"/>
            </a:pPr>
            <a:r>
              <a:rPr lang="en-US" dirty="0"/>
              <a:t>Most put the blame on someone else.</a:t>
            </a:r>
          </a:p>
          <a:p>
            <a:pPr marL="0" indent="0">
              <a:buNone/>
            </a:pPr>
            <a:endParaRPr lang="en-US" dirty="0"/>
          </a:p>
          <a:p>
            <a:endParaRPr lang="en-US" dirty="0"/>
          </a:p>
        </p:txBody>
      </p:sp>
    </p:spTree>
    <p:extLst>
      <p:ext uri="{BB962C8B-B14F-4D97-AF65-F5344CB8AC3E}">
        <p14:creationId xmlns:p14="http://schemas.microsoft.com/office/powerpoint/2010/main" val="5630727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CF882-EEA7-584D-8D09-CEBF309F4B46}"/>
              </a:ext>
            </a:extLst>
          </p:cNvPr>
          <p:cNvSpPr>
            <a:spLocks noGrp="1"/>
          </p:cNvSpPr>
          <p:nvPr>
            <p:ph type="title"/>
          </p:nvPr>
        </p:nvSpPr>
        <p:spPr/>
        <p:txBody>
          <a:bodyPr/>
          <a:lstStyle/>
          <a:p>
            <a:r>
              <a:rPr lang="en-US" dirty="0"/>
              <a:t>Critical Grace Theory</a:t>
            </a:r>
          </a:p>
        </p:txBody>
      </p:sp>
      <p:sp>
        <p:nvSpPr>
          <p:cNvPr id="3" name="Content Placeholder 2">
            <a:extLst>
              <a:ext uri="{FF2B5EF4-FFF2-40B4-BE49-F238E27FC236}">
                <a16:creationId xmlns:a16="http://schemas.microsoft.com/office/drawing/2014/main" id="{668DDD29-7F2E-C449-BE53-35066D57D510}"/>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Someone must be blamed; something must be paid.</a:t>
            </a:r>
          </a:p>
          <a:p>
            <a:pPr marL="514350" indent="-514350">
              <a:buFont typeface="+mj-lt"/>
              <a:buAutoNum type="arabicPeriod"/>
            </a:pPr>
            <a:r>
              <a:rPr lang="en-US" dirty="0"/>
              <a:t>God steps in with his grace through sending his Son to die on the cross to take on the blame. </a:t>
            </a:r>
          </a:p>
          <a:p>
            <a:pPr marL="0" indent="0">
              <a:buNone/>
            </a:pPr>
            <a:r>
              <a:rPr lang="en-US" b="1" u="sng" dirty="0"/>
              <a:t>2Corinthians 5:21</a:t>
            </a:r>
            <a:r>
              <a:rPr lang="en-US" dirty="0"/>
              <a:t>   God made him who had no sin to be sin for us, so that in him we might become the righteousness of God.</a:t>
            </a:r>
          </a:p>
          <a:p>
            <a:pPr marL="0" indent="0">
              <a:buNone/>
            </a:pPr>
            <a:r>
              <a:rPr lang="en-US" b="1" u="sng" dirty="0"/>
              <a:t>Hebrews 9:22</a:t>
            </a:r>
            <a:r>
              <a:rPr lang="en-US" dirty="0"/>
              <a:t>   In fact, the law requires that nearly everything be cleansed with blood, and without the shedding of blood there is no forgiveness.</a:t>
            </a:r>
          </a:p>
          <a:p>
            <a:pPr marL="0" indent="0">
              <a:buNone/>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20507460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CF882-EEA7-584D-8D09-CEBF309F4B46}"/>
              </a:ext>
            </a:extLst>
          </p:cNvPr>
          <p:cNvSpPr>
            <a:spLocks noGrp="1"/>
          </p:cNvSpPr>
          <p:nvPr>
            <p:ph type="title"/>
          </p:nvPr>
        </p:nvSpPr>
        <p:spPr/>
        <p:txBody>
          <a:bodyPr/>
          <a:lstStyle/>
          <a:p>
            <a:r>
              <a:rPr lang="en-US" dirty="0"/>
              <a:t>Critical Grace Theory</a:t>
            </a:r>
          </a:p>
        </p:txBody>
      </p:sp>
      <p:sp>
        <p:nvSpPr>
          <p:cNvPr id="3" name="Content Placeholder 2">
            <a:extLst>
              <a:ext uri="{FF2B5EF4-FFF2-40B4-BE49-F238E27FC236}">
                <a16:creationId xmlns:a16="http://schemas.microsoft.com/office/drawing/2014/main" id="{668DDD29-7F2E-C449-BE53-35066D57D510}"/>
              </a:ext>
            </a:extLst>
          </p:cNvPr>
          <p:cNvSpPr>
            <a:spLocks noGrp="1"/>
          </p:cNvSpPr>
          <p:nvPr>
            <p:ph idx="1"/>
          </p:nvPr>
        </p:nvSpPr>
        <p:spPr/>
        <p:txBody>
          <a:bodyPr>
            <a:normAutofit/>
          </a:bodyPr>
          <a:lstStyle/>
          <a:p>
            <a:pPr marL="514350" indent="-514350">
              <a:buFont typeface="+mj-lt"/>
              <a:buAutoNum type="arabicPeriod" startAt="3"/>
            </a:pPr>
            <a:r>
              <a:rPr lang="en-US" dirty="0"/>
              <a:t>Once we receive the grace offered through salvation, we can now confront the blame as it relates to ourselves and others. </a:t>
            </a:r>
          </a:p>
          <a:p>
            <a:pPr marL="514350" indent="-514350">
              <a:buFont typeface="+mj-lt"/>
              <a:buAutoNum type="arabicPeriod" startAt="3"/>
            </a:pPr>
            <a:endParaRPr lang="en-US" dirty="0"/>
          </a:p>
          <a:p>
            <a:pPr marL="0" indent="0">
              <a:buNone/>
            </a:pPr>
            <a:r>
              <a:rPr lang="en-US" b="1" u="sng" dirty="0"/>
              <a:t>Ephesians 4:32</a:t>
            </a:r>
            <a:r>
              <a:rPr lang="en-US" dirty="0"/>
              <a:t>   Be kind and compassionate to one another, forgiving each other, just as in Christ God forgave </a:t>
            </a:r>
            <a:r>
              <a:rPr lang="en-US" dirty="0">
                <a:solidFill>
                  <a:schemeClr val="accent6">
                    <a:lumMod val="60000"/>
                    <a:lumOff val="40000"/>
                  </a:schemeClr>
                </a:solidFill>
              </a:rPr>
              <a:t>you</a:t>
            </a:r>
            <a:r>
              <a:rPr lang="en-US" dirty="0"/>
              <a:t>.</a:t>
            </a:r>
          </a:p>
          <a:p>
            <a:pPr marL="514350" indent="-514350">
              <a:buFont typeface="+mj-lt"/>
              <a:buAutoNum type="arabicPeriod" startAt="3"/>
            </a:pPr>
            <a:endParaRPr lang="en-US" dirty="0"/>
          </a:p>
          <a:p>
            <a:pPr marL="0" indent="0">
              <a:buNone/>
            </a:pPr>
            <a:endParaRPr lang="en-US" dirty="0"/>
          </a:p>
        </p:txBody>
      </p:sp>
    </p:spTree>
    <p:extLst>
      <p:ext uri="{BB962C8B-B14F-4D97-AF65-F5344CB8AC3E}">
        <p14:creationId xmlns:p14="http://schemas.microsoft.com/office/powerpoint/2010/main" val="6328838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normAutofit/>
          </a:bodyPr>
          <a:lstStyle/>
          <a:p>
            <a:r>
              <a:rPr lang="en-US" dirty="0"/>
              <a:t>Topic Seven: Critical Conflict Theory</a:t>
            </a:r>
          </a:p>
        </p:txBody>
      </p:sp>
      <p:sp>
        <p:nvSpPr>
          <p:cNvPr id="3" name="Content Placeholder 2"/>
          <p:cNvSpPr>
            <a:spLocks noGrp="1"/>
          </p:cNvSpPr>
          <p:nvPr>
            <p:ph idx="1"/>
          </p:nvPr>
        </p:nvSpPr>
        <p:spPr>
          <a:xfrm>
            <a:off x="1133230" y="1600200"/>
            <a:ext cx="7553569" cy="4808415"/>
          </a:xfrm>
        </p:spPr>
        <p:txBody>
          <a:bodyPr>
            <a:normAutofit/>
          </a:bodyPr>
          <a:lstStyle/>
          <a:p>
            <a:pPr marL="514350" indent="-514350">
              <a:buFont typeface="+mj-lt"/>
              <a:buAutoNum type="arabicPeriod"/>
            </a:pPr>
            <a:r>
              <a:rPr lang="en-US" dirty="0"/>
              <a:t>Everything relates to conflict.</a:t>
            </a:r>
          </a:p>
          <a:p>
            <a:pPr marL="514350" indent="-514350">
              <a:buFont typeface="+mj-lt"/>
              <a:buAutoNum type="arabicPeriod"/>
            </a:pPr>
            <a:r>
              <a:rPr lang="en-US" dirty="0"/>
              <a:t>Everyone competes with everyone else and fights for one’s own cause.</a:t>
            </a:r>
          </a:p>
          <a:p>
            <a:pPr marL="0" indent="0">
              <a:buNone/>
            </a:pPr>
            <a:r>
              <a:rPr lang="en-US" dirty="0"/>
              <a:t>Current Social Manifestations:</a:t>
            </a:r>
          </a:p>
          <a:p>
            <a:r>
              <a:rPr lang="en-US" dirty="0"/>
              <a:t>Politics</a:t>
            </a:r>
          </a:p>
          <a:p>
            <a:r>
              <a:rPr lang="en-US" dirty="0"/>
              <a:t>Marriage</a:t>
            </a:r>
          </a:p>
          <a:p>
            <a:r>
              <a:rPr lang="en-US" dirty="0"/>
              <a:t>Church</a:t>
            </a:r>
          </a:p>
          <a:p>
            <a:r>
              <a:rPr lang="en-US" dirty="0"/>
              <a:t>Family</a:t>
            </a:r>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732472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a:pPr>
            <a:r>
              <a:rPr lang="en-US" dirty="0"/>
              <a:t>Why is everyone fixated on winning?</a:t>
            </a:r>
          </a:p>
          <a:p>
            <a:pPr lvl="1"/>
            <a:r>
              <a:rPr lang="en-US" dirty="0"/>
              <a:t>Sports</a:t>
            </a:r>
          </a:p>
          <a:p>
            <a:pPr lvl="1"/>
            <a:r>
              <a:rPr lang="en-US" dirty="0"/>
              <a:t>Business</a:t>
            </a:r>
          </a:p>
          <a:p>
            <a:pPr lvl="1"/>
            <a:r>
              <a:rPr lang="en-US" dirty="0"/>
              <a:t>Politics</a:t>
            </a:r>
          </a:p>
          <a:p>
            <a:pPr lvl="1"/>
            <a:r>
              <a:rPr lang="en-US" dirty="0"/>
              <a:t>Social issues</a:t>
            </a:r>
          </a:p>
          <a:p>
            <a:pPr lvl="1"/>
            <a:r>
              <a:rPr lang="en-US" dirty="0"/>
              <a:t>Relationships</a:t>
            </a:r>
          </a:p>
        </p:txBody>
      </p:sp>
    </p:spTree>
    <p:extLst>
      <p:ext uri="{BB962C8B-B14F-4D97-AF65-F5344CB8AC3E}">
        <p14:creationId xmlns:p14="http://schemas.microsoft.com/office/powerpoint/2010/main" val="2475977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3455" y="2882735"/>
            <a:ext cx="8229600" cy="4525963"/>
          </a:xfrm>
        </p:spPr>
        <p:txBody>
          <a:bodyPr/>
          <a:lstStyle/>
          <a:p>
            <a:pPr marL="0" indent="0">
              <a:buNone/>
            </a:pPr>
            <a:r>
              <a:rPr lang="en-US" dirty="0"/>
              <a:t>Because winning feels like salvation. The euphoria of winning is all you get.</a:t>
            </a:r>
          </a:p>
        </p:txBody>
      </p:sp>
    </p:spTree>
    <p:extLst>
      <p:ext uri="{BB962C8B-B14F-4D97-AF65-F5344CB8AC3E}">
        <p14:creationId xmlns:p14="http://schemas.microsoft.com/office/powerpoint/2010/main" val="910500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6A7AA-4BB9-4B49-BA56-D7EF551B3975}"/>
              </a:ext>
            </a:extLst>
          </p:cNvPr>
          <p:cNvSpPr>
            <a:spLocks noGrp="1"/>
          </p:cNvSpPr>
          <p:nvPr>
            <p:ph type="title"/>
          </p:nvPr>
        </p:nvSpPr>
        <p:spPr/>
        <p:txBody>
          <a:bodyPr/>
          <a:lstStyle/>
          <a:p>
            <a:r>
              <a:rPr lang="en-US" dirty="0"/>
              <a:t>Critical Grace Theory</a:t>
            </a:r>
          </a:p>
        </p:txBody>
      </p:sp>
      <p:sp>
        <p:nvSpPr>
          <p:cNvPr id="3" name="Content Placeholder 2">
            <a:extLst>
              <a:ext uri="{FF2B5EF4-FFF2-40B4-BE49-F238E27FC236}">
                <a16:creationId xmlns:a16="http://schemas.microsoft.com/office/drawing/2014/main" id="{11C37D3D-DE62-984F-8AAB-C09C8374BEFC}"/>
              </a:ext>
            </a:extLst>
          </p:cNvPr>
          <p:cNvSpPr>
            <a:spLocks noGrp="1"/>
          </p:cNvSpPr>
          <p:nvPr>
            <p:ph idx="1"/>
          </p:nvPr>
        </p:nvSpPr>
        <p:spPr/>
        <p:txBody>
          <a:bodyPr>
            <a:normAutofit lnSpcReduction="10000"/>
          </a:bodyPr>
          <a:lstStyle/>
          <a:p>
            <a:pPr marL="514350" indent="-514350">
              <a:buFont typeface="+mj-lt"/>
              <a:buAutoNum type="arabicPeriod"/>
            </a:pPr>
            <a:r>
              <a:rPr lang="en-US" dirty="0"/>
              <a:t>Contest is introduced before the fall of humanity.  </a:t>
            </a:r>
          </a:p>
          <a:p>
            <a:pPr marL="0" indent="0">
              <a:buNone/>
            </a:pPr>
            <a:r>
              <a:rPr lang="en-US" b="1" u="sng" dirty="0"/>
              <a:t>Genesis 2:15-17</a:t>
            </a:r>
            <a:r>
              <a:rPr lang="en-US" dirty="0"/>
              <a:t>     The LORD God took the man and put him in the Garden of Eden to work it and take care of it. And the LORD God commanded the man, “You are free to eat from any tree in the garden; but you must not eat from the tree of the knowledge of good and evil, for when you eat of it you will surely die.”</a:t>
            </a:r>
          </a:p>
          <a:p>
            <a:pPr marL="0" indent="0">
              <a:buNone/>
            </a:pPr>
            <a:endParaRPr lang="en-US" dirty="0"/>
          </a:p>
        </p:txBody>
      </p:sp>
    </p:spTree>
    <p:extLst>
      <p:ext uri="{BB962C8B-B14F-4D97-AF65-F5344CB8AC3E}">
        <p14:creationId xmlns:p14="http://schemas.microsoft.com/office/powerpoint/2010/main" val="24530343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3582B-08F9-A642-816F-AA4EB34B48F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FC40FBE4-0057-BB4A-958C-76AA8B23EAD1}"/>
              </a:ext>
            </a:extLst>
          </p:cNvPr>
          <p:cNvSpPr>
            <a:spLocks noGrp="1"/>
          </p:cNvSpPr>
          <p:nvPr>
            <p:ph idx="1"/>
          </p:nvPr>
        </p:nvSpPr>
        <p:spPr/>
        <p:txBody>
          <a:bodyPr>
            <a:normAutofit fontScale="92500" lnSpcReduction="20000"/>
          </a:bodyPr>
          <a:lstStyle/>
          <a:p>
            <a:pPr marL="514350" indent="-514350">
              <a:buFont typeface="+mj-lt"/>
              <a:buAutoNum type="arabicPeriod" startAt="2"/>
            </a:pPr>
            <a:r>
              <a:rPr lang="en-US" dirty="0"/>
              <a:t>Conflict happens after the fall of humanity. </a:t>
            </a:r>
          </a:p>
          <a:p>
            <a:pPr marL="0" indent="0">
              <a:buNone/>
            </a:pPr>
            <a:r>
              <a:rPr lang="en-US" dirty="0"/>
              <a:t>The Blame and Shame Game creates enmity. The real conflict is good and evil, life and death, and chaos and peace.</a:t>
            </a:r>
          </a:p>
          <a:p>
            <a:pPr marL="0" indent="0">
              <a:buNone/>
            </a:pPr>
            <a:endParaRPr lang="en-US" dirty="0"/>
          </a:p>
          <a:p>
            <a:pPr marL="0" indent="0">
              <a:buNone/>
            </a:pPr>
            <a:r>
              <a:rPr lang="en-US" b="1" u="sng" dirty="0"/>
              <a:t>Genesis 3:15</a:t>
            </a:r>
            <a:r>
              <a:rPr lang="en-US" dirty="0"/>
              <a:t>     And I will put enmity between you and the woman, and between your offspring and hers; he will crush your head, and you will strike his heel.”</a:t>
            </a:r>
          </a:p>
          <a:p>
            <a:pPr marL="0" indent="0">
              <a:buNone/>
            </a:pPr>
            <a:r>
              <a:rPr lang="en-US" dirty="0"/>
              <a:t> </a:t>
            </a:r>
          </a:p>
        </p:txBody>
      </p:sp>
    </p:spTree>
    <p:extLst>
      <p:ext uri="{BB962C8B-B14F-4D97-AF65-F5344CB8AC3E}">
        <p14:creationId xmlns:p14="http://schemas.microsoft.com/office/powerpoint/2010/main" val="29839726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99757-50BD-C344-B2DC-21304F26279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1C96B48-BDC3-3B4B-88A0-D0BB370C7AB5}"/>
              </a:ext>
            </a:extLst>
          </p:cNvPr>
          <p:cNvSpPr>
            <a:spLocks noGrp="1"/>
          </p:cNvSpPr>
          <p:nvPr>
            <p:ph idx="1"/>
          </p:nvPr>
        </p:nvSpPr>
        <p:spPr>
          <a:xfrm>
            <a:off x="457200" y="1600200"/>
            <a:ext cx="8229600" cy="4983162"/>
          </a:xfrm>
        </p:spPr>
        <p:txBody>
          <a:bodyPr>
            <a:normAutofit fontScale="92500" lnSpcReduction="20000"/>
          </a:bodyPr>
          <a:lstStyle/>
          <a:p>
            <a:pPr marL="514350" indent="-514350">
              <a:buFont typeface="+mj-lt"/>
              <a:buAutoNum type="arabicPeriod" startAt="3"/>
            </a:pPr>
            <a:r>
              <a:rPr lang="en-US" dirty="0"/>
              <a:t>As Christians, we already won the cosmic game of good and evil, life and death, and chaos and peace.</a:t>
            </a:r>
          </a:p>
          <a:p>
            <a:pPr marL="0" indent="0">
              <a:buNone/>
            </a:pPr>
            <a:endParaRPr lang="en-US" dirty="0"/>
          </a:p>
          <a:p>
            <a:pPr marL="0" indent="0">
              <a:buNone/>
            </a:pPr>
            <a:r>
              <a:rPr lang="en-US" b="1" u="sng" dirty="0"/>
              <a:t>1Corinthians 15:55-58</a:t>
            </a:r>
            <a:r>
              <a:rPr lang="en-US" dirty="0"/>
              <a:t>     “Where, O death, is your </a:t>
            </a:r>
            <a:r>
              <a:rPr lang="en-US" b="1" dirty="0"/>
              <a:t>victory</a:t>
            </a:r>
            <a:r>
              <a:rPr lang="en-US" dirty="0"/>
              <a:t>? Where, O death, is your sting?” The sting of death is sin, and the power of sin is the law. But thanks be to God! He gives us the </a:t>
            </a:r>
            <a:r>
              <a:rPr lang="en-US" b="1" dirty="0"/>
              <a:t>victory </a:t>
            </a:r>
            <a:r>
              <a:rPr lang="en-US" dirty="0"/>
              <a:t>through our Lord Jesus Christ. Therefore, my dear brothers, stand firm. Let nothing move you. Always give yourselves fully to the work of the Lord, because you know that your labor in the Lord is not in </a:t>
            </a:r>
            <a:r>
              <a:rPr lang="en-US" dirty="0">
                <a:solidFill>
                  <a:schemeClr val="accent6">
                    <a:lumMod val="60000"/>
                    <a:lumOff val="40000"/>
                  </a:schemeClr>
                </a:solidFill>
              </a:rPr>
              <a:t>vain</a:t>
            </a:r>
            <a:r>
              <a:rPr lang="en-US" dirty="0"/>
              <a:t>.</a:t>
            </a:r>
          </a:p>
          <a:p>
            <a:pPr marL="514350" indent="-514350">
              <a:buFont typeface="+mj-lt"/>
              <a:buAutoNum type="arabicPeriod" startAt="3"/>
            </a:pPr>
            <a:endParaRPr lang="en-US" dirty="0"/>
          </a:p>
        </p:txBody>
      </p:sp>
    </p:spTree>
    <p:extLst>
      <p:ext uri="{BB962C8B-B14F-4D97-AF65-F5344CB8AC3E}">
        <p14:creationId xmlns:p14="http://schemas.microsoft.com/office/powerpoint/2010/main" val="4144839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"I have a dream that my four little children will one day live in a nation where they will not be judged by the color of their skin but by the content of their character.”</a:t>
            </a:r>
          </a:p>
          <a:p>
            <a:pPr marL="0" indent="0" algn="r">
              <a:buNone/>
            </a:pPr>
            <a:r>
              <a:rPr lang="en-US" dirty="0"/>
              <a:t>Martin Luther King Jr.</a:t>
            </a:r>
          </a:p>
          <a:p>
            <a:endParaRPr lang="en-US" dirty="0"/>
          </a:p>
        </p:txBody>
      </p:sp>
    </p:spTree>
    <p:extLst>
      <p:ext uri="{BB962C8B-B14F-4D97-AF65-F5344CB8AC3E}">
        <p14:creationId xmlns:p14="http://schemas.microsoft.com/office/powerpoint/2010/main" val="369694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Why all of this social unrest?</a:t>
            </a:r>
          </a:p>
          <a:p>
            <a:pPr marL="0" indent="0">
              <a:buNone/>
            </a:pPr>
            <a:r>
              <a:rPr lang="en-US" dirty="0"/>
              <a:t>Why all the narcissism, selfishness, and self-absorbedness?</a:t>
            </a:r>
          </a:p>
          <a:p>
            <a:pPr marL="514350" indent="-514350">
              <a:buFont typeface="+mj-lt"/>
              <a:buAutoNum type="arabicPeriod"/>
            </a:pPr>
            <a:endParaRPr lang="is-IS" dirty="0"/>
          </a:p>
          <a:p>
            <a:pPr marL="514350" indent="-514350">
              <a:buFont typeface="+mj-lt"/>
              <a:buAutoNum type="arabicPeriod"/>
            </a:pPr>
            <a:endParaRPr lang="en-US" dirty="0"/>
          </a:p>
        </p:txBody>
      </p:sp>
    </p:spTree>
    <p:extLst>
      <p:ext uri="{BB962C8B-B14F-4D97-AF65-F5344CB8AC3E}">
        <p14:creationId xmlns:p14="http://schemas.microsoft.com/office/powerpoint/2010/main" val="2849704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We live in a culture that has </a:t>
            </a:r>
            <a:r>
              <a:rPr lang="is-IS" dirty="0"/>
              <a:t>…</a:t>
            </a:r>
          </a:p>
          <a:p>
            <a:pPr marL="914400" lvl="1" indent="-514350">
              <a:buFont typeface="+mj-lt"/>
              <a:buAutoNum type="arabicPeriod"/>
            </a:pPr>
            <a:r>
              <a:rPr lang="en-US" dirty="0"/>
              <a:t>L</a:t>
            </a:r>
            <a:r>
              <a:rPr lang="is-IS" dirty="0"/>
              <a:t>et go of the belief in God</a:t>
            </a:r>
          </a:p>
          <a:p>
            <a:pPr marL="914400" lvl="1" indent="-514350">
              <a:buFont typeface="+mj-lt"/>
              <a:buAutoNum type="arabicPeriod"/>
            </a:pPr>
            <a:r>
              <a:rPr lang="is-IS" dirty="0"/>
              <a:t>Let go of the belief in the Bible and therefore any sense of truth</a:t>
            </a:r>
          </a:p>
          <a:p>
            <a:pPr marL="914400" lvl="1" indent="-514350">
              <a:buFont typeface="+mj-lt"/>
              <a:buAutoNum type="arabicPeriod"/>
            </a:pPr>
            <a:r>
              <a:rPr lang="is-IS" dirty="0"/>
              <a:t>Let go of the community called the church</a:t>
            </a:r>
          </a:p>
          <a:p>
            <a:pPr marL="914400" lvl="1" indent="-514350">
              <a:buFont typeface="+mj-lt"/>
              <a:buAutoNum type="arabicPeriod"/>
            </a:pPr>
            <a:r>
              <a:rPr lang="is-IS" dirty="0"/>
              <a:t>Let go of our belief in the need for grace</a:t>
            </a:r>
          </a:p>
          <a:p>
            <a:pPr marL="914400" lvl="1" indent="-514350">
              <a:buFont typeface="+mj-lt"/>
              <a:buAutoNum type="arabicPeriod"/>
            </a:pPr>
            <a:r>
              <a:rPr lang="is-IS" dirty="0"/>
              <a:t>Let go of our belief in the acceptance of the work of Jesus on the cross</a:t>
            </a:r>
          </a:p>
          <a:p>
            <a:pPr marL="914400" lvl="1" indent="-514350">
              <a:buFont typeface="+mj-lt"/>
              <a:buAutoNum type="arabicPeriod"/>
            </a:pPr>
            <a:endParaRPr lang="is-IS" dirty="0"/>
          </a:p>
          <a:p>
            <a:endParaRPr lang="en-US" dirty="0"/>
          </a:p>
        </p:txBody>
      </p:sp>
    </p:spTree>
    <p:extLst>
      <p:ext uri="{BB962C8B-B14F-4D97-AF65-F5344CB8AC3E}">
        <p14:creationId xmlns:p14="http://schemas.microsoft.com/office/powerpoint/2010/main" val="1822365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96CD2-BF40-7C46-BCA0-DEA2066748D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AE1DBD-5EC7-024E-92B9-595874BB22F8}"/>
              </a:ext>
            </a:extLst>
          </p:cNvPr>
          <p:cNvSpPr>
            <a:spLocks noGrp="1"/>
          </p:cNvSpPr>
          <p:nvPr>
            <p:ph idx="1"/>
          </p:nvPr>
        </p:nvSpPr>
        <p:spPr>
          <a:xfrm>
            <a:off x="3722914" y="3155867"/>
            <a:ext cx="8229600" cy="4525963"/>
          </a:xfrm>
        </p:spPr>
        <p:txBody>
          <a:bodyPr/>
          <a:lstStyle/>
          <a:p>
            <a:pPr marL="0" indent="0">
              <a:buNone/>
            </a:pPr>
            <a:r>
              <a:rPr lang="en-US" dirty="0"/>
              <a:t>Romans 1</a:t>
            </a:r>
          </a:p>
        </p:txBody>
      </p:sp>
    </p:spTree>
    <p:extLst>
      <p:ext uri="{BB962C8B-B14F-4D97-AF65-F5344CB8AC3E}">
        <p14:creationId xmlns:p14="http://schemas.microsoft.com/office/powerpoint/2010/main" val="3206326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a:t>What is race?</a:t>
            </a:r>
          </a:p>
          <a:p>
            <a:pPr lvl="1"/>
            <a:r>
              <a:rPr lang="en-US" dirty="0"/>
              <a:t>biology or social construct</a:t>
            </a:r>
          </a:p>
          <a:p>
            <a:pPr marL="0" indent="0">
              <a:buNone/>
            </a:pPr>
            <a:r>
              <a:rPr lang="en-US" dirty="0"/>
              <a:t>Are we all racists?</a:t>
            </a:r>
          </a:p>
          <a:p>
            <a:pPr lvl="1"/>
            <a:r>
              <a:rPr lang="en-US" dirty="0"/>
              <a:t>or are we all opportunists willing to take whatever advantages we have to get ahead.</a:t>
            </a:r>
          </a:p>
          <a:p>
            <a:pPr lvl="1"/>
            <a:r>
              <a:rPr lang="en-US" dirty="0"/>
              <a:t>We are all sinners.</a:t>
            </a:r>
          </a:p>
          <a:p>
            <a:pPr marL="457200" lvl="1" indent="0">
              <a:buNone/>
            </a:pPr>
            <a:endParaRPr lang="en-US" b="1" u="sng" dirty="0"/>
          </a:p>
          <a:p>
            <a:pPr marL="457200" lvl="1" indent="0">
              <a:buNone/>
            </a:pPr>
            <a:r>
              <a:rPr lang="en-US" b="1" u="sng" dirty="0"/>
              <a:t>James 2:9</a:t>
            </a:r>
            <a:r>
              <a:rPr lang="en-US" dirty="0"/>
              <a:t> But if you show favoritism, you sin and are convicted by the law as lawbreakers.</a:t>
            </a:r>
          </a:p>
          <a:p>
            <a:pPr lvl="1"/>
            <a:endParaRPr lang="en-US" dirty="0"/>
          </a:p>
          <a:p>
            <a:pPr marL="0" indent="0">
              <a:buNone/>
            </a:pPr>
            <a:endParaRPr lang="en-US" dirty="0"/>
          </a:p>
        </p:txBody>
      </p:sp>
    </p:spTree>
    <p:extLst>
      <p:ext uri="{BB962C8B-B14F-4D97-AF65-F5344CB8AC3E}">
        <p14:creationId xmlns:p14="http://schemas.microsoft.com/office/powerpoint/2010/main" val="1628491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Critical Grace Theory</a:t>
            </a:r>
          </a:p>
        </p:txBody>
      </p:sp>
      <p:sp>
        <p:nvSpPr>
          <p:cNvPr id="3" name="Content Placeholder 2"/>
          <p:cNvSpPr>
            <a:spLocks noGrp="1"/>
          </p:cNvSpPr>
          <p:nvPr>
            <p:ph idx="1"/>
          </p:nvPr>
        </p:nvSpPr>
        <p:spPr/>
        <p:txBody>
          <a:bodyPr/>
          <a:lstStyle/>
          <a:p>
            <a:r>
              <a:rPr lang="en-US" dirty="0"/>
              <a:t>Everything relates to grace</a:t>
            </a:r>
          </a:p>
          <a:p>
            <a:r>
              <a:rPr lang="en-US" dirty="0"/>
              <a:t>Those with the grace share the grace with those who do not have the grace</a:t>
            </a:r>
          </a:p>
        </p:txBody>
      </p:sp>
    </p:spTree>
    <p:extLst>
      <p:ext uri="{BB962C8B-B14F-4D97-AF65-F5344CB8AC3E}">
        <p14:creationId xmlns:p14="http://schemas.microsoft.com/office/powerpoint/2010/main" val="3706644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Saved by Grace Identity</a:t>
            </a:r>
          </a:p>
        </p:txBody>
      </p:sp>
      <p:sp>
        <p:nvSpPr>
          <p:cNvPr id="3" name="Content Placeholder 2"/>
          <p:cNvSpPr>
            <a:spLocks noGrp="1"/>
          </p:cNvSpPr>
          <p:nvPr>
            <p:ph idx="1"/>
          </p:nvPr>
        </p:nvSpPr>
        <p:spPr/>
        <p:txBody>
          <a:bodyPr>
            <a:normAutofit lnSpcReduction="10000"/>
          </a:bodyPr>
          <a:lstStyle/>
          <a:p>
            <a:pPr marL="0" indent="0">
              <a:buNone/>
            </a:pPr>
            <a:r>
              <a:rPr lang="en-US" dirty="0"/>
              <a:t>Galatians 3:26-29 </a:t>
            </a:r>
          </a:p>
          <a:p>
            <a:pPr marL="0" indent="0">
              <a:buNone/>
            </a:pPr>
            <a:r>
              <a:rPr lang="en-US" i="1" dirty="0"/>
              <a:t>So in Christ Jesus you are all children of God through faith, </a:t>
            </a:r>
            <a:r>
              <a:rPr lang="en-US" b="1" i="1" baseline="30000" dirty="0"/>
              <a:t> </a:t>
            </a:r>
            <a:r>
              <a:rPr lang="en-US" i="1" dirty="0"/>
              <a:t>for all of you who were baptized into Christ have clothed yourselves with Christ.</a:t>
            </a:r>
            <a:r>
              <a:rPr lang="en-US" b="1" i="1" baseline="30000" dirty="0"/>
              <a:t> </a:t>
            </a:r>
            <a:r>
              <a:rPr lang="en-US" i="1" dirty="0"/>
              <a:t>There is neither Jew nor Gentile, neither slave nor free, nor is there male and female, for you are all one in Christ Jesus. </a:t>
            </a:r>
            <a:r>
              <a:rPr lang="en-US" b="1" i="1" baseline="30000" dirty="0"/>
              <a:t> </a:t>
            </a:r>
            <a:r>
              <a:rPr lang="en-US" i="1" dirty="0"/>
              <a:t>If you belong to Christ, then you are Abraham’s seed, and heirs according to the </a:t>
            </a:r>
            <a:r>
              <a:rPr lang="en-US" i="1" dirty="0">
                <a:solidFill>
                  <a:schemeClr val="accent6">
                    <a:lumMod val="60000"/>
                    <a:lumOff val="40000"/>
                  </a:schemeClr>
                </a:solidFill>
              </a:rPr>
              <a:t>promise</a:t>
            </a:r>
            <a:r>
              <a:rPr lang="en-US" i="1" dirty="0"/>
              <a:t>.</a:t>
            </a:r>
          </a:p>
          <a:p>
            <a:endParaRPr lang="en-US" dirty="0"/>
          </a:p>
        </p:txBody>
      </p:sp>
    </p:spTree>
    <p:extLst>
      <p:ext uri="{BB962C8B-B14F-4D97-AF65-F5344CB8AC3E}">
        <p14:creationId xmlns:p14="http://schemas.microsoft.com/office/powerpoint/2010/main" val="1176520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846" y="274638"/>
            <a:ext cx="8510954" cy="1143000"/>
          </a:xfrm>
        </p:spPr>
        <p:txBody>
          <a:bodyPr/>
          <a:lstStyle/>
          <a:p>
            <a:r>
              <a:rPr lang="en-US" dirty="0"/>
              <a:t>Topic Two: Critical Gender Theory</a:t>
            </a:r>
          </a:p>
        </p:txBody>
      </p:sp>
      <p:sp>
        <p:nvSpPr>
          <p:cNvPr id="3" name="Content Placeholder 2"/>
          <p:cNvSpPr>
            <a:spLocks noGrp="1"/>
          </p:cNvSpPr>
          <p:nvPr>
            <p:ph idx="1"/>
          </p:nvPr>
        </p:nvSpPr>
        <p:spPr>
          <a:xfrm>
            <a:off x="1133230" y="1600200"/>
            <a:ext cx="7553569" cy="4525963"/>
          </a:xfrm>
        </p:spPr>
        <p:txBody>
          <a:bodyPr>
            <a:normAutofit fontScale="85000" lnSpcReduction="10000"/>
          </a:bodyPr>
          <a:lstStyle/>
          <a:p>
            <a:pPr marL="514350" indent="-514350">
              <a:buFont typeface="+mj-lt"/>
              <a:buAutoNum type="arabicPeriod"/>
            </a:pPr>
            <a:r>
              <a:rPr lang="en-US" dirty="0"/>
              <a:t>Everything relates to gender. </a:t>
            </a:r>
          </a:p>
          <a:p>
            <a:pPr marL="514350" indent="-514350">
              <a:buFont typeface="+mj-lt"/>
              <a:buAutoNum type="arabicPeriod"/>
            </a:pPr>
            <a:r>
              <a:rPr lang="en-US" dirty="0"/>
              <a:t>Genders with the power use their power to keep their power over other genders (inequality).</a:t>
            </a:r>
          </a:p>
          <a:p>
            <a:endParaRPr lang="en-US" dirty="0"/>
          </a:p>
          <a:p>
            <a:pPr marL="0" indent="0">
              <a:buNone/>
            </a:pPr>
            <a:r>
              <a:rPr lang="en-US" dirty="0"/>
              <a:t>Current Social Manifestations:</a:t>
            </a:r>
          </a:p>
          <a:p>
            <a:r>
              <a:rPr lang="en-US" dirty="0"/>
              <a:t>Gender equality</a:t>
            </a:r>
          </a:p>
          <a:p>
            <a:r>
              <a:rPr lang="en-US" dirty="0"/>
              <a:t>LGBT</a:t>
            </a:r>
          </a:p>
          <a:p>
            <a:r>
              <a:rPr lang="en-US" dirty="0"/>
              <a:t>Self identify</a:t>
            </a:r>
          </a:p>
          <a:p>
            <a:r>
              <a:rPr lang="en-US" dirty="0"/>
              <a:t>Bathrooms and sports</a:t>
            </a:r>
          </a:p>
          <a:p>
            <a:r>
              <a:rPr lang="en-US" dirty="0"/>
              <a:t>Pronouns</a:t>
            </a:r>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132944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4811</TotalTime>
  <Words>2292</Words>
  <Application>Microsoft Macintosh PowerPoint</Application>
  <PresentationFormat>On-screen Show (4:3)</PresentationFormat>
  <Paragraphs>240</Paragraphs>
  <Slides>52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52</vt:i4>
      </vt:variant>
    </vt:vector>
  </HeadingPairs>
  <TitlesOfParts>
    <vt:vector size="55" baseType="lpstr">
      <vt:lpstr>Arial</vt:lpstr>
      <vt:lpstr>Calibri</vt:lpstr>
      <vt:lpstr>Black</vt:lpstr>
      <vt:lpstr>Critical Grace Theory</vt:lpstr>
      <vt:lpstr>What this mini course is about</vt:lpstr>
      <vt:lpstr>Topics</vt:lpstr>
      <vt:lpstr>Topic One: Critical Race Theory</vt:lpstr>
      <vt:lpstr>PowerPoint Presentation</vt:lpstr>
      <vt:lpstr>PowerPoint Presentation</vt:lpstr>
      <vt:lpstr>Critical Grace Theory</vt:lpstr>
      <vt:lpstr>Saved by Grace Identity</vt:lpstr>
      <vt:lpstr>Topic Two: Critical Gender Theory</vt:lpstr>
      <vt:lpstr>PowerPoint Presentation</vt:lpstr>
      <vt:lpstr>PowerPoint Presentation</vt:lpstr>
      <vt:lpstr>PowerPoint Presentation</vt:lpstr>
      <vt:lpstr>PowerPoint Presentation</vt:lpstr>
      <vt:lpstr>Critical Grace Theory</vt:lpstr>
      <vt:lpstr>Saved by Grace Identity</vt:lpstr>
      <vt:lpstr>Topic Three: Critical Pleasure Theory</vt:lpstr>
      <vt:lpstr>PowerPoint Presentation</vt:lpstr>
      <vt:lpstr>PowerPoint Presentation</vt:lpstr>
      <vt:lpstr>PowerPoint Presentation</vt:lpstr>
      <vt:lpstr>PowerPoint Presentation</vt:lpstr>
      <vt:lpstr>Critical Grace Theory</vt:lpstr>
      <vt:lpstr>Critical Grace Theory</vt:lpstr>
      <vt:lpstr>PowerPoint Presentation</vt:lpstr>
      <vt:lpstr>Topic Four: Critical Equality Theory</vt:lpstr>
      <vt:lpstr>PowerPoint Presentation</vt:lpstr>
      <vt:lpstr>Socialism vs. Free Enterprise</vt:lpstr>
      <vt:lpstr>Critical Grace Theory</vt:lpstr>
      <vt:lpstr>Topic Five: Critical Evolution Theory</vt:lpstr>
      <vt:lpstr>PowerPoint Presentation</vt:lpstr>
      <vt:lpstr>PowerPoint Presentation</vt:lpstr>
      <vt:lpstr>PowerPoint Presentation</vt:lpstr>
      <vt:lpstr>PowerPoint Presentation</vt:lpstr>
      <vt:lpstr>PowerPoint Presentation</vt:lpstr>
      <vt:lpstr>PowerPoint Presentation</vt:lpstr>
      <vt:lpstr>Critical Grace Theory</vt:lpstr>
      <vt:lpstr>Critical Grace Theory</vt:lpstr>
      <vt:lpstr>Topic Six: Critical Blame Theory</vt:lpstr>
      <vt:lpstr>PowerPoint Presentation</vt:lpstr>
      <vt:lpstr>PowerPoint Presentation</vt:lpstr>
      <vt:lpstr>Critical Grace Theory</vt:lpstr>
      <vt:lpstr>PowerPoint Presentation</vt:lpstr>
      <vt:lpstr>Critical Grace Theory</vt:lpstr>
      <vt:lpstr>Critical Grace Theory</vt:lpstr>
      <vt:lpstr>Topic Seven: Critical Conflict Theory</vt:lpstr>
      <vt:lpstr>PowerPoint Presentation</vt:lpstr>
      <vt:lpstr>PowerPoint Presentation</vt:lpstr>
      <vt:lpstr>Critical Grace Theory</vt:lpstr>
      <vt:lpstr>PowerPoint Presentation</vt:lpstr>
      <vt:lpstr>PowerPoint Presentation</vt:lpstr>
      <vt:lpstr>PowerPoint Presentation</vt:lpstr>
      <vt:lpstr>PowerPoint Presentation</vt:lpstr>
      <vt:lpstr>PowerPoint Presentation</vt:lpstr>
    </vt:vector>
  </TitlesOfParts>
  <Company>Christian Leaders Institue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Grace Theory</dc:title>
  <dc:creator>Steve Elzinga</dc:creator>
  <cp:lastModifiedBy>HENRY REYENGA</cp:lastModifiedBy>
  <cp:revision>46</cp:revision>
  <dcterms:created xsi:type="dcterms:W3CDTF">2021-05-25T17:19:26Z</dcterms:created>
  <dcterms:modified xsi:type="dcterms:W3CDTF">2021-05-30T17:31:58Z</dcterms:modified>
</cp:coreProperties>
</file>