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notesMasterIdLst>
    <p:notesMasterId r:id="rId62"/>
  </p:notesMasterIdLst>
  <p:sldIdLst>
    <p:sldId id="256" r:id="rId2"/>
    <p:sldId id="326" r:id="rId3"/>
    <p:sldId id="261" r:id="rId4"/>
    <p:sldId id="328" r:id="rId5"/>
    <p:sldId id="329" r:id="rId6"/>
    <p:sldId id="330" r:id="rId7"/>
    <p:sldId id="273" r:id="rId8"/>
    <p:sldId id="325" r:id="rId9"/>
    <p:sldId id="327" r:id="rId10"/>
    <p:sldId id="332" r:id="rId11"/>
    <p:sldId id="334" r:id="rId12"/>
    <p:sldId id="335" r:id="rId13"/>
    <p:sldId id="336" r:id="rId14"/>
    <p:sldId id="337" r:id="rId15"/>
    <p:sldId id="338" r:id="rId16"/>
    <p:sldId id="339" r:id="rId17"/>
    <p:sldId id="341" r:id="rId18"/>
    <p:sldId id="340" r:id="rId19"/>
    <p:sldId id="342" r:id="rId20"/>
    <p:sldId id="333" r:id="rId21"/>
    <p:sldId id="331" r:id="rId22"/>
    <p:sldId id="344" r:id="rId23"/>
    <p:sldId id="359" r:id="rId24"/>
    <p:sldId id="360" r:id="rId25"/>
    <p:sldId id="361" r:id="rId26"/>
    <p:sldId id="362" r:id="rId27"/>
    <p:sldId id="345" r:id="rId28"/>
    <p:sldId id="346" r:id="rId29"/>
    <p:sldId id="347" r:id="rId30"/>
    <p:sldId id="348" r:id="rId31"/>
    <p:sldId id="349" r:id="rId32"/>
    <p:sldId id="350" r:id="rId33"/>
    <p:sldId id="351" r:id="rId34"/>
    <p:sldId id="352" r:id="rId35"/>
    <p:sldId id="353" r:id="rId36"/>
    <p:sldId id="354" r:id="rId37"/>
    <p:sldId id="355" r:id="rId38"/>
    <p:sldId id="356" r:id="rId39"/>
    <p:sldId id="357" r:id="rId40"/>
    <p:sldId id="358" r:id="rId41"/>
    <p:sldId id="343" r:id="rId42"/>
    <p:sldId id="378" r:id="rId43"/>
    <p:sldId id="379" r:id="rId44"/>
    <p:sldId id="380" r:id="rId45"/>
    <p:sldId id="381" r:id="rId46"/>
    <p:sldId id="382" r:id="rId47"/>
    <p:sldId id="383" r:id="rId48"/>
    <p:sldId id="384" r:id="rId49"/>
    <p:sldId id="385" r:id="rId50"/>
    <p:sldId id="386" r:id="rId51"/>
    <p:sldId id="387" r:id="rId52"/>
    <p:sldId id="388" r:id="rId53"/>
    <p:sldId id="389" r:id="rId54"/>
    <p:sldId id="390" r:id="rId55"/>
    <p:sldId id="391" r:id="rId56"/>
    <p:sldId id="392" r:id="rId57"/>
    <p:sldId id="393" r:id="rId58"/>
    <p:sldId id="394" r:id="rId59"/>
    <p:sldId id="395" r:id="rId60"/>
    <p:sldId id="396" r:id="rId6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5680"/>
  </p:normalViewPr>
  <p:slideViewPr>
    <p:cSldViewPr snapToGrid="0" snapToObjects="1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Number of TV's Sold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cat>
            <c:numRef>
              <c:f>Sheet1!$A$2:$A$7</c:f>
              <c:numCache>
                <c:formatCode>General</c:formatCode>
                <c:ptCount val="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0.25</c:v>
                </c:pt>
                <c:pt idx="1">
                  <c:v>0.23</c:v>
                </c:pt>
                <c:pt idx="2">
                  <c:v>0.19</c:v>
                </c:pt>
                <c:pt idx="3">
                  <c:v>0.12</c:v>
                </c:pt>
                <c:pt idx="4">
                  <c:v>0.14000000000000001</c:v>
                </c:pt>
                <c:pt idx="5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83-5642-A4D0-F8DB0A15A7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22"/>
        <c:axId val="-1388876448"/>
        <c:axId val="-1388887328"/>
      </c:barChart>
      <c:catAx>
        <c:axId val="-1388876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88887328"/>
        <c:crosses val="autoZero"/>
        <c:auto val="1"/>
        <c:lblAlgn val="ctr"/>
        <c:lblOffset val="100"/>
        <c:noMultiLvlLbl val="0"/>
      </c:catAx>
      <c:valAx>
        <c:axId val="-138888732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Probability</a:t>
                </a:r>
              </a:p>
            </c:rich>
          </c:tx>
          <c:layout>
            <c:manualLayout>
              <c:xMode val="edge"/>
              <c:yMode val="edge"/>
              <c:x val="1.7156862745098041E-2"/>
              <c:y val="0.3634801788875399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88876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F90022-5802-6149-82BB-0EA5F4B63445}" type="datetimeFigureOut">
              <a:rPr lang="en-US" smtClean="0"/>
              <a:t>9/8/22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AAA749-EBAC-EB4A-9796-D28EF7BB8D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524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504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929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15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CDB30D-C3B2-0E90-1BFB-2FCA2B6D69BA}"/>
              </a:ext>
            </a:extLst>
          </p:cNvPr>
          <p:cNvSpPr>
            <a:spLocks noChangeAspect="1"/>
          </p:cNvSpPr>
          <p:nvPr userDrawn="1"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6F0AA9E-C848-FDFA-4AD1-A4247EAA8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140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357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201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149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994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926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242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364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5AE93BA6-42AE-CB46-B381-4097FC099B78}" type="datetimeFigureOut">
              <a:rPr lang="en-US" smtClean="0"/>
              <a:t>9/8/22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2E1F9DB9-D602-4B44-BACF-1AC7000C333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85228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A1BA2DB-01AE-3E45-A801-90828AD1AB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Distributions of Discrete Data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8999096F-9F90-944E-A4EC-FD590817CB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ST101 – Dr. Aric </a:t>
            </a:r>
            <a:r>
              <a:rPr lang="en-US" dirty="0" err="1"/>
              <a:t>LaBarr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624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998604-3CEA-C778-9DCC-75FA1504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probability distribution</a:t>
            </a:r>
            <a:r>
              <a:rPr lang="en-US" dirty="0"/>
              <a:t> for a random variable describes how probabilities are distributed over the values of the random variable.</a:t>
            </a:r>
          </a:p>
          <a:p>
            <a:r>
              <a:rPr lang="en-US" dirty="0"/>
              <a:t>Essentially, what is the frequency of occurrence of different values of the variable.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0246AC-96B4-BC11-5DA5-F4E42FCE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Probability Distribution</a:t>
            </a:r>
          </a:p>
        </p:txBody>
      </p:sp>
    </p:spTree>
    <p:extLst>
      <p:ext uri="{BB962C8B-B14F-4D97-AF65-F5344CB8AC3E}">
        <p14:creationId xmlns:p14="http://schemas.microsoft.com/office/powerpoint/2010/main" val="1707167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998604-3CEA-C778-9DCC-75FA1504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Frequency</a:t>
            </a:r>
            <a:r>
              <a:rPr lang="en-US" dirty="0"/>
              <a:t> – number of observations in each category in the data set</a:t>
            </a:r>
          </a:p>
          <a:p>
            <a:r>
              <a:rPr lang="en-US" b="1" dirty="0"/>
              <a:t>Relative Frequency</a:t>
            </a:r>
            <a:r>
              <a:rPr lang="en-US" dirty="0"/>
              <a:t> – proportion of total observations contained in a given category</a:t>
            </a:r>
          </a:p>
          <a:p>
            <a:r>
              <a:rPr lang="en-US" b="1" dirty="0"/>
              <a:t>Cumulative Frequency</a:t>
            </a:r>
            <a:r>
              <a:rPr lang="en-US" dirty="0"/>
              <a:t> – summary of data set </a:t>
            </a:r>
            <a:r>
              <a:rPr lang="en-US" i="1" dirty="0" err="1"/>
              <a:t>i</a:t>
            </a:r>
            <a:r>
              <a:rPr lang="en-US" dirty="0"/>
              <a:t> number of observations with values less than or equal to upper limit of the category</a:t>
            </a:r>
          </a:p>
          <a:p>
            <a:r>
              <a:rPr lang="en-US" b="1" dirty="0"/>
              <a:t>Cumulative Relative Frequency</a:t>
            </a:r>
            <a:r>
              <a:rPr lang="en-US" dirty="0"/>
              <a:t> – proportion of observations with value less than or equal to upper limit of the category</a:t>
            </a:r>
            <a:endParaRPr lang="en-US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0246AC-96B4-BC11-5DA5-F4E42FCE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Notation</a:t>
            </a:r>
          </a:p>
        </p:txBody>
      </p:sp>
    </p:spTree>
    <p:extLst>
      <p:ext uri="{BB962C8B-B14F-4D97-AF65-F5344CB8AC3E}">
        <p14:creationId xmlns:p14="http://schemas.microsoft.com/office/powerpoint/2010/main" val="971651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998604-3CEA-C778-9DCC-75FA1504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probability distribution</a:t>
            </a:r>
            <a:r>
              <a:rPr lang="en-US" dirty="0"/>
              <a:t> for a random variable describes how probabilities are distributed over the values of the random variable.</a:t>
            </a:r>
          </a:p>
          <a:p>
            <a:r>
              <a:rPr lang="en-US" dirty="0"/>
              <a:t>Relative frequencies can be used as estimates to the probability of an event occurring. </a:t>
            </a:r>
          </a:p>
          <a:p>
            <a:r>
              <a:rPr lang="en-US" dirty="0"/>
              <a:t>Probability distributions for discrete random variables are best described with tables, graphs, or equations.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0246AC-96B4-BC11-5DA5-F4E42FCE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Probability Distribution</a:t>
            </a:r>
          </a:p>
        </p:txBody>
      </p:sp>
    </p:spTree>
    <p:extLst>
      <p:ext uri="{BB962C8B-B14F-4D97-AF65-F5344CB8AC3E}">
        <p14:creationId xmlns:p14="http://schemas.microsoft.com/office/powerpoint/2010/main" val="3190977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998604-3CEA-C778-9DCC-75FA1504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 x be the number of TV’s sold at a small department store in one day where x can only take the values of {0, 1, 2, 3, 4, 5}</a:t>
            </a:r>
          </a:p>
          <a:p>
            <a:r>
              <a:rPr lang="en-US" dirty="0"/>
              <a:t>Let’s examine the past year of data.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0246AC-96B4-BC11-5DA5-F4E42FCE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Probability Example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D2717BE-DF22-80DB-7875-B3C5026AFE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5729724"/>
              </p:ext>
            </p:extLst>
          </p:nvPr>
        </p:nvGraphicFramePr>
        <p:xfrm>
          <a:off x="1600200" y="3505200"/>
          <a:ext cx="6096000" cy="3235960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TV’s Sold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Number of Days (</a:t>
                      </a:r>
                      <a:r>
                        <a:rPr lang="en-US" dirty="0" err="1"/>
                        <a:t>Freq</a:t>
                      </a:r>
                      <a:r>
                        <a:rPr lang="en-US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Cumulative Frequency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Relative</a:t>
                      </a:r>
                      <a:r>
                        <a:rPr lang="en-US" baseline="0" dirty="0"/>
                        <a:t> Frequency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9096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998604-3CEA-C778-9DCC-75FA1504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 x be the number of TV’s sold at a small department store in one day where x can only take the values of {0, 1, 2, 3, 4, 5}</a:t>
            </a:r>
          </a:p>
          <a:p>
            <a:r>
              <a:rPr lang="en-US" dirty="0"/>
              <a:t>Let’s examine the past year of data.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0246AC-96B4-BC11-5DA5-F4E42FCE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Probability Example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D2717BE-DF22-80DB-7875-B3C5026AFE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2148891"/>
              </p:ext>
            </p:extLst>
          </p:nvPr>
        </p:nvGraphicFramePr>
        <p:xfrm>
          <a:off x="1600200" y="3505200"/>
          <a:ext cx="6096000" cy="3235960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TV’s Sold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Number of Days (</a:t>
                      </a:r>
                      <a:r>
                        <a:rPr lang="en-US" dirty="0" err="1"/>
                        <a:t>Freq</a:t>
                      </a:r>
                      <a:r>
                        <a:rPr lang="en-US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Cumulative Frequency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Relative</a:t>
                      </a:r>
                      <a:r>
                        <a:rPr lang="en-US" baseline="0" dirty="0"/>
                        <a:t> Frequency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90/365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3500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998604-3CEA-C778-9DCC-75FA1504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 x be the number of TV’s sold at a small department store in one day where x can only take the values of {0, 1, 2, 3, 4, 5}</a:t>
            </a:r>
          </a:p>
          <a:p>
            <a:r>
              <a:rPr lang="en-US" dirty="0"/>
              <a:t>Let’s examine the past year of data.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0246AC-96B4-BC11-5DA5-F4E42FCE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Probability Example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D2717BE-DF22-80DB-7875-B3C5026AFE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0333578"/>
              </p:ext>
            </p:extLst>
          </p:nvPr>
        </p:nvGraphicFramePr>
        <p:xfrm>
          <a:off x="1600200" y="3505200"/>
          <a:ext cx="6096000" cy="3235960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TV’s Sold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Number of Days (</a:t>
                      </a:r>
                      <a:r>
                        <a:rPr lang="en-US" dirty="0" err="1"/>
                        <a:t>Freq</a:t>
                      </a:r>
                      <a:r>
                        <a:rPr lang="en-US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Cumulative Frequency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Relative</a:t>
                      </a:r>
                      <a:r>
                        <a:rPr lang="en-US" baseline="0" dirty="0"/>
                        <a:t> Frequency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0.25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90+85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0.23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03670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998604-3CEA-C778-9DCC-75FA1504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 x be the number of TV’s sold at a small department store in one day where x can only take the values of {0, 1, 2, 3, 4, 5}</a:t>
            </a:r>
          </a:p>
          <a:p>
            <a:r>
              <a:rPr lang="en-US" dirty="0"/>
              <a:t>Let’s examine the past year of data.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0246AC-96B4-BC11-5DA5-F4E42FCE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Probability Example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D2717BE-DF22-80DB-7875-B3C5026AFE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050146"/>
              </p:ext>
            </p:extLst>
          </p:nvPr>
        </p:nvGraphicFramePr>
        <p:xfrm>
          <a:off x="1600200" y="3505200"/>
          <a:ext cx="6096000" cy="3235960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TV’s Sold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Number of Days (</a:t>
                      </a:r>
                      <a:r>
                        <a:rPr lang="en-US" dirty="0" err="1"/>
                        <a:t>Freq</a:t>
                      </a:r>
                      <a:r>
                        <a:rPr lang="en-US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Cumulative Frequency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Relative</a:t>
                      </a:r>
                      <a:r>
                        <a:rPr lang="en-US" baseline="0" dirty="0"/>
                        <a:t> Frequency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0.25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175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0.23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245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0.19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290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0.12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340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0.14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365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0.07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79927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998604-3CEA-C778-9DCC-75FA1504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 x be the number of TV’s sold at a small department store in one day where x can only take the values of {0, 1, 2, 3, 4, 5}</a:t>
            </a:r>
          </a:p>
          <a:p>
            <a:r>
              <a:rPr lang="en-US" dirty="0"/>
              <a:t>Let’s examine the past year of data.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0246AC-96B4-BC11-5DA5-F4E42FCE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Probability Example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D2717BE-DF22-80DB-7875-B3C5026AFE51}"/>
              </a:ext>
            </a:extLst>
          </p:cNvPr>
          <p:cNvGraphicFramePr>
            <a:graphicFrameLocks noGrp="1"/>
          </p:cNvGraphicFramePr>
          <p:nvPr/>
        </p:nvGraphicFramePr>
        <p:xfrm>
          <a:off x="1600200" y="3505200"/>
          <a:ext cx="6096000" cy="3235960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TV’s Sold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Number of Days (</a:t>
                      </a:r>
                      <a:r>
                        <a:rPr lang="en-US" dirty="0" err="1"/>
                        <a:t>Freq</a:t>
                      </a:r>
                      <a:r>
                        <a:rPr lang="en-US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Cumulative Frequency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Relative</a:t>
                      </a:r>
                      <a:r>
                        <a:rPr lang="en-US" baseline="0" dirty="0"/>
                        <a:t> Frequency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0.25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175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0.23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245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0.19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290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0.12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340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0.14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365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0.07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5208E4A6-E9F9-DE35-7F0C-53D2A45010F8}"/>
              </a:ext>
            </a:extLst>
          </p:cNvPr>
          <p:cNvSpPr/>
          <p:nvPr/>
        </p:nvSpPr>
        <p:spPr>
          <a:xfrm>
            <a:off x="6172200" y="3505199"/>
            <a:ext cx="1524000" cy="2905539"/>
          </a:xfrm>
          <a:prstGeom prst="roundRect">
            <a:avLst/>
          </a:prstGeom>
          <a:solidFill>
            <a:schemeClr val="accent2">
              <a:alpha val="3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91F0A9-972E-DB72-16EB-0D63E6141A49}"/>
              </a:ext>
            </a:extLst>
          </p:cNvPr>
          <p:cNvSpPr txBox="1"/>
          <p:nvPr/>
        </p:nvSpPr>
        <p:spPr>
          <a:xfrm>
            <a:off x="9223512" y="3580741"/>
            <a:ext cx="1587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Probability!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FB08E4B-DB8F-0CDD-B913-09E55FA87C58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7696200" y="3811574"/>
            <a:ext cx="1527312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89487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998604-3CEA-C778-9DCC-75FA1504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 x be the number of TV’s sold at a small department store in one day where x can only take the values of {0, 1, 2, 3, 4, 5}</a:t>
            </a:r>
          </a:p>
          <a:p>
            <a:r>
              <a:rPr lang="en-US" dirty="0"/>
              <a:t>Let’s examine the past year of data.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0246AC-96B4-BC11-5DA5-F4E42FCE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Probability Example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3CA7FFF-5FCD-B793-2503-C9813B7037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4753260"/>
              </p:ext>
            </p:extLst>
          </p:nvPr>
        </p:nvGraphicFramePr>
        <p:xfrm>
          <a:off x="5652052" y="3327779"/>
          <a:ext cx="5181600" cy="3506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368519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998604-3CEA-C778-9DCC-75FA1504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 x be the number of TV’s sold at a small department store in one day where x can only take the values of {0, 1, 2, 3, 4, 5}</a:t>
            </a:r>
          </a:p>
          <a:p>
            <a:r>
              <a:rPr lang="en-US" dirty="0"/>
              <a:t>Let’s examine the past year of data.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0246AC-96B4-BC11-5DA5-F4E42FCE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Probability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CD2717BE-DF22-80DB-7875-B3C5026AFE5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16821387"/>
                  </p:ext>
                </p:extLst>
              </p:nvPr>
            </p:nvGraphicFramePr>
            <p:xfrm>
              <a:off x="1600200" y="3505200"/>
              <a:ext cx="6096000" cy="3235960"/>
            </p:xfrm>
            <a:graphic>
              <a:graphicData uri="http://schemas.openxmlformats.org/drawingml/2006/table">
                <a:tbl>
                  <a:tblPr firstRow="1" lastRow="1" bandRow="1">
                    <a:tableStyleId>{5C22544A-7EE6-4342-B048-85BDC9FD1C3A}</a:tableStyleId>
                  </a:tblPr>
                  <a:tblGrid>
                    <a:gridCol w="15240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240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240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52400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TV’s Sold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Number of Days (</a:t>
                          </a:r>
                          <a:r>
                            <a:rPr lang="en-US" dirty="0" err="1"/>
                            <a:t>Freq</a:t>
                          </a:r>
                          <a:r>
                            <a:rPr lang="en-US" dirty="0"/>
                            <a:t>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Cumulative Frequency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 = 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85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175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70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0.19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340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0.14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accent2"/>
                              </a:solidFill>
                            </a:rPr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0.07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CD2717BE-DF22-80DB-7875-B3C5026AFE5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16821387"/>
                  </p:ext>
                </p:extLst>
              </p:nvPr>
            </p:nvGraphicFramePr>
            <p:xfrm>
              <a:off x="1600200" y="3505200"/>
              <a:ext cx="6096000" cy="3235960"/>
            </p:xfrm>
            <a:graphic>
              <a:graphicData uri="http://schemas.openxmlformats.org/drawingml/2006/table">
                <a:tbl>
                  <a:tblPr firstRow="1" lastRow="1" bandRow="1">
                    <a:tableStyleId>{5C22544A-7EE6-4342-B048-85BDC9FD1C3A}</a:tableStyleId>
                  </a:tblPr>
                  <a:tblGrid>
                    <a:gridCol w="152400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2400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240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52400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TV’s Sold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Number of Days (</a:t>
                          </a:r>
                          <a:r>
                            <a:rPr lang="en-US" dirty="0" err="1"/>
                            <a:t>Freq</a:t>
                          </a:r>
                          <a:r>
                            <a:rPr lang="en-US" dirty="0"/>
                            <a:t>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Cumulative Frequency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00833" t="-4000" r="-2500" b="-424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85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175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70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0.19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340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0.14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accent2"/>
                              </a:solidFill>
                            </a:rPr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0.07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391067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1E1CA-A7B5-A450-CB44-73E134506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Distributions?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109C4D-A4CB-ADD3-B8AB-D1052B59B5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Distributions of Discrete Data</a:t>
            </a:r>
          </a:p>
        </p:txBody>
      </p:sp>
    </p:spTree>
    <p:extLst>
      <p:ext uri="{BB962C8B-B14F-4D97-AF65-F5344CB8AC3E}">
        <p14:creationId xmlns:p14="http://schemas.microsoft.com/office/powerpoint/2010/main" val="3972175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998604-3CEA-C778-9DCC-75FA1504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130852"/>
          </a:xfrm>
        </p:spPr>
        <p:txBody>
          <a:bodyPr>
            <a:normAutofit/>
          </a:bodyPr>
          <a:lstStyle/>
          <a:p>
            <a:r>
              <a:rPr lang="en-US" dirty="0"/>
              <a:t>The probability distribution for a random variable describes how probabilities are distributed over the values of the random variable.</a:t>
            </a:r>
          </a:p>
          <a:p>
            <a:pPr lvl="1"/>
            <a:r>
              <a:rPr lang="en-US" dirty="0"/>
              <a:t>Frequency is the number of observations in each category in the data set.</a:t>
            </a:r>
          </a:p>
          <a:p>
            <a:pPr lvl="1"/>
            <a:r>
              <a:rPr lang="en-US" dirty="0"/>
              <a:t>Relative frequency is the proportion of total observations contained in a given category.</a:t>
            </a:r>
          </a:p>
          <a:p>
            <a:pPr lvl="1"/>
            <a:r>
              <a:rPr lang="en-US" dirty="0"/>
              <a:t>Cumulative frequency is the summary of data set </a:t>
            </a:r>
            <a:r>
              <a:rPr lang="en-US" i="1" dirty="0" err="1"/>
              <a:t>i</a:t>
            </a:r>
            <a:r>
              <a:rPr lang="en-US" dirty="0"/>
              <a:t> number of observations with values less than or equal to upper limit of the category.</a:t>
            </a:r>
          </a:p>
          <a:p>
            <a:pPr lvl="1"/>
            <a:r>
              <a:rPr lang="en-US" dirty="0"/>
              <a:t>Cumulative relative frequency is the proportion of observations with value less than or equal to upper limit of the category.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0246AC-96B4-BC11-5DA5-F4E42FCE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25788055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484DC-FC55-B055-7DDE-AEAD84DB4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Expected Value and Variance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133364-BE36-41FD-C36B-A0016FFB9F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Distributions of Discrete Data</a:t>
            </a:r>
          </a:p>
        </p:txBody>
      </p:sp>
    </p:spTree>
    <p:extLst>
      <p:ext uri="{BB962C8B-B14F-4D97-AF65-F5344CB8AC3E}">
        <p14:creationId xmlns:p14="http://schemas.microsoft.com/office/powerpoint/2010/main" val="8063872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490B58D-3110-2A28-D1AD-1740B8FC2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081156"/>
          </a:xfrm>
        </p:spPr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b="1" dirty="0"/>
              <a:t>expected value</a:t>
            </a:r>
            <a:r>
              <a:rPr lang="en-US" dirty="0"/>
              <a:t>, or mean, of a random variable is a measure of its central location.</a:t>
            </a:r>
          </a:p>
          <a:p>
            <a:r>
              <a:rPr lang="en-US" dirty="0"/>
              <a:t>It is defined by: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r>
              <a:rPr lang="en-US" dirty="0"/>
              <a:t>Think about the expected value as a </a:t>
            </a:r>
            <a:r>
              <a:rPr lang="en-US" b="1" dirty="0"/>
              <a:t>weighted mean</a:t>
            </a:r>
            <a:r>
              <a:rPr lang="en-US" dirty="0"/>
              <a:t>, where the probability function serves as the weight.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9944B29-E065-006D-F762-5ECAD5B7B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Expected Value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4B09389-12D1-38F7-0214-FE806843D477}"/>
                  </a:ext>
                </a:extLst>
              </p:cNvPr>
              <p:cNvSpPr txBox="1"/>
              <p:nvPr/>
            </p:nvSpPr>
            <p:spPr>
              <a:xfrm>
                <a:off x="3918031" y="3210251"/>
                <a:ext cx="4612417" cy="1176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4B09389-12D1-38F7-0214-FE806843D4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8031" y="3210251"/>
                <a:ext cx="4612417" cy="1176219"/>
              </a:xfrm>
              <a:prstGeom prst="rect">
                <a:avLst/>
              </a:prstGeom>
              <a:blipFill>
                <a:blip r:embed="rId2"/>
                <a:stretch>
                  <a:fillRect l="-1099" t="-118085" b="-1787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32368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490B58D-3110-2A28-D1AD-1740B8FC23B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1192" y="2180496"/>
                <a:ext cx="11029615" cy="4081156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expected value</a:t>
                </a:r>
                <a:r>
                  <a:rPr lang="en-US" dirty="0"/>
                  <a:t>, or mean, of a random variable is a measure of its central location.</a:t>
                </a:r>
              </a:p>
              <a:p>
                <a:r>
                  <a:rPr lang="en-US" dirty="0"/>
                  <a:t>It is defined by: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Think about the expected value as a </a:t>
                </a:r>
                <a:r>
                  <a:rPr lang="en-US" b="1" dirty="0"/>
                  <a:t>weighted mean</a:t>
                </a:r>
                <a:r>
                  <a:rPr lang="en-US" dirty="0"/>
                  <a:t>, where the probability function serves as the weight.</a:t>
                </a:r>
              </a:p>
              <a:p>
                <a:r>
                  <a:rPr lang="en-US" dirty="0">
                    <a:solidFill>
                      <a:schemeClr val="accent2"/>
                    </a:solidFill>
                  </a:rPr>
                  <a:t>What if the everything had the same probability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1/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?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490B58D-3110-2A28-D1AD-1740B8FC23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1192" y="2180496"/>
                <a:ext cx="11029615" cy="4081156"/>
              </a:xfrm>
              <a:blipFill>
                <a:blip r:embed="rId2"/>
                <a:stretch>
                  <a:fillRect l="-460" t="-9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39944B29-E065-006D-F762-5ECAD5B7B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Expected Value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4B09389-12D1-38F7-0214-FE806843D477}"/>
                  </a:ext>
                </a:extLst>
              </p:cNvPr>
              <p:cNvSpPr txBox="1"/>
              <p:nvPr/>
            </p:nvSpPr>
            <p:spPr>
              <a:xfrm>
                <a:off x="3918031" y="3210251"/>
                <a:ext cx="4612417" cy="1176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4B09389-12D1-38F7-0214-FE806843D4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8031" y="3210251"/>
                <a:ext cx="4612417" cy="1176219"/>
              </a:xfrm>
              <a:prstGeom prst="rect">
                <a:avLst/>
              </a:prstGeom>
              <a:blipFill>
                <a:blip r:embed="rId3"/>
                <a:stretch>
                  <a:fillRect l="-1099" t="-118085" b="-1787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26993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490B58D-3110-2A28-D1AD-1740B8FC23B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1192" y="2180496"/>
                <a:ext cx="11029615" cy="4081156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expected value</a:t>
                </a:r>
                <a:r>
                  <a:rPr lang="en-US" dirty="0"/>
                  <a:t>, or mean, of a random variable is a measure of its central location.</a:t>
                </a:r>
              </a:p>
              <a:p>
                <a:r>
                  <a:rPr lang="en-US" dirty="0"/>
                  <a:t>It is defined by: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Think about the expected value as a </a:t>
                </a:r>
                <a:r>
                  <a:rPr lang="en-US" b="1" dirty="0"/>
                  <a:t>weighted mean</a:t>
                </a:r>
                <a:r>
                  <a:rPr lang="en-US" dirty="0"/>
                  <a:t>, where the probability function serves as the weight.</a:t>
                </a:r>
              </a:p>
              <a:p>
                <a:r>
                  <a:rPr lang="en-US" dirty="0">
                    <a:solidFill>
                      <a:schemeClr val="accent2"/>
                    </a:solidFill>
                  </a:rPr>
                  <a:t>What if the everything had the same probability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1/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?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490B58D-3110-2A28-D1AD-1740B8FC23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1192" y="2180496"/>
                <a:ext cx="11029615" cy="4081156"/>
              </a:xfrm>
              <a:blipFill>
                <a:blip r:embed="rId2"/>
                <a:stretch>
                  <a:fillRect l="-460" t="-9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39944B29-E065-006D-F762-5ECAD5B7B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Expected Value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4B09389-12D1-38F7-0214-FE806843D477}"/>
                  </a:ext>
                </a:extLst>
              </p:cNvPr>
              <p:cNvSpPr txBox="1"/>
              <p:nvPr/>
            </p:nvSpPr>
            <p:spPr>
              <a:xfrm>
                <a:off x="3918031" y="3210251"/>
                <a:ext cx="3346301" cy="1176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f>
                            <m:f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4B09389-12D1-38F7-0214-FE806843D4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8031" y="3210251"/>
                <a:ext cx="3346301" cy="1176219"/>
              </a:xfrm>
              <a:prstGeom prst="rect">
                <a:avLst/>
              </a:prstGeom>
              <a:blipFill>
                <a:blip r:embed="rId3"/>
                <a:stretch>
                  <a:fillRect l="-1887" t="-118085" r="-1132" b="-1787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37209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490B58D-3110-2A28-D1AD-1740B8FC23B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1192" y="2180496"/>
                <a:ext cx="11029615" cy="4081156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The </a:t>
                </a:r>
                <a:r>
                  <a:rPr lang="en-US" b="1" dirty="0"/>
                  <a:t>expected value</a:t>
                </a:r>
                <a:r>
                  <a:rPr lang="en-US" dirty="0"/>
                  <a:t>, or mean, of a random variable is a measure of its central location.</a:t>
                </a:r>
              </a:p>
              <a:p>
                <a:r>
                  <a:rPr lang="en-US" dirty="0"/>
                  <a:t>It is defined by: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Think about the expected value as a </a:t>
                </a:r>
                <a:r>
                  <a:rPr lang="en-US" b="1" dirty="0"/>
                  <a:t>weighted mean</a:t>
                </a:r>
                <a:r>
                  <a:rPr lang="en-US" dirty="0"/>
                  <a:t>, where the probability function serves as the weight.</a:t>
                </a:r>
              </a:p>
              <a:p>
                <a:r>
                  <a:rPr lang="en-US" dirty="0">
                    <a:solidFill>
                      <a:schemeClr val="accent2"/>
                    </a:solidFill>
                  </a:rPr>
                  <a:t>What if the everything had the same probability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1/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>
                    <a:solidFill>
                      <a:schemeClr val="accent2"/>
                    </a:solidFill>
                  </a:rPr>
                  <a:t>?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490B58D-3110-2A28-D1AD-1740B8FC23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1192" y="2180496"/>
                <a:ext cx="11029615" cy="4081156"/>
              </a:xfrm>
              <a:blipFill>
                <a:blip r:embed="rId2"/>
                <a:stretch>
                  <a:fillRect l="-460" t="-9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39944B29-E065-006D-F762-5ECAD5B7B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Expected Value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4B09389-12D1-38F7-0214-FE806843D477}"/>
                  </a:ext>
                </a:extLst>
              </p:cNvPr>
              <p:cNvSpPr txBox="1"/>
              <p:nvPr/>
            </p:nvSpPr>
            <p:spPr>
              <a:xfrm>
                <a:off x="3918031" y="3210251"/>
                <a:ext cx="3089820" cy="1176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4B09389-12D1-38F7-0214-FE806843D4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8031" y="3210251"/>
                <a:ext cx="3089820" cy="1176219"/>
              </a:xfrm>
              <a:prstGeom prst="rect">
                <a:avLst/>
              </a:prstGeom>
              <a:blipFill>
                <a:blip r:embed="rId3"/>
                <a:stretch>
                  <a:fillRect l="-2049" t="-118085" r="-15164" b="-1787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45266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490B58D-3110-2A28-D1AD-1740B8FC2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081156"/>
          </a:xfrm>
        </p:spPr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b="1" dirty="0"/>
              <a:t>expected value</a:t>
            </a:r>
            <a:r>
              <a:rPr lang="en-US" dirty="0"/>
              <a:t>, or mean, of a random variable is a measure of its central location.</a:t>
            </a:r>
          </a:p>
          <a:p>
            <a:r>
              <a:rPr lang="en-US" dirty="0"/>
              <a:t>It is defined by: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r>
              <a:rPr lang="en-US" dirty="0"/>
              <a:t>Think about the expected value as a weighted mean, where the probability function serves as the weight.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9944B29-E065-006D-F762-5ECAD5B7B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Expected Value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4B09389-12D1-38F7-0214-FE806843D477}"/>
                  </a:ext>
                </a:extLst>
              </p:cNvPr>
              <p:cNvSpPr txBox="1"/>
              <p:nvPr/>
            </p:nvSpPr>
            <p:spPr>
              <a:xfrm>
                <a:off x="3918031" y="3210251"/>
                <a:ext cx="4612417" cy="1176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4B09389-12D1-38F7-0214-FE806843D4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8031" y="3210251"/>
                <a:ext cx="4612417" cy="1176219"/>
              </a:xfrm>
              <a:prstGeom prst="rect">
                <a:avLst/>
              </a:prstGeom>
              <a:blipFill>
                <a:blip r:embed="rId2"/>
                <a:stretch>
                  <a:fillRect l="-1099" t="-118085" b="-1787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25047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998604-3CEA-C778-9DCC-75FA1504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 x be the number of TV’s sold at a small department store in one day where x can only take the values of {0, 1, 2, 3, 4, 5}</a:t>
            </a:r>
          </a:p>
          <a:p>
            <a:r>
              <a:rPr lang="en-US" dirty="0"/>
              <a:t>Let’s examine the past year of data.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0246AC-96B4-BC11-5DA5-F4E42FCE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Probability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CD2717BE-DF22-80DB-7875-B3C5026AFE5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39549067"/>
                  </p:ext>
                </p:extLst>
              </p:nvPr>
            </p:nvGraphicFramePr>
            <p:xfrm>
              <a:off x="1600200" y="3505200"/>
              <a:ext cx="7881729" cy="3235960"/>
            </p:xfrm>
            <a:graphic>
              <a:graphicData uri="http://schemas.openxmlformats.org/drawingml/2006/table">
                <a:tbl>
                  <a:tblPr firstRow="1" lastRow="1" bandRow="1">
                    <a:tableStyleId>{5C22544A-7EE6-4342-B048-85BDC9FD1C3A}</a:tableStyleId>
                  </a:tblPr>
                  <a:tblGrid>
                    <a:gridCol w="155298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5298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5298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55298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669773">
                      <a:extLst>
                        <a:ext uri="{9D8B030D-6E8A-4147-A177-3AD203B41FA5}">
                          <a16:colId xmlns:a16="http://schemas.microsoft.com/office/drawing/2014/main" val="312993351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TV’s Sold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Number of Days (</a:t>
                          </a:r>
                          <a:r>
                            <a:rPr lang="en-US" dirty="0" err="1"/>
                            <a:t>Freq</a:t>
                          </a:r>
                          <a:r>
                            <a:rPr lang="en-US" dirty="0"/>
                            <a:t>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Cumulative Frequency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 = 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 = </m:t>
                                </m:r>
                                <m:sSub>
                                  <m:sSubPr>
                                    <m:ctrlP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85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175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70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340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accent2"/>
                              </a:solidFill>
                            </a:rPr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CD2717BE-DF22-80DB-7875-B3C5026AFE5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39549067"/>
                  </p:ext>
                </p:extLst>
              </p:nvPr>
            </p:nvGraphicFramePr>
            <p:xfrm>
              <a:off x="1600200" y="3505200"/>
              <a:ext cx="7881729" cy="3235960"/>
            </p:xfrm>
            <a:graphic>
              <a:graphicData uri="http://schemas.openxmlformats.org/drawingml/2006/table">
                <a:tbl>
                  <a:tblPr firstRow="1" lastRow="1" bandRow="1">
                    <a:tableStyleId>{5C22544A-7EE6-4342-B048-85BDC9FD1C3A}</a:tableStyleId>
                  </a:tblPr>
                  <a:tblGrid>
                    <a:gridCol w="155298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5298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5298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55298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669773">
                      <a:extLst>
                        <a:ext uri="{9D8B030D-6E8A-4147-A177-3AD203B41FA5}">
                          <a16:colId xmlns:a16="http://schemas.microsoft.com/office/drawing/2014/main" val="3129933511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TV’s Sold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Number of Days (</a:t>
                          </a:r>
                          <a:r>
                            <a:rPr lang="en-US" dirty="0" err="1"/>
                            <a:t>Freq</a:t>
                          </a:r>
                          <a:r>
                            <a:rPr lang="en-US" dirty="0"/>
                            <a:t>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Cumulative Frequency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01639" t="-4000" r="-109836" b="-4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71212" t="-4000" r="-1515" b="-424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85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175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70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340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accent2"/>
                              </a:solidFill>
                            </a:rPr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1156707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998604-3CEA-C778-9DCC-75FA1504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 x be the number of TV’s sold at a small department store in one day where x can only take the values of {0, 1, 2, 3, 4, 5}</a:t>
            </a:r>
          </a:p>
          <a:p>
            <a:r>
              <a:rPr lang="en-US" dirty="0"/>
              <a:t>Let’s examine the past year of data.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0246AC-96B4-BC11-5DA5-F4E42FCE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Probability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CD2717BE-DF22-80DB-7875-B3C5026AFE5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47991122"/>
                  </p:ext>
                </p:extLst>
              </p:nvPr>
            </p:nvGraphicFramePr>
            <p:xfrm>
              <a:off x="1600200" y="3505200"/>
              <a:ext cx="7881729" cy="3235960"/>
            </p:xfrm>
            <a:graphic>
              <a:graphicData uri="http://schemas.openxmlformats.org/drawingml/2006/table">
                <a:tbl>
                  <a:tblPr firstRow="1" lastRow="1" bandRow="1">
                    <a:tableStyleId>{5C22544A-7EE6-4342-B048-85BDC9FD1C3A}</a:tableStyleId>
                  </a:tblPr>
                  <a:tblGrid>
                    <a:gridCol w="155298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5298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5298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55298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669773">
                      <a:extLst>
                        <a:ext uri="{9D8B030D-6E8A-4147-A177-3AD203B41FA5}">
                          <a16:colId xmlns:a16="http://schemas.microsoft.com/office/drawing/2014/main" val="312993351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TV’s Sold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Number of Days (</a:t>
                          </a:r>
                          <a:r>
                            <a:rPr lang="en-US" dirty="0" err="1"/>
                            <a:t>Freq</a:t>
                          </a:r>
                          <a:r>
                            <a:rPr lang="en-US" dirty="0"/>
                            <a:t>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Cumulative Frequency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 = 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 = </m:t>
                                </m:r>
                                <m:sSub>
                                  <m:sSubPr>
                                    <m:ctrlP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accent2"/>
                              </a:solidFill>
                            </a:rPr>
                            <a:t>0.00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85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175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70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340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accent2"/>
                              </a:solidFill>
                            </a:rPr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CD2717BE-DF22-80DB-7875-B3C5026AFE5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47991122"/>
                  </p:ext>
                </p:extLst>
              </p:nvPr>
            </p:nvGraphicFramePr>
            <p:xfrm>
              <a:off x="1600200" y="3505200"/>
              <a:ext cx="7881729" cy="3235960"/>
            </p:xfrm>
            <a:graphic>
              <a:graphicData uri="http://schemas.openxmlformats.org/drawingml/2006/table">
                <a:tbl>
                  <a:tblPr firstRow="1" lastRow="1" bandRow="1">
                    <a:tableStyleId>{5C22544A-7EE6-4342-B048-85BDC9FD1C3A}</a:tableStyleId>
                  </a:tblPr>
                  <a:tblGrid>
                    <a:gridCol w="155298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5298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5298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55298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669773">
                      <a:extLst>
                        <a:ext uri="{9D8B030D-6E8A-4147-A177-3AD203B41FA5}">
                          <a16:colId xmlns:a16="http://schemas.microsoft.com/office/drawing/2014/main" val="3129933511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TV’s Sold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Number of Days (</a:t>
                          </a:r>
                          <a:r>
                            <a:rPr lang="en-US" dirty="0" err="1"/>
                            <a:t>Freq</a:t>
                          </a:r>
                          <a:r>
                            <a:rPr lang="en-US" dirty="0"/>
                            <a:t>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Cumulative Frequency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01639" t="-4000" r="-109836" b="-4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71212" t="-4000" r="-1515" b="-424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accent2"/>
                              </a:solidFill>
                            </a:rPr>
                            <a:t>0.00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85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175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70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340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accent2"/>
                              </a:solidFill>
                            </a:rPr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6394253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998604-3CEA-C778-9DCC-75FA1504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 x be the number of TV’s sold at a small department store in one day where x can only take the values of {0, 1, 2, 3, 4, 5}</a:t>
            </a:r>
          </a:p>
          <a:p>
            <a:r>
              <a:rPr lang="en-US" dirty="0"/>
              <a:t>Let’s examine the past year of data.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0246AC-96B4-BC11-5DA5-F4E42FCE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Probability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CD2717BE-DF22-80DB-7875-B3C5026AFE5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70875071"/>
                  </p:ext>
                </p:extLst>
              </p:nvPr>
            </p:nvGraphicFramePr>
            <p:xfrm>
              <a:off x="1600200" y="3505200"/>
              <a:ext cx="7881729" cy="3235960"/>
            </p:xfrm>
            <a:graphic>
              <a:graphicData uri="http://schemas.openxmlformats.org/drawingml/2006/table">
                <a:tbl>
                  <a:tblPr firstRow="1" lastRow="1" bandRow="1">
                    <a:tableStyleId>{5C22544A-7EE6-4342-B048-85BDC9FD1C3A}</a:tableStyleId>
                  </a:tblPr>
                  <a:tblGrid>
                    <a:gridCol w="155298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5298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5298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55298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669773">
                      <a:extLst>
                        <a:ext uri="{9D8B030D-6E8A-4147-A177-3AD203B41FA5}">
                          <a16:colId xmlns:a16="http://schemas.microsoft.com/office/drawing/2014/main" val="312993351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TV’s Sold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Number of Days (</a:t>
                          </a:r>
                          <a:r>
                            <a:rPr lang="en-US" dirty="0" err="1"/>
                            <a:t>Freq</a:t>
                          </a:r>
                          <a:r>
                            <a:rPr lang="en-US" dirty="0"/>
                            <a:t>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Cumulative Frequency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 = 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 = </m:t>
                                </m:r>
                                <m:sSub>
                                  <m:sSubPr>
                                    <m:ctrlP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85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175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accent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70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340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accent2"/>
                              </a:solidFill>
                            </a:rPr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CD2717BE-DF22-80DB-7875-B3C5026AFE5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70875071"/>
                  </p:ext>
                </p:extLst>
              </p:nvPr>
            </p:nvGraphicFramePr>
            <p:xfrm>
              <a:off x="1600200" y="3505200"/>
              <a:ext cx="7881729" cy="3235960"/>
            </p:xfrm>
            <a:graphic>
              <a:graphicData uri="http://schemas.openxmlformats.org/drawingml/2006/table">
                <a:tbl>
                  <a:tblPr firstRow="1" lastRow="1" bandRow="1">
                    <a:tableStyleId>{5C22544A-7EE6-4342-B048-85BDC9FD1C3A}</a:tableStyleId>
                  </a:tblPr>
                  <a:tblGrid>
                    <a:gridCol w="155298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5298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5298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55298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669773">
                      <a:extLst>
                        <a:ext uri="{9D8B030D-6E8A-4147-A177-3AD203B41FA5}">
                          <a16:colId xmlns:a16="http://schemas.microsoft.com/office/drawing/2014/main" val="3129933511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TV’s Sold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Number of Days (</a:t>
                          </a:r>
                          <a:r>
                            <a:rPr lang="en-US" dirty="0" err="1"/>
                            <a:t>Freq</a:t>
                          </a:r>
                          <a:r>
                            <a:rPr lang="en-US" dirty="0"/>
                            <a:t>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Cumulative Frequency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01639" t="-4000" r="-109836" b="-4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71212" t="-4000" r="-1515" b="-424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85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175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accent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70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340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accent2"/>
                              </a:solidFill>
                            </a:rPr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534735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9D9ABDB-ACE9-A7F1-5B7B-622C407917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dirty="0"/>
              <a:t>random variable</a:t>
            </a:r>
            <a:r>
              <a:rPr lang="en-US" dirty="0"/>
              <a:t> is a numerical description of the outcome of an experiment.</a:t>
            </a:r>
          </a:p>
          <a:p>
            <a:r>
              <a:rPr lang="en-US" dirty="0"/>
              <a:t>They can be either discrete or continuous.</a:t>
            </a:r>
          </a:p>
          <a:p>
            <a:r>
              <a:rPr lang="en-US" dirty="0"/>
              <a:t>A </a:t>
            </a:r>
            <a:r>
              <a:rPr lang="en-US" b="1" dirty="0"/>
              <a:t>discrete random variable</a:t>
            </a:r>
            <a:r>
              <a:rPr lang="en-US" dirty="0"/>
              <a:t> may assume either a finite number of values or an infinite sequence of values.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38F1DDA-9D70-8655-515D-2676A6A6A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 Variables</a:t>
            </a:r>
          </a:p>
        </p:txBody>
      </p:sp>
    </p:spTree>
    <p:extLst>
      <p:ext uri="{BB962C8B-B14F-4D97-AF65-F5344CB8AC3E}">
        <p14:creationId xmlns:p14="http://schemas.microsoft.com/office/powerpoint/2010/main" val="26522013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998604-3CEA-C778-9DCC-75FA1504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 x be the number of TV’s sold at a small department store in one day where x can only take the values of {0, 1, 2, 3, 4, 5}</a:t>
            </a:r>
          </a:p>
          <a:p>
            <a:r>
              <a:rPr lang="en-US" dirty="0"/>
              <a:t>Let’s examine the past year of data.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0246AC-96B4-BC11-5DA5-F4E42FCE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Probability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CD2717BE-DF22-80DB-7875-B3C5026AFE5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38569172"/>
                  </p:ext>
                </p:extLst>
              </p:nvPr>
            </p:nvGraphicFramePr>
            <p:xfrm>
              <a:off x="1600200" y="3505200"/>
              <a:ext cx="7881729" cy="3235960"/>
            </p:xfrm>
            <a:graphic>
              <a:graphicData uri="http://schemas.openxmlformats.org/drawingml/2006/table">
                <a:tbl>
                  <a:tblPr firstRow="1" lastRow="1" bandRow="1">
                    <a:tableStyleId>{5C22544A-7EE6-4342-B048-85BDC9FD1C3A}</a:tableStyleId>
                  </a:tblPr>
                  <a:tblGrid>
                    <a:gridCol w="155298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5298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5298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55298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669773">
                      <a:extLst>
                        <a:ext uri="{9D8B030D-6E8A-4147-A177-3AD203B41FA5}">
                          <a16:colId xmlns:a16="http://schemas.microsoft.com/office/drawing/2014/main" val="312993351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TV’s Sold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Number of Days (</a:t>
                          </a:r>
                          <a:r>
                            <a:rPr lang="en-US" dirty="0" err="1"/>
                            <a:t>Freq</a:t>
                          </a:r>
                          <a:r>
                            <a:rPr lang="en-US" dirty="0"/>
                            <a:t>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Cumulative Frequency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 = 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 = </m:t>
                                </m:r>
                                <m:sSub>
                                  <m:sSubPr>
                                    <m:ctrlP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85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175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70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0.38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0.36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340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0.56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accent2"/>
                              </a:solidFill>
                            </a:rPr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accent2"/>
                              </a:solidFill>
                            </a:rPr>
                            <a:t>1.88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CD2717BE-DF22-80DB-7875-B3C5026AFE5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38569172"/>
                  </p:ext>
                </p:extLst>
              </p:nvPr>
            </p:nvGraphicFramePr>
            <p:xfrm>
              <a:off x="1600200" y="3505200"/>
              <a:ext cx="7881729" cy="3235960"/>
            </p:xfrm>
            <a:graphic>
              <a:graphicData uri="http://schemas.openxmlformats.org/drawingml/2006/table">
                <a:tbl>
                  <a:tblPr firstRow="1" lastRow="1" bandRow="1">
                    <a:tableStyleId>{5C22544A-7EE6-4342-B048-85BDC9FD1C3A}</a:tableStyleId>
                  </a:tblPr>
                  <a:tblGrid>
                    <a:gridCol w="155298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5298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5298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55298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669773">
                      <a:extLst>
                        <a:ext uri="{9D8B030D-6E8A-4147-A177-3AD203B41FA5}">
                          <a16:colId xmlns:a16="http://schemas.microsoft.com/office/drawing/2014/main" val="3129933511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TV’s Sold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Number of Days (</a:t>
                          </a:r>
                          <a:r>
                            <a:rPr lang="en-US" dirty="0" err="1"/>
                            <a:t>Freq</a:t>
                          </a:r>
                          <a:r>
                            <a:rPr lang="en-US" dirty="0"/>
                            <a:t>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Cumulative Frequency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01639" t="-4000" r="-109836" b="-4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71212" t="-4000" r="-1515" b="-424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85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175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70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0.38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0.36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340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0.56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accent2"/>
                              </a:solidFill>
                            </a:rPr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accent2"/>
                              </a:solidFill>
                            </a:rPr>
                            <a:t>1.88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2139548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998604-3CEA-C778-9DCC-75FA1504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 x be the number of TV’s sold at a small department store in one day where x can only take the values of {0, 1, 2, 3, 4, 5}</a:t>
            </a:r>
          </a:p>
          <a:p>
            <a:r>
              <a:rPr lang="en-US" dirty="0">
                <a:solidFill>
                  <a:schemeClr val="accent2"/>
                </a:solidFill>
              </a:rPr>
              <a:t>We expect to sell 1.88 TV’s per day on average.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0246AC-96B4-BC11-5DA5-F4E42FCE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Probability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CD2717BE-DF22-80DB-7875-B3C5026AFE5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13120221"/>
                  </p:ext>
                </p:extLst>
              </p:nvPr>
            </p:nvGraphicFramePr>
            <p:xfrm>
              <a:off x="1600200" y="3505200"/>
              <a:ext cx="7881729" cy="3235960"/>
            </p:xfrm>
            <a:graphic>
              <a:graphicData uri="http://schemas.openxmlformats.org/drawingml/2006/table">
                <a:tbl>
                  <a:tblPr firstRow="1" lastRow="1" bandRow="1">
                    <a:tableStyleId>{5C22544A-7EE6-4342-B048-85BDC9FD1C3A}</a:tableStyleId>
                  </a:tblPr>
                  <a:tblGrid>
                    <a:gridCol w="155298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5298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5298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55298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669773">
                      <a:extLst>
                        <a:ext uri="{9D8B030D-6E8A-4147-A177-3AD203B41FA5}">
                          <a16:colId xmlns:a16="http://schemas.microsoft.com/office/drawing/2014/main" val="312993351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TV’s Sold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Number of Days (</a:t>
                          </a:r>
                          <a:r>
                            <a:rPr lang="en-US" dirty="0" err="1"/>
                            <a:t>Freq</a:t>
                          </a:r>
                          <a:r>
                            <a:rPr lang="en-US" dirty="0"/>
                            <a:t>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Cumulative Frequency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 = 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 = </m:t>
                                </m:r>
                                <m:sSub>
                                  <m:sSubPr>
                                    <m:ctrlP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85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175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70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0.38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0.36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340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0.56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accent2"/>
                              </a:solidFill>
                            </a:rPr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accent2"/>
                              </a:solidFill>
                            </a:rPr>
                            <a:t>1.88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CD2717BE-DF22-80DB-7875-B3C5026AFE5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13120221"/>
                  </p:ext>
                </p:extLst>
              </p:nvPr>
            </p:nvGraphicFramePr>
            <p:xfrm>
              <a:off x="1600200" y="3505200"/>
              <a:ext cx="7881729" cy="3235960"/>
            </p:xfrm>
            <a:graphic>
              <a:graphicData uri="http://schemas.openxmlformats.org/drawingml/2006/table">
                <a:tbl>
                  <a:tblPr firstRow="1" lastRow="1" bandRow="1">
                    <a:tableStyleId>{5C22544A-7EE6-4342-B048-85BDC9FD1C3A}</a:tableStyleId>
                  </a:tblPr>
                  <a:tblGrid>
                    <a:gridCol w="155298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5298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5298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55298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669773">
                      <a:extLst>
                        <a:ext uri="{9D8B030D-6E8A-4147-A177-3AD203B41FA5}">
                          <a16:colId xmlns:a16="http://schemas.microsoft.com/office/drawing/2014/main" val="3129933511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TV’s Sold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Number of Days (</a:t>
                          </a:r>
                          <a:r>
                            <a:rPr lang="en-US" dirty="0" err="1"/>
                            <a:t>Freq</a:t>
                          </a:r>
                          <a:r>
                            <a:rPr lang="en-US" dirty="0"/>
                            <a:t>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Cumulative Frequency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01639" t="-4000" r="-109836" b="-4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71212" t="-4000" r="-1515" b="-424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85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175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70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0.38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0.36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340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0.56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accent2"/>
                              </a:solidFill>
                            </a:rPr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0.35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accent2"/>
                              </a:solidFill>
                            </a:rPr>
                            <a:t>1.88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4493405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0322483-C401-ED32-C013-451C26B41D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variance</a:t>
            </a:r>
            <a:r>
              <a:rPr lang="en-US" dirty="0"/>
              <a:t> of a random variable is a measure of its variability/spread.</a:t>
            </a:r>
          </a:p>
          <a:p>
            <a:r>
              <a:rPr lang="en-US" dirty="0"/>
              <a:t>It is defined by: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 </a:t>
            </a:r>
            <a:r>
              <a:rPr lang="en-US" b="1" dirty="0"/>
              <a:t>standard deviation </a:t>
            </a:r>
            <a:r>
              <a:rPr lang="en-US" dirty="0"/>
              <a:t>is the square root of the variance.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13C635D-C1FF-669B-FC0C-C2D3B7BD2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256ED4F-C515-5B9C-BE12-54F0F0028852}"/>
                  </a:ext>
                </a:extLst>
              </p:cNvPr>
              <p:cNvSpPr txBox="1"/>
              <p:nvPr/>
            </p:nvSpPr>
            <p:spPr>
              <a:xfrm>
                <a:off x="3485156" y="2843428"/>
                <a:ext cx="5952463" cy="1176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256ED4F-C515-5B9C-BE12-54F0F00288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5156" y="2843428"/>
                <a:ext cx="5952463" cy="1176219"/>
              </a:xfrm>
              <a:prstGeom prst="rect">
                <a:avLst/>
              </a:prstGeom>
              <a:blipFill>
                <a:blip r:embed="rId2"/>
                <a:stretch>
                  <a:fillRect l="-851" t="-118085" b="-1787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77362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998604-3CEA-C778-9DCC-75FA1504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 x be the number of TV’s sold at a small department store in one day where x can only take the values of {0, 1, 2, 3, 4, 5}</a:t>
            </a:r>
          </a:p>
          <a:p>
            <a:r>
              <a:rPr lang="en-US" dirty="0">
                <a:solidFill>
                  <a:schemeClr val="accent2"/>
                </a:solidFill>
              </a:rPr>
              <a:t>We expect to sell 1.88 TV’s per day on average.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0246AC-96B4-BC11-5DA5-F4E42FCE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Probability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CD2717BE-DF22-80DB-7875-B3C5026AFE5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6954265"/>
                  </p:ext>
                </p:extLst>
              </p:nvPr>
            </p:nvGraphicFramePr>
            <p:xfrm>
              <a:off x="581191" y="3505200"/>
              <a:ext cx="11029615" cy="3235960"/>
            </p:xfrm>
            <a:graphic>
              <a:graphicData uri="http://schemas.openxmlformats.org/drawingml/2006/table">
                <a:tbl>
                  <a:tblPr firstRow="1" lastRow="1" bandRow="1">
                    <a:tableStyleId>{5C22544A-7EE6-4342-B048-85BDC9FD1C3A}</a:tableStyleId>
                  </a:tblPr>
                  <a:tblGrid>
                    <a:gridCol w="151074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1074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10741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704829">
                      <a:extLst>
                        <a:ext uri="{9D8B030D-6E8A-4147-A177-3AD203B41FA5}">
                          <a16:colId xmlns:a16="http://schemas.microsoft.com/office/drawing/2014/main" val="3129933511"/>
                        </a:ext>
                      </a:extLst>
                    </a:gridCol>
                    <a:gridCol w="1252331">
                      <a:extLst>
                        <a:ext uri="{9D8B030D-6E8A-4147-A177-3AD203B41FA5}">
                          <a16:colId xmlns:a16="http://schemas.microsoft.com/office/drawing/2014/main" val="1913733021"/>
                        </a:ext>
                      </a:extLst>
                    </a:gridCol>
                    <a:gridCol w="1282148">
                      <a:extLst>
                        <a:ext uri="{9D8B030D-6E8A-4147-A177-3AD203B41FA5}">
                          <a16:colId xmlns:a16="http://schemas.microsoft.com/office/drawing/2014/main" val="2788536020"/>
                        </a:ext>
                      </a:extLst>
                    </a:gridCol>
                    <a:gridCol w="2258084">
                      <a:extLst>
                        <a:ext uri="{9D8B030D-6E8A-4147-A177-3AD203B41FA5}">
                          <a16:colId xmlns:a16="http://schemas.microsoft.com/office/drawing/2014/main" val="160149364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TV’s Sold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Number of Days (</a:t>
                          </a:r>
                          <a:r>
                            <a:rPr lang="en-US" dirty="0" err="1"/>
                            <a:t>Freq</a:t>
                          </a:r>
                          <a:r>
                            <a:rPr lang="en-US" dirty="0"/>
                            <a:t>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 = 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 = </m:t>
                                </m:r>
                                <m:sSub>
                                  <m:sSubPr>
                                    <m:ctrlP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𝝁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  <m:t>𝒙</m:t>
                                            </m:r>
                                          </m:e>
                                          <m:sub>
                                            <m: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  <m:t>𝒊</m:t>
                                            </m:r>
                                          </m:sub>
                                        </m:sSub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𝝁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  <m:t>𝒙</m:t>
                                            </m:r>
                                          </m:e>
                                          <m:sub>
                                            <m: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  <m:t>𝒊</m:t>
                                            </m:r>
                                          </m:sub>
                                        </m:sSub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𝝁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d>
                                  <m:d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𝑿</m:t>
                                    </m:r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sSub>
                                      <m:sSubPr>
                                        <m:ctrlP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</m:e>
                                </m:d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accent2"/>
                              </a:solidFill>
                            </a:rPr>
                            <a:t>-1.88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85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70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0.56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accent2"/>
                              </a:solidFill>
                            </a:rPr>
                            <a:t>1.88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CD2717BE-DF22-80DB-7875-B3C5026AFE5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6954265"/>
                  </p:ext>
                </p:extLst>
              </p:nvPr>
            </p:nvGraphicFramePr>
            <p:xfrm>
              <a:off x="581191" y="3505200"/>
              <a:ext cx="11029615" cy="3235960"/>
            </p:xfrm>
            <a:graphic>
              <a:graphicData uri="http://schemas.openxmlformats.org/drawingml/2006/table">
                <a:tbl>
                  <a:tblPr firstRow="1" lastRow="1" bandRow="1">
                    <a:tableStyleId>{5C22544A-7EE6-4342-B048-85BDC9FD1C3A}</a:tableStyleId>
                  </a:tblPr>
                  <a:tblGrid>
                    <a:gridCol w="151074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1074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10741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704829">
                      <a:extLst>
                        <a:ext uri="{9D8B030D-6E8A-4147-A177-3AD203B41FA5}">
                          <a16:colId xmlns:a16="http://schemas.microsoft.com/office/drawing/2014/main" val="3129933511"/>
                        </a:ext>
                      </a:extLst>
                    </a:gridCol>
                    <a:gridCol w="1252331">
                      <a:extLst>
                        <a:ext uri="{9D8B030D-6E8A-4147-A177-3AD203B41FA5}">
                          <a16:colId xmlns:a16="http://schemas.microsoft.com/office/drawing/2014/main" val="1913733021"/>
                        </a:ext>
                      </a:extLst>
                    </a:gridCol>
                    <a:gridCol w="1282148">
                      <a:extLst>
                        <a:ext uri="{9D8B030D-6E8A-4147-A177-3AD203B41FA5}">
                          <a16:colId xmlns:a16="http://schemas.microsoft.com/office/drawing/2014/main" val="2788536020"/>
                        </a:ext>
                      </a:extLst>
                    </a:gridCol>
                    <a:gridCol w="2258084">
                      <a:extLst>
                        <a:ext uri="{9D8B030D-6E8A-4147-A177-3AD203B41FA5}">
                          <a16:colId xmlns:a16="http://schemas.microsoft.com/office/drawing/2014/main" val="1601493644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TV’s Sold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Number of Days (</a:t>
                          </a:r>
                          <a:r>
                            <a:rPr lang="en-US" dirty="0" err="1"/>
                            <a:t>Freq</a:t>
                          </a:r>
                          <a:r>
                            <a:rPr lang="en-US" dirty="0"/>
                            <a:t>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00000" t="-4000" r="-432773" b="-4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64444" t="-4000" r="-281481" b="-4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96970" t="-4000" r="-283838" b="-4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85149" t="-4000" r="-178218" b="-4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88764" t="-4000" r="-1124" b="-424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accent2"/>
                              </a:solidFill>
                            </a:rPr>
                            <a:t>-1.88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85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70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0.56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accent2"/>
                              </a:solidFill>
                            </a:rPr>
                            <a:t>1.88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2376179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998604-3CEA-C778-9DCC-75FA1504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 x be the number of TV’s sold at a small department store in one day where x can only take the values of {0, 1, 2, 3, 4, 5}</a:t>
            </a:r>
          </a:p>
          <a:p>
            <a:r>
              <a:rPr lang="en-US" dirty="0">
                <a:solidFill>
                  <a:schemeClr val="accent2"/>
                </a:solidFill>
              </a:rPr>
              <a:t>We expect to sell 1.88 TV’s per day on average.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0246AC-96B4-BC11-5DA5-F4E42FCE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Probability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CD2717BE-DF22-80DB-7875-B3C5026AFE5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19712646"/>
                  </p:ext>
                </p:extLst>
              </p:nvPr>
            </p:nvGraphicFramePr>
            <p:xfrm>
              <a:off x="581191" y="3505200"/>
              <a:ext cx="11029615" cy="3235960"/>
            </p:xfrm>
            <a:graphic>
              <a:graphicData uri="http://schemas.openxmlformats.org/drawingml/2006/table">
                <a:tbl>
                  <a:tblPr firstRow="1" lastRow="1" bandRow="1">
                    <a:tableStyleId>{5C22544A-7EE6-4342-B048-85BDC9FD1C3A}</a:tableStyleId>
                  </a:tblPr>
                  <a:tblGrid>
                    <a:gridCol w="151074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1074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10741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704829">
                      <a:extLst>
                        <a:ext uri="{9D8B030D-6E8A-4147-A177-3AD203B41FA5}">
                          <a16:colId xmlns:a16="http://schemas.microsoft.com/office/drawing/2014/main" val="3129933511"/>
                        </a:ext>
                      </a:extLst>
                    </a:gridCol>
                    <a:gridCol w="1252331">
                      <a:extLst>
                        <a:ext uri="{9D8B030D-6E8A-4147-A177-3AD203B41FA5}">
                          <a16:colId xmlns:a16="http://schemas.microsoft.com/office/drawing/2014/main" val="1913733021"/>
                        </a:ext>
                      </a:extLst>
                    </a:gridCol>
                    <a:gridCol w="1282148">
                      <a:extLst>
                        <a:ext uri="{9D8B030D-6E8A-4147-A177-3AD203B41FA5}">
                          <a16:colId xmlns:a16="http://schemas.microsoft.com/office/drawing/2014/main" val="2788536020"/>
                        </a:ext>
                      </a:extLst>
                    </a:gridCol>
                    <a:gridCol w="2258084">
                      <a:extLst>
                        <a:ext uri="{9D8B030D-6E8A-4147-A177-3AD203B41FA5}">
                          <a16:colId xmlns:a16="http://schemas.microsoft.com/office/drawing/2014/main" val="160149364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TV’s Sold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Number of Days (</a:t>
                          </a:r>
                          <a:r>
                            <a:rPr lang="en-US" dirty="0" err="1"/>
                            <a:t>Freq</a:t>
                          </a:r>
                          <a:r>
                            <a:rPr lang="en-US" dirty="0"/>
                            <a:t>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 = 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 = </m:t>
                                </m:r>
                                <m:sSub>
                                  <m:sSubPr>
                                    <m:ctrlP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𝝁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  <m:t>𝒙</m:t>
                                            </m:r>
                                          </m:e>
                                          <m:sub>
                                            <m: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  <m:t>𝒊</m:t>
                                            </m:r>
                                          </m:sub>
                                        </m:sSub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𝝁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  <m:t>𝒙</m:t>
                                            </m:r>
                                          </m:e>
                                          <m:sub>
                                            <m: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  <m:t>𝒊</m:t>
                                            </m:r>
                                          </m:sub>
                                        </m:sSub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𝝁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d>
                                  <m:d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𝑿</m:t>
                                    </m:r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sSub>
                                      <m:sSubPr>
                                        <m:ctrlP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</m:e>
                                </m:d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-1.88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85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-0.88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70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0.56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</a:rPr>
                            <a:t>1.88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CD2717BE-DF22-80DB-7875-B3C5026AFE5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19712646"/>
                  </p:ext>
                </p:extLst>
              </p:nvPr>
            </p:nvGraphicFramePr>
            <p:xfrm>
              <a:off x="581191" y="3505200"/>
              <a:ext cx="11029615" cy="3235960"/>
            </p:xfrm>
            <a:graphic>
              <a:graphicData uri="http://schemas.openxmlformats.org/drawingml/2006/table">
                <a:tbl>
                  <a:tblPr firstRow="1" lastRow="1" bandRow="1">
                    <a:tableStyleId>{5C22544A-7EE6-4342-B048-85BDC9FD1C3A}</a:tableStyleId>
                  </a:tblPr>
                  <a:tblGrid>
                    <a:gridCol w="151074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1074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10741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704829">
                      <a:extLst>
                        <a:ext uri="{9D8B030D-6E8A-4147-A177-3AD203B41FA5}">
                          <a16:colId xmlns:a16="http://schemas.microsoft.com/office/drawing/2014/main" val="3129933511"/>
                        </a:ext>
                      </a:extLst>
                    </a:gridCol>
                    <a:gridCol w="1252331">
                      <a:extLst>
                        <a:ext uri="{9D8B030D-6E8A-4147-A177-3AD203B41FA5}">
                          <a16:colId xmlns:a16="http://schemas.microsoft.com/office/drawing/2014/main" val="1913733021"/>
                        </a:ext>
                      </a:extLst>
                    </a:gridCol>
                    <a:gridCol w="1282148">
                      <a:extLst>
                        <a:ext uri="{9D8B030D-6E8A-4147-A177-3AD203B41FA5}">
                          <a16:colId xmlns:a16="http://schemas.microsoft.com/office/drawing/2014/main" val="2788536020"/>
                        </a:ext>
                      </a:extLst>
                    </a:gridCol>
                    <a:gridCol w="2258084">
                      <a:extLst>
                        <a:ext uri="{9D8B030D-6E8A-4147-A177-3AD203B41FA5}">
                          <a16:colId xmlns:a16="http://schemas.microsoft.com/office/drawing/2014/main" val="1601493644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TV’s Sold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Number of Days (</a:t>
                          </a:r>
                          <a:r>
                            <a:rPr lang="en-US" dirty="0" err="1"/>
                            <a:t>Freq</a:t>
                          </a:r>
                          <a:r>
                            <a:rPr lang="en-US" dirty="0"/>
                            <a:t>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00000" t="-4000" r="-432773" b="-4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64444" t="-4000" r="-281481" b="-4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96970" t="-4000" r="-283838" b="-4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85149" t="-4000" r="-178218" b="-4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88764" t="-4000" r="-1124" b="-424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-1.88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85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-0.88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70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0.56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</a:rPr>
                            <a:t>1.88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2196308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998604-3CEA-C778-9DCC-75FA1504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 x be the number of TV’s sold at a small department store in one day where x can only take the values of {0, 1, 2, 3, 4, 5}</a:t>
            </a:r>
          </a:p>
          <a:p>
            <a:r>
              <a:rPr lang="en-US" dirty="0">
                <a:solidFill>
                  <a:schemeClr val="accent2"/>
                </a:solidFill>
              </a:rPr>
              <a:t>We expect to sell 1.88 TV’s per day on average.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0246AC-96B4-BC11-5DA5-F4E42FCE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Probability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CD2717BE-DF22-80DB-7875-B3C5026AFE5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22461577"/>
                  </p:ext>
                </p:extLst>
              </p:nvPr>
            </p:nvGraphicFramePr>
            <p:xfrm>
              <a:off x="581191" y="3505200"/>
              <a:ext cx="11029615" cy="3235960"/>
            </p:xfrm>
            <a:graphic>
              <a:graphicData uri="http://schemas.openxmlformats.org/drawingml/2006/table">
                <a:tbl>
                  <a:tblPr firstRow="1" lastRow="1" bandRow="1">
                    <a:tableStyleId>{5C22544A-7EE6-4342-B048-85BDC9FD1C3A}</a:tableStyleId>
                  </a:tblPr>
                  <a:tblGrid>
                    <a:gridCol w="151074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1074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10741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704829">
                      <a:extLst>
                        <a:ext uri="{9D8B030D-6E8A-4147-A177-3AD203B41FA5}">
                          <a16:colId xmlns:a16="http://schemas.microsoft.com/office/drawing/2014/main" val="3129933511"/>
                        </a:ext>
                      </a:extLst>
                    </a:gridCol>
                    <a:gridCol w="1252331">
                      <a:extLst>
                        <a:ext uri="{9D8B030D-6E8A-4147-A177-3AD203B41FA5}">
                          <a16:colId xmlns:a16="http://schemas.microsoft.com/office/drawing/2014/main" val="1913733021"/>
                        </a:ext>
                      </a:extLst>
                    </a:gridCol>
                    <a:gridCol w="1282148">
                      <a:extLst>
                        <a:ext uri="{9D8B030D-6E8A-4147-A177-3AD203B41FA5}">
                          <a16:colId xmlns:a16="http://schemas.microsoft.com/office/drawing/2014/main" val="2788536020"/>
                        </a:ext>
                      </a:extLst>
                    </a:gridCol>
                    <a:gridCol w="2258084">
                      <a:extLst>
                        <a:ext uri="{9D8B030D-6E8A-4147-A177-3AD203B41FA5}">
                          <a16:colId xmlns:a16="http://schemas.microsoft.com/office/drawing/2014/main" val="160149364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TV’s Sold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Number of Days (</a:t>
                          </a:r>
                          <a:r>
                            <a:rPr lang="en-US" dirty="0" err="1"/>
                            <a:t>Freq</a:t>
                          </a:r>
                          <a:r>
                            <a:rPr lang="en-US" dirty="0"/>
                            <a:t>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 = 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 = </m:t>
                                </m:r>
                                <m:sSub>
                                  <m:sSubPr>
                                    <m:ctrlP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𝝁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  <m:t>𝒙</m:t>
                                            </m:r>
                                          </m:e>
                                          <m:sub>
                                            <m: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  <m:t>𝒊</m:t>
                                            </m:r>
                                          </m:sub>
                                        </m:sSub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𝝁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  <m:t>𝒙</m:t>
                                            </m:r>
                                          </m:e>
                                          <m:sub>
                                            <m: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  <m:t>𝒊</m:t>
                                            </m:r>
                                          </m:sub>
                                        </m:sSub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𝝁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d>
                                  <m:d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𝑿</m:t>
                                    </m:r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sSub>
                                      <m:sSubPr>
                                        <m:ctrlP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</m:e>
                                </m:d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-1.88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accent2"/>
                              </a:solidFill>
                            </a:rPr>
                            <a:t>3.53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85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-0.88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70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0.56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</a:rPr>
                            <a:t>1.88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CD2717BE-DF22-80DB-7875-B3C5026AFE5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22461577"/>
                  </p:ext>
                </p:extLst>
              </p:nvPr>
            </p:nvGraphicFramePr>
            <p:xfrm>
              <a:off x="581191" y="3505200"/>
              <a:ext cx="11029615" cy="3235960"/>
            </p:xfrm>
            <a:graphic>
              <a:graphicData uri="http://schemas.openxmlformats.org/drawingml/2006/table">
                <a:tbl>
                  <a:tblPr firstRow="1" lastRow="1" bandRow="1">
                    <a:tableStyleId>{5C22544A-7EE6-4342-B048-85BDC9FD1C3A}</a:tableStyleId>
                  </a:tblPr>
                  <a:tblGrid>
                    <a:gridCol w="151074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1074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10741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704829">
                      <a:extLst>
                        <a:ext uri="{9D8B030D-6E8A-4147-A177-3AD203B41FA5}">
                          <a16:colId xmlns:a16="http://schemas.microsoft.com/office/drawing/2014/main" val="3129933511"/>
                        </a:ext>
                      </a:extLst>
                    </a:gridCol>
                    <a:gridCol w="1252331">
                      <a:extLst>
                        <a:ext uri="{9D8B030D-6E8A-4147-A177-3AD203B41FA5}">
                          <a16:colId xmlns:a16="http://schemas.microsoft.com/office/drawing/2014/main" val="1913733021"/>
                        </a:ext>
                      </a:extLst>
                    </a:gridCol>
                    <a:gridCol w="1282148">
                      <a:extLst>
                        <a:ext uri="{9D8B030D-6E8A-4147-A177-3AD203B41FA5}">
                          <a16:colId xmlns:a16="http://schemas.microsoft.com/office/drawing/2014/main" val="2788536020"/>
                        </a:ext>
                      </a:extLst>
                    </a:gridCol>
                    <a:gridCol w="2258084">
                      <a:extLst>
                        <a:ext uri="{9D8B030D-6E8A-4147-A177-3AD203B41FA5}">
                          <a16:colId xmlns:a16="http://schemas.microsoft.com/office/drawing/2014/main" val="1601493644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TV’s Sold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Number of Days (</a:t>
                          </a:r>
                          <a:r>
                            <a:rPr lang="en-US" dirty="0" err="1"/>
                            <a:t>Freq</a:t>
                          </a:r>
                          <a:r>
                            <a:rPr lang="en-US" dirty="0"/>
                            <a:t>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00000" t="-4000" r="-432773" b="-4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64444" t="-4000" r="-281481" b="-4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96970" t="-4000" r="-283838" b="-4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85149" t="-4000" r="-178218" b="-4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88764" t="-4000" r="-1124" b="-424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-1.88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accent2"/>
                              </a:solidFill>
                            </a:rPr>
                            <a:t>3.53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85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-0.88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70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0.56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</a:rPr>
                            <a:t>1.88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9843661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998604-3CEA-C778-9DCC-75FA1504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 x be the number of TV’s sold at a small department store in one day where x can only take the values of {0, 1, 2, 3, 4, 5}</a:t>
            </a:r>
          </a:p>
          <a:p>
            <a:r>
              <a:rPr lang="en-US" dirty="0">
                <a:solidFill>
                  <a:schemeClr val="accent2"/>
                </a:solidFill>
              </a:rPr>
              <a:t>We expect to sell 1.88 TV’s per day on average.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0246AC-96B4-BC11-5DA5-F4E42FCE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Probability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CD2717BE-DF22-80DB-7875-B3C5026AFE5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64384844"/>
                  </p:ext>
                </p:extLst>
              </p:nvPr>
            </p:nvGraphicFramePr>
            <p:xfrm>
              <a:off x="581191" y="3505200"/>
              <a:ext cx="11029615" cy="3235960"/>
            </p:xfrm>
            <a:graphic>
              <a:graphicData uri="http://schemas.openxmlformats.org/drawingml/2006/table">
                <a:tbl>
                  <a:tblPr firstRow="1" lastRow="1" bandRow="1">
                    <a:tableStyleId>{5C22544A-7EE6-4342-B048-85BDC9FD1C3A}</a:tableStyleId>
                  </a:tblPr>
                  <a:tblGrid>
                    <a:gridCol w="151074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1074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10741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704829">
                      <a:extLst>
                        <a:ext uri="{9D8B030D-6E8A-4147-A177-3AD203B41FA5}">
                          <a16:colId xmlns:a16="http://schemas.microsoft.com/office/drawing/2014/main" val="3129933511"/>
                        </a:ext>
                      </a:extLst>
                    </a:gridCol>
                    <a:gridCol w="1252331">
                      <a:extLst>
                        <a:ext uri="{9D8B030D-6E8A-4147-A177-3AD203B41FA5}">
                          <a16:colId xmlns:a16="http://schemas.microsoft.com/office/drawing/2014/main" val="1913733021"/>
                        </a:ext>
                      </a:extLst>
                    </a:gridCol>
                    <a:gridCol w="1282148">
                      <a:extLst>
                        <a:ext uri="{9D8B030D-6E8A-4147-A177-3AD203B41FA5}">
                          <a16:colId xmlns:a16="http://schemas.microsoft.com/office/drawing/2014/main" val="2788536020"/>
                        </a:ext>
                      </a:extLst>
                    </a:gridCol>
                    <a:gridCol w="2258084">
                      <a:extLst>
                        <a:ext uri="{9D8B030D-6E8A-4147-A177-3AD203B41FA5}">
                          <a16:colId xmlns:a16="http://schemas.microsoft.com/office/drawing/2014/main" val="160149364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TV’s Sold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Number of Days (</a:t>
                          </a:r>
                          <a:r>
                            <a:rPr lang="en-US" dirty="0" err="1"/>
                            <a:t>Freq</a:t>
                          </a:r>
                          <a:r>
                            <a:rPr lang="en-US" dirty="0"/>
                            <a:t>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 = 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 = </m:t>
                                </m:r>
                                <m:sSub>
                                  <m:sSubPr>
                                    <m:ctrlP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𝝁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  <m:t>𝒙</m:t>
                                            </m:r>
                                          </m:e>
                                          <m:sub>
                                            <m: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  <m:t>𝒊</m:t>
                                            </m:r>
                                          </m:sub>
                                        </m:sSub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𝝁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  <m:t>𝒙</m:t>
                                            </m:r>
                                          </m:e>
                                          <m:sub>
                                            <m: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  <m:t>𝒊</m:t>
                                            </m:r>
                                          </m:sub>
                                        </m:sSub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𝝁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d>
                                  <m:d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𝑿</m:t>
                                    </m:r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sSub>
                                      <m:sSubPr>
                                        <m:ctrlP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</m:e>
                                </m:d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-1.88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3.53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85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-0.88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0.77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70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0.56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4.49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9.73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</a:rPr>
                            <a:t>1.88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CD2717BE-DF22-80DB-7875-B3C5026AFE5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64384844"/>
                  </p:ext>
                </p:extLst>
              </p:nvPr>
            </p:nvGraphicFramePr>
            <p:xfrm>
              <a:off x="581191" y="3505200"/>
              <a:ext cx="11029615" cy="3235960"/>
            </p:xfrm>
            <a:graphic>
              <a:graphicData uri="http://schemas.openxmlformats.org/drawingml/2006/table">
                <a:tbl>
                  <a:tblPr firstRow="1" lastRow="1" bandRow="1">
                    <a:tableStyleId>{5C22544A-7EE6-4342-B048-85BDC9FD1C3A}</a:tableStyleId>
                  </a:tblPr>
                  <a:tblGrid>
                    <a:gridCol w="151074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1074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10741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704829">
                      <a:extLst>
                        <a:ext uri="{9D8B030D-6E8A-4147-A177-3AD203B41FA5}">
                          <a16:colId xmlns:a16="http://schemas.microsoft.com/office/drawing/2014/main" val="3129933511"/>
                        </a:ext>
                      </a:extLst>
                    </a:gridCol>
                    <a:gridCol w="1252331">
                      <a:extLst>
                        <a:ext uri="{9D8B030D-6E8A-4147-A177-3AD203B41FA5}">
                          <a16:colId xmlns:a16="http://schemas.microsoft.com/office/drawing/2014/main" val="1913733021"/>
                        </a:ext>
                      </a:extLst>
                    </a:gridCol>
                    <a:gridCol w="1282148">
                      <a:extLst>
                        <a:ext uri="{9D8B030D-6E8A-4147-A177-3AD203B41FA5}">
                          <a16:colId xmlns:a16="http://schemas.microsoft.com/office/drawing/2014/main" val="2788536020"/>
                        </a:ext>
                      </a:extLst>
                    </a:gridCol>
                    <a:gridCol w="2258084">
                      <a:extLst>
                        <a:ext uri="{9D8B030D-6E8A-4147-A177-3AD203B41FA5}">
                          <a16:colId xmlns:a16="http://schemas.microsoft.com/office/drawing/2014/main" val="1601493644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TV’s Sold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Number of Days (</a:t>
                          </a:r>
                          <a:r>
                            <a:rPr lang="en-US" dirty="0" err="1"/>
                            <a:t>Freq</a:t>
                          </a:r>
                          <a:r>
                            <a:rPr lang="en-US" dirty="0"/>
                            <a:t>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00000" t="-4000" r="-432773" b="-4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64444" t="-4000" r="-281481" b="-4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96970" t="-4000" r="-283838" b="-4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85149" t="-4000" r="-178218" b="-4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88764" t="-4000" r="-1124" b="-424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-1.88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3.53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85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-0.88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0.77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70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0.56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4.49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9.73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</a:rPr>
                            <a:t>1.88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4192386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998604-3CEA-C778-9DCC-75FA1504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 x be the number of TV’s sold at a small department store in one day where x can only take the values of {0, 1, 2, 3, 4, 5}</a:t>
            </a:r>
          </a:p>
          <a:p>
            <a:r>
              <a:rPr lang="en-US" dirty="0">
                <a:solidFill>
                  <a:schemeClr val="accent2"/>
                </a:solidFill>
              </a:rPr>
              <a:t>We expect to sell 1.88 TV’s per day on average.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0246AC-96B4-BC11-5DA5-F4E42FCE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Probability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CD2717BE-DF22-80DB-7875-B3C5026AFE5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6059794"/>
                  </p:ext>
                </p:extLst>
              </p:nvPr>
            </p:nvGraphicFramePr>
            <p:xfrm>
              <a:off x="581191" y="3505200"/>
              <a:ext cx="11029615" cy="3235960"/>
            </p:xfrm>
            <a:graphic>
              <a:graphicData uri="http://schemas.openxmlformats.org/drawingml/2006/table">
                <a:tbl>
                  <a:tblPr firstRow="1" lastRow="1" bandRow="1">
                    <a:tableStyleId>{5C22544A-7EE6-4342-B048-85BDC9FD1C3A}</a:tableStyleId>
                  </a:tblPr>
                  <a:tblGrid>
                    <a:gridCol w="151074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1074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10741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704829">
                      <a:extLst>
                        <a:ext uri="{9D8B030D-6E8A-4147-A177-3AD203B41FA5}">
                          <a16:colId xmlns:a16="http://schemas.microsoft.com/office/drawing/2014/main" val="3129933511"/>
                        </a:ext>
                      </a:extLst>
                    </a:gridCol>
                    <a:gridCol w="1252331">
                      <a:extLst>
                        <a:ext uri="{9D8B030D-6E8A-4147-A177-3AD203B41FA5}">
                          <a16:colId xmlns:a16="http://schemas.microsoft.com/office/drawing/2014/main" val="1913733021"/>
                        </a:ext>
                      </a:extLst>
                    </a:gridCol>
                    <a:gridCol w="1282148">
                      <a:extLst>
                        <a:ext uri="{9D8B030D-6E8A-4147-A177-3AD203B41FA5}">
                          <a16:colId xmlns:a16="http://schemas.microsoft.com/office/drawing/2014/main" val="2788536020"/>
                        </a:ext>
                      </a:extLst>
                    </a:gridCol>
                    <a:gridCol w="2258084">
                      <a:extLst>
                        <a:ext uri="{9D8B030D-6E8A-4147-A177-3AD203B41FA5}">
                          <a16:colId xmlns:a16="http://schemas.microsoft.com/office/drawing/2014/main" val="160149364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TV’s Sold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Number of Days (</a:t>
                          </a:r>
                          <a:r>
                            <a:rPr lang="en-US" dirty="0" err="1"/>
                            <a:t>Freq</a:t>
                          </a:r>
                          <a:r>
                            <a:rPr lang="en-US" dirty="0"/>
                            <a:t>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 = 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 = </m:t>
                                </m:r>
                                <m:sSub>
                                  <m:sSubPr>
                                    <m:ctrlP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𝝁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  <m:t>𝒙</m:t>
                                            </m:r>
                                          </m:e>
                                          <m:sub>
                                            <m: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  <m:t>𝒊</m:t>
                                            </m:r>
                                          </m:sub>
                                        </m:sSub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𝝁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  <m:t>𝒙</m:t>
                                            </m:r>
                                          </m:e>
                                          <m:sub>
                                            <m: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  <m:t>𝒊</m:t>
                                            </m:r>
                                          </m:sub>
                                        </m:sSub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𝝁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d>
                                  <m:d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𝑿</m:t>
                                    </m:r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sSub>
                                      <m:sSubPr>
                                        <m:ctrlP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</m:e>
                                </m:d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-1.88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3.53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accent2"/>
                              </a:solidFill>
                            </a:rPr>
                            <a:t>0.883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85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-0.88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0.77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70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0.56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4.49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9.73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</a:rPr>
                            <a:t>1.88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CD2717BE-DF22-80DB-7875-B3C5026AFE5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6059794"/>
                  </p:ext>
                </p:extLst>
              </p:nvPr>
            </p:nvGraphicFramePr>
            <p:xfrm>
              <a:off x="581191" y="3505200"/>
              <a:ext cx="11029615" cy="3235960"/>
            </p:xfrm>
            <a:graphic>
              <a:graphicData uri="http://schemas.openxmlformats.org/drawingml/2006/table">
                <a:tbl>
                  <a:tblPr firstRow="1" lastRow="1" bandRow="1">
                    <a:tableStyleId>{5C22544A-7EE6-4342-B048-85BDC9FD1C3A}</a:tableStyleId>
                  </a:tblPr>
                  <a:tblGrid>
                    <a:gridCol w="151074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1074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10741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704829">
                      <a:extLst>
                        <a:ext uri="{9D8B030D-6E8A-4147-A177-3AD203B41FA5}">
                          <a16:colId xmlns:a16="http://schemas.microsoft.com/office/drawing/2014/main" val="3129933511"/>
                        </a:ext>
                      </a:extLst>
                    </a:gridCol>
                    <a:gridCol w="1252331">
                      <a:extLst>
                        <a:ext uri="{9D8B030D-6E8A-4147-A177-3AD203B41FA5}">
                          <a16:colId xmlns:a16="http://schemas.microsoft.com/office/drawing/2014/main" val="1913733021"/>
                        </a:ext>
                      </a:extLst>
                    </a:gridCol>
                    <a:gridCol w="1282148">
                      <a:extLst>
                        <a:ext uri="{9D8B030D-6E8A-4147-A177-3AD203B41FA5}">
                          <a16:colId xmlns:a16="http://schemas.microsoft.com/office/drawing/2014/main" val="2788536020"/>
                        </a:ext>
                      </a:extLst>
                    </a:gridCol>
                    <a:gridCol w="2258084">
                      <a:extLst>
                        <a:ext uri="{9D8B030D-6E8A-4147-A177-3AD203B41FA5}">
                          <a16:colId xmlns:a16="http://schemas.microsoft.com/office/drawing/2014/main" val="1601493644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TV’s Sold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Number of Days (</a:t>
                          </a:r>
                          <a:r>
                            <a:rPr lang="en-US" dirty="0" err="1"/>
                            <a:t>Freq</a:t>
                          </a:r>
                          <a:r>
                            <a:rPr lang="en-US" dirty="0"/>
                            <a:t>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00000" t="-4000" r="-432773" b="-4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64444" t="-4000" r="-281481" b="-4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96970" t="-4000" r="-283838" b="-4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85149" t="-4000" r="-178218" b="-4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88764" t="-4000" r="-1124" b="-424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-1.88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3.53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accent2"/>
                              </a:solidFill>
                            </a:rPr>
                            <a:t>0.883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85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-0.88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0.77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70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0.56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4.49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9.73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tx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</a:rPr>
                            <a:t>1.88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5172892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998604-3CEA-C778-9DCC-75FA1504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 x be the number of TV’s sold at a small department store in one day where x can only take the values of {0, 1, 2, 3, 4, 5}</a:t>
            </a:r>
          </a:p>
          <a:p>
            <a:r>
              <a:rPr lang="en-US" dirty="0">
                <a:solidFill>
                  <a:schemeClr val="accent2"/>
                </a:solidFill>
              </a:rPr>
              <a:t>The variance of daily sales is 2.522 TV’s squared.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0246AC-96B4-BC11-5DA5-F4E42FCE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Probability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CD2717BE-DF22-80DB-7875-B3C5026AFE5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45481910"/>
                  </p:ext>
                </p:extLst>
              </p:nvPr>
            </p:nvGraphicFramePr>
            <p:xfrm>
              <a:off x="581191" y="3505200"/>
              <a:ext cx="11029615" cy="3235960"/>
            </p:xfrm>
            <a:graphic>
              <a:graphicData uri="http://schemas.openxmlformats.org/drawingml/2006/table">
                <a:tbl>
                  <a:tblPr firstRow="1" lastRow="1" bandRow="1">
                    <a:tableStyleId>{5C22544A-7EE6-4342-B048-85BDC9FD1C3A}</a:tableStyleId>
                  </a:tblPr>
                  <a:tblGrid>
                    <a:gridCol w="151074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1074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10741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704829">
                      <a:extLst>
                        <a:ext uri="{9D8B030D-6E8A-4147-A177-3AD203B41FA5}">
                          <a16:colId xmlns:a16="http://schemas.microsoft.com/office/drawing/2014/main" val="3129933511"/>
                        </a:ext>
                      </a:extLst>
                    </a:gridCol>
                    <a:gridCol w="1252331">
                      <a:extLst>
                        <a:ext uri="{9D8B030D-6E8A-4147-A177-3AD203B41FA5}">
                          <a16:colId xmlns:a16="http://schemas.microsoft.com/office/drawing/2014/main" val="1913733021"/>
                        </a:ext>
                      </a:extLst>
                    </a:gridCol>
                    <a:gridCol w="1282148">
                      <a:extLst>
                        <a:ext uri="{9D8B030D-6E8A-4147-A177-3AD203B41FA5}">
                          <a16:colId xmlns:a16="http://schemas.microsoft.com/office/drawing/2014/main" val="2788536020"/>
                        </a:ext>
                      </a:extLst>
                    </a:gridCol>
                    <a:gridCol w="2258084">
                      <a:extLst>
                        <a:ext uri="{9D8B030D-6E8A-4147-A177-3AD203B41FA5}">
                          <a16:colId xmlns:a16="http://schemas.microsoft.com/office/drawing/2014/main" val="160149364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TV’s Sold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Number of Days (</a:t>
                          </a:r>
                          <a:r>
                            <a:rPr lang="en-US" dirty="0" err="1"/>
                            <a:t>Freq</a:t>
                          </a:r>
                          <a:r>
                            <a:rPr lang="en-US" dirty="0"/>
                            <a:t>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 = 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 = </m:t>
                                </m:r>
                                <m:sSub>
                                  <m:sSubPr>
                                    <m:ctrlP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𝝁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  <m:t>𝒙</m:t>
                                            </m:r>
                                          </m:e>
                                          <m:sub>
                                            <m: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  <m:t>𝒊</m:t>
                                            </m:r>
                                          </m:sub>
                                        </m:sSub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𝝁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  <m:t>𝒙</m:t>
                                            </m:r>
                                          </m:e>
                                          <m:sub>
                                            <m: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  <m:t>𝒊</m:t>
                                            </m:r>
                                          </m:sub>
                                        </m:sSub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𝝁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d>
                                  <m:d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𝑿</m:t>
                                    </m:r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sSub>
                                      <m:sSubPr>
                                        <m:ctrlP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</m:e>
                                </m:d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-1.88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3.53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0.883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85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-0.88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0.77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0.177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70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0.002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0.150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0.56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4.49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0.629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9.73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0.681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</a:rPr>
                            <a:t>1.88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accent2"/>
                              </a:solidFill>
                            </a:rPr>
                            <a:t>2.522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CD2717BE-DF22-80DB-7875-B3C5026AFE5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45481910"/>
                  </p:ext>
                </p:extLst>
              </p:nvPr>
            </p:nvGraphicFramePr>
            <p:xfrm>
              <a:off x="581191" y="3505200"/>
              <a:ext cx="11029615" cy="3235960"/>
            </p:xfrm>
            <a:graphic>
              <a:graphicData uri="http://schemas.openxmlformats.org/drawingml/2006/table">
                <a:tbl>
                  <a:tblPr firstRow="1" lastRow="1" bandRow="1">
                    <a:tableStyleId>{5C22544A-7EE6-4342-B048-85BDC9FD1C3A}</a:tableStyleId>
                  </a:tblPr>
                  <a:tblGrid>
                    <a:gridCol w="151074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1074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10741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704829">
                      <a:extLst>
                        <a:ext uri="{9D8B030D-6E8A-4147-A177-3AD203B41FA5}">
                          <a16:colId xmlns:a16="http://schemas.microsoft.com/office/drawing/2014/main" val="3129933511"/>
                        </a:ext>
                      </a:extLst>
                    </a:gridCol>
                    <a:gridCol w="1252331">
                      <a:extLst>
                        <a:ext uri="{9D8B030D-6E8A-4147-A177-3AD203B41FA5}">
                          <a16:colId xmlns:a16="http://schemas.microsoft.com/office/drawing/2014/main" val="1913733021"/>
                        </a:ext>
                      </a:extLst>
                    </a:gridCol>
                    <a:gridCol w="1282148">
                      <a:extLst>
                        <a:ext uri="{9D8B030D-6E8A-4147-A177-3AD203B41FA5}">
                          <a16:colId xmlns:a16="http://schemas.microsoft.com/office/drawing/2014/main" val="2788536020"/>
                        </a:ext>
                      </a:extLst>
                    </a:gridCol>
                    <a:gridCol w="2258084">
                      <a:extLst>
                        <a:ext uri="{9D8B030D-6E8A-4147-A177-3AD203B41FA5}">
                          <a16:colId xmlns:a16="http://schemas.microsoft.com/office/drawing/2014/main" val="1601493644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TV’s Sold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Number of Days (</a:t>
                          </a:r>
                          <a:r>
                            <a:rPr lang="en-US" dirty="0" err="1"/>
                            <a:t>Freq</a:t>
                          </a:r>
                          <a:r>
                            <a:rPr lang="en-US" dirty="0"/>
                            <a:t>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00000" t="-4000" r="-432773" b="-4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64444" t="-4000" r="-281481" b="-4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96970" t="-4000" r="-283838" b="-4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85149" t="-4000" r="-178218" b="-4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88764" t="-4000" r="-1124" b="-424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-1.88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3.53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0.883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85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-0.88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0.77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0.177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70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0.002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0.150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0.56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4.49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0.629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9.73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0.681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</a:rPr>
                            <a:t>1.88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accent2"/>
                              </a:solidFill>
                            </a:rPr>
                            <a:t>2.522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917357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998604-3CEA-C778-9DCC-75FA1504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 x be the number of TV’s sold at a small department store in one day where x can only take the values of {0, 1, 2, 3, 4, 5}</a:t>
            </a:r>
          </a:p>
          <a:p>
            <a:r>
              <a:rPr lang="en-US" dirty="0">
                <a:solidFill>
                  <a:schemeClr val="accent2"/>
                </a:solidFill>
              </a:rPr>
              <a:t>The standard deviation of daily sales is 1.588 TV’s.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0246AC-96B4-BC11-5DA5-F4E42FCE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Probability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CD2717BE-DF22-80DB-7875-B3C5026AFE51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581191" y="3505200"/>
              <a:ext cx="11029615" cy="3235960"/>
            </p:xfrm>
            <a:graphic>
              <a:graphicData uri="http://schemas.openxmlformats.org/drawingml/2006/table">
                <a:tbl>
                  <a:tblPr firstRow="1" lastRow="1" bandRow="1">
                    <a:tableStyleId>{5C22544A-7EE6-4342-B048-85BDC9FD1C3A}</a:tableStyleId>
                  </a:tblPr>
                  <a:tblGrid>
                    <a:gridCol w="151074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1074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10741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704829">
                      <a:extLst>
                        <a:ext uri="{9D8B030D-6E8A-4147-A177-3AD203B41FA5}">
                          <a16:colId xmlns:a16="http://schemas.microsoft.com/office/drawing/2014/main" val="3129933511"/>
                        </a:ext>
                      </a:extLst>
                    </a:gridCol>
                    <a:gridCol w="1252331">
                      <a:extLst>
                        <a:ext uri="{9D8B030D-6E8A-4147-A177-3AD203B41FA5}">
                          <a16:colId xmlns:a16="http://schemas.microsoft.com/office/drawing/2014/main" val="1913733021"/>
                        </a:ext>
                      </a:extLst>
                    </a:gridCol>
                    <a:gridCol w="1282148">
                      <a:extLst>
                        <a:ext uri="{9D8B030D-6E8A-4147-A177-3AD203B41FA5}">
                          <a16:colId xmlns:a16="http://schemas.microsoft.com/office/drawing/2014/main" val="2788536020"/>
                        </a:ext>
                      </a:extLst>
                    </a:gridCol>
                    <a:gridCol w="2258084">
                      <a:extLst>
                        <a:ext uri="{9D8B030D-6E8A-4147-A177-3AD203B41FA5}">
                          <a16:colId xmlns:a16="http://schemas.microsoft.com/office/drawing/2014/main" val="160149364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TV’s Sold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Number of Days (</a:t>
                          </a:r>
                          <a:r>
                            <a:rPr lang="en-US" dirty="0" err="1"/>
                            <a:t>Freq</a:t>
                          </a:r>
                          <a:r>
                            <a:rPr lang="en-US" dirty="0"/>
                            <a:t>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 = 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𝑿</m:t>
                                </m:r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 = </m:t>
                                </m:r>
                                <m:sSub>
                                  <m:sSubPr>
                                    <m:ctrlP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dirty="0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en-US" b="1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𝝁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  <m:t>𝒙</m:t>
                                            </m:r>
                                          </m:e>
                                          <m:sub>
                                            <m: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  <m:t>𝒊</m:t>
                                            </m:r>
                                          </m:sub>
                                        </m:sSub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𝝁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  <m:t>𝒙</m:t>
                                            </m:r>
                                          </m:e>
                                          <m:sub>
                                            <m:r>
                                              <a:rPr lang="en-US" b="1" i="1" smtClean="0">
                                                <a:latin typeface="Cambria Math" panose="02040503050406030204" pitchFamily="18" charset="0"/>
                                              </a:rPr>
                                              <m:t>𝒊</m:t>
                                            </m:r>
                                          </m:sub>
                                        </m:sSub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𝝁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  <m:d>
                                  <m:dPr>
                                    <m:ctrlP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𝑿</m:t>
                                    </m:r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sSub>
                                      <m:sSubPr>
                                        <m:ctrlP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</m:e>
                                </m:d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-1.88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3.53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0.883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85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-0.88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0.77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0.177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70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0.002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0.150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0.56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4.49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0.629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9.73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0.681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</a:rPr>
                            <a:t>1.88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accent2"/>
                              </a:solidFill>
                            </a:rPr>
                            <a:t>2.522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CD2717BE-DF22-80DB-7875-B3C5026AFE51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581191" y="3505200"/>
              <a:ext cx="11029615" cy="3235960"/>
            </p:xfrm>
            <a:graphic>
              <a:graphicData uri="http://schemas.openxmlformats.org/drawingml/2006/table">
                <a:tbl>
                  <a:tblPr firstRow="1" lastRow="1" bandRow="1">
                    <a:tableStyleId>{5C22544A-7EE6-4342-B048-85BDC9FD1C3A}</a:tableStyleId>
                  </a:tblPr>
                  <a:tblGrid>
                    <a:gridCol w="151074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1074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10741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704829">
                      <a:extLst>
                        <a:ext uri="{9D8B030D-6E8A-4147-A177-3AD203B41FA5}">
                          <a16:colId xmlns:a16="http://schemas.microsoft.com/office/drawing/2014/main" val="3129933511"/>
                        </a:ext>
                      </a:extLst>
                    </a:gridCol>
                    <a:gridCol w="1252331">
                      <a:extLst>
                        <a:ext uri="{9D8B030D-6E8A-4147-A177-3AD203B41FA5}">
                          <a16:colId xmlns:a16="http://schemas.microsoft.com/office/drawing/2014/main" val="1913733021"/>
                        </a:ext>
                      </a:extLst>
                    </a:gridCol>
                    <a:gridCol w="1282148">
                      <a:extLst>
                        <a:ext uri="{9D8B030D-6E8A-4147-A177-3AD203B41FA5}">
                          <a16:colId xmlns:a16="http://schemas.microsoft.com/office/drawing/2014/main" val="2788536020"/>
                        </a:ext>
                      </a:extLst>
                    </a:gridCol>
                    <a:gridCol w="2258084">
                      <a:extLst>
                        <a:ext uri="{9D8B030D-6E8A-4147-A177-3AD203B41FA5}">
                          <a16:colId xmlns:a16="http://schemas.microsoft.com/office/drawing/2014/main" val="1601493644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TV’s Sold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Number of Days (</a:t>
                          </a:r>
                          <a:r>
                            <a:rPr lang="en-US" dirty="0" err="1"/>
                            <a:t>Freq</a:t>
                          </a:r>
                          <a:r>
                            <a:rPr lang="en-US" dirty="0"/>
                            <a:t>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00000" t="-4000" r="-432773" b="-4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64444" t="-4000" r="-281481" b="-4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96970" t="-4000" r="-283838" b="-4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85149" t="-4000" r="-178218" b="-42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88764" t="-4000" r="-1124" b="-424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-1.88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3.53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0.883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85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0.23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-0.88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0.77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0.177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70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0.01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0.002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1.25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0.150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0.14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0.56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4.49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0.629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25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0.07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0.35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3.12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9.73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2"/>
                              </a:solidFill>
                            </a:rPr>
                            <a:t>0.681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365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1.00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bg1"/>
                              </a:solidFill>
                            </a:rPr>
                            <a:t>1.88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chemeClr val="accent2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accent2"/>
                              </a:solidFill>
                            </a:rPr>
                            <a:t>2.522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44347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9D9ABDB-ACE9-A7F1-5B7B-622C407917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dirty="0"/>
              <a:t>random variable</a:t>
            </a:r>
            <a:r>
              <a:rPr lang="en-US" dirty="0"/>
              <a:t> is a numerical description of the outcome of an experiment.</a:t>
            </a:r>
          </a:p>
          <a:p>
            <a:r>
              <a:rPr lang="en-US" dirty="0"/>
              <a:t>They can be either discrete or continuous.</a:t>
            </a:r>
          </a:p>
          <a:p>
            <a:r>
              <a:rPr lang="en-US" dirty="0"/>
              <a:t>A </a:t>
            </a:r>
            <a:r>
              <a:rPr lang="en-US" b="1" dirty="0"/>
              <a:t>discrete random variable</a:t>
            </a:r>
            <a:r>
              <a:rPr lang="en-US" dirty="0"/>
              <a:t> may assume either a </a:t>
            </a:r>
            <a:r>
              <a:rPr lang="en-US" dirty="0">
                <a:solidFill>
                  <a:schemeClr val="accent2"/>
                </a:solidFill>
              </a:rPr>
              <a:t>finite</a:t>
            </a:r>
            <a:r>
              <a:rPr lang="en-US" dirty="0"/>
              <a:t> number of values or an infinite sequence of values.</a:t>
            </a:r>
          </a:p>
          <a:p>
            <a:pPr lvl="1"/>
            <a:r>
              <a:rPr lang="en-US" dirty="0"/>
              <a:t>Finite example: Let x be the number of TV’s sold at a small department store in one day where x can only take the values of {0, 1, 2, 3, 4, 5}</a:t>
            </a:r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38F1DDA-9D70-8655-515D-2676A6A6A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 Variables</a:t>
            </a:r>
          </a:p>
        </p:txBody>
      </p:sp>
    </p:spTree>
    <p:extLst>
      <p:ext uri="{BB962C8B-B14F-4D97-AF65-F5344CB8AC3E}">
        <p14:creationId xmlns:p14="http://schemas.microsoft.com/office/powerpoint/2010/main" val="29303738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998604-3CEA-C778-9DCC-75FA1504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130852"/>
          </a:xfrm>
        </p:spPr>
        <p:txBody>
          <a:bodyPr>
            <a:normAutofit/>
          </a:bodyPr>
          <a:lstStyle/>
          <a:p>
            <a:r>
              <a:rPr lang="en-US" dirty="0"/>
              <a:t>The expected value, or mean, of a random variable is a measure of its central location: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 variance of a random variable is a measure of its variability/spread:</a:t>
            </a:r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0246AC-96B4-BC11-5DA5-F4E42FCE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2491B6B-B3EE-B42C-744B-F53A8CD0BBFB}"/>
                  </a:ext>
                </a:extLst>
              </p:cNvPr>
              <p:cNvSpPr txBox="1"/>
              <p:nvPr/>
            </p:nvSpPr>
            <p:spPr>
              <a:xfrm>
                <a:off x="3485156" y="4711985"/>
                <a:ext cx="5952463" cy="1176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2491B6B-B3EE-B42C-744B-F53A8CD0BB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5156" y="4711985"/>
                <a:ext cx="5952463" cy="1176219"/>
              </a:xfrm>
              <a:prstGeom prst="rect">
                <a:avLst/>
              </a:prstGeom>
              <a:blipFill>
                <a:blip r:embed="rId2"/>
                <a:stretch>
                  <a:fillRect l="-851" t="-120430" b="-1806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032CF83-8E2A-61F8-2BE8-1A2EECE7F253}"/>
                  </a:ext>
                </a:extLst>
              </p:cNvPr>
              <p:cNvSpPr txBox="1"/>
              <p:nvPr/>
            </p:nvSpPr>
            <p:spPr>
              <a:xfrm>
                <a:off x="3918031" y="2840890"/>
                <a:ext cx="4612417" cy="1176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032CF83-8E2A-61F8-2BE8-1A2EECE7F2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8031" y="2840890"/>
                <a:ext cx="4612417" cy="1176219"/>
              </a:xfrm>
              <a:prstGeom prst="rect">
                <a:avLst/>
              </a:prstGeom>
              <a:blipFill>
                <a:blip r:embed="rId3"/>
                <a:stretch>
                  <a:fillRect l="-1099" t="-118085" b="-177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5014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484DC-FC55-B055-7DDE-AEAD84DB4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Binomial Distribution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133364-BE36-41FD-C36B-A0016FFB9F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Distributions of Discrete Data</a:t>
            </a:r>
          </a:p>
        </p:txBody>
      </p:sp>
    </p:spTree>
    <p:extLst>
      <p:ext uri="{BB962C8B-B14F-4D97-AF65-F5344CB8AC3E}">
        <p14:creationId xmlns:p14="http://schemas.microsoft.com/office/powerpoint/2010/main" val="14410721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419087"/>
          </a:xfrm>
        </p:spPr>
        <p:txBody>
          <a:bodyPr>
            <a:normAutofit/>
          </a:bodyPr>
          <a:lstStyle/>
          <a:p>
            <a:r>
              <a:rPr lang="en-US" dirty="0"/>
              <a:t>Example: you have a 2-step random process where you flip a coin twice (independent flips):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A2FF46-03CA-D712-B888-4DA854602E3F}"/>
              </a:ext>
            </a:extLst>
          </p:cNvPr>
          <p:cNvSpPr txBox="1"/>
          <p:nvPr/>
        </p:nvSpPr>
        <p:spPr>
          <a:xfrm>
            <a:off x="2776646" y="4176562"/>
            <a:ext cx="13115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Flip Coin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B905C79-FE28-C006-D22E-AAF0E1FBC4DD}"/>
              </a:ext>
            </a:extLst>
          </p:cNvPr>
          <p:cNvCxnSpPr>
            <a:stCxn id="4" idx="3"/>
            <a:endCxn id="6" idx="1"/>
          </p:cNvCxnSpPr>
          <p:nvPr/>
        </p:nvCxnSpPr>
        <p:spPr>
          <a:xfrm flipV="1">
            <a:off x="4088224" y="3688572"/>
            <a:ext cx="1050622" cy="718823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77CC37B-BE48-9309-1852-84EB0840C454}"/>
              </a:ext>
            </a:extLst>
          </p:cNvPr>
          <p:cNvSpPr txBox="1"/>
          <p:nvPr/>
        </p:nvSpPr>
        <p:spPr>
          <a:xfrm>
            <a:off x="5138846" y="3457739"/>
            <a:ext cx="1720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Heads – Flip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0FA26B-AC16-80AB-B4DB-C9BEF19EECAB}"/>
              </a:ext>
            </a:extLst>
          </p:cNvPr>
          <p:cNvSpPr txBox="1"/>
          <p:nvPr/>
        </p:nvSpPr>
        <p:spPr>
          <a:xfrm>
            <a:off x="8014007" y="3910473"/>
            <a:ext cx="716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A75C19B-8B64-4E22-E112-3AF2EB42B445}"/>
              </a:ext>
            </a:extLst>
          </p:cNvPr>
          <p:cNvCxnSpPr>
            <a:stCxn id="6" idx="3"/>
            <a:endCxn id="7" idx="1"/>
          </p:cNvCxnSpPr>
          <p:nvPr/>
        </p:nvCxnSpPr>
        <p:spPr>
          <a:xfrm>
            <a:off x="6859189" y="3688572"/>
            <a:ext cx="1154818" cy="452734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ED38DAD-3BF4-3BC6-1AE8-84582464962C}"/>
              </a:ext>
            </a:extLst>
          </p:cNvPr>
          <p:cNvSpPr txBox="1"/>
          <p:nvPr/>
        </p:nvSpPr>
        <p:spPr>
          <a:xfrm>
            <a:off x="5141793" y="4936712"/>
            <a:ext cx="1473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 – Flip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89AFD97-E49B-7223-FBFD-CAEAC45CAA85}"/>
              </a:ext>
            </a:extLst>
          </p:cNvPr>
          <p:cNvCxnSpPr>
            <a:stCxn id="4" idx="3"/>
            <a:endCxn id="9" idx="1"/>
          </p:cNvCxnSpPr>
          <p:nvPr/>
        </p:nvCxnSpPr>
        <p:spPr>
          <a:xfrm>
            <a:off x="4088224" y="4407395"/>
            <a:ext cx="1053569" cy="76015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D0839CA-99C7-036E-60AD-9CBE7F2EEAEA}"/>
              </a:ext>
            </a:extLst>
          </p:cNvPr>
          <p:cNvSpPr txBox="1"/>
          <p:nvPr/>
        </p:nvSpPr>
        <p:spPr>
          <a:xfrm>
            <a:off x="8014007" y="5395762"/>
            <a:ext cx="716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Tails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1610493-730D-43F4-75BD-5A06C316C162}"/>
              </a:ext>
            </a:extLst>
          </p:cNvPr>
          <p:cNvCxnSpPr>
            <a:cxnSpLocks/>
            <a:stCxn id="9" idx="3"/>
            <a:endCxn id="11" idx="1"/>
          </p:cNvCxnSpPr>
          <p:nvPr/>
        </p:nvCxnSpPr>
        <p:spPr>
          <a:xfrm>
            <a:off x="6615273" y="5167545"/>
            <a:ext cx="1398734" cy="459050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8BDA673-EDE1-EA63-A432-7C66B8713016}"/>
              </a:ext>
            </a:extLst>
          </p:cNvPr>
          <p:cNvSpPr txBox="1"/>
          <p:nvPr/>
        </p:nvSpPr>
        <p:spPr>
          <a:xfrm>
            <a:off x="8014007" y="4407394"/>
            <a:ext cx="963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Heads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46AEA4A-FF50-A340-69CF-8F98C988D7B0}"/>
              </a:ext>
            </a:extLst>
          </p:cNvPr>
          <p:cNvCxnSpPr>
            <a:cxnSpLocks/>
            <a:stCxn id="9" idx="3"/>
          </p:cNvCxnSpPr>
          <p:nvPr/>
        </p:nvCxnSpPr>
        <p:spPr>
          <a:xfrm flipV="1">
            <a:off x="6615273" y="4638227"/>
            <a:ext cx="1398734" cy="529318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EA2554C-6E7A-7020-5594-DF4F5775704C}"/>
              </a:ext>
            </a:extLst>
          </p:cNvPr>
          <p:cNvSpPr txBox="1"/>
          <p:nvPr/>
        </p:nvSpPr>
        <p:spPr>
          <a:xfrm>
            <a:off x="8014007" y="2922105"/>
            <a:ext cx="963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Heads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748079D-CC38-D1E2-03C1-BBA414B1FAE4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6859189" y="3152938"/>
            <a:ext cx="1154818" cy="535634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F72FE3B-7846-038B-B490-AD0AA811458F}"/>
                  </a:ext>
                </a:extLst>
              </p:cNvPr>
              <p:cNvSpPr txBox="1"/>
              <p:nvPr/>
            </p:nvSpPr>
            <p:spPr>
              <a:xfrm>
                <a:off x="4152671" y="3688571"/>
                <a:ext cx="40876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oMath>
                  </m:oMathPara>
                </a14:m>
                <a:endParaRPr lang="en-US" sz="2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F72FE3B-7846-038B-B490-AD0AA8114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2671" y="3688571"/>
                <a:ext cx="408766" cy="307777"/>
              </a:xfrm>
              <a:prstGeom prst="rect">
                <a:avLst/>
              </a:prstGeom>
              <a:blipFill>
                <a:blip r:embed="rId2"/>
                <a:stretch>
                  <a:fillRect l="-8824" r="-11765"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846395F-620A-C235-5A6C-A7F3DF7A38F8}"/>
                  </a:ext>
                </a:extLst>
              </p:cNvPr>
              <p:cNvSpPr txBox="1"/>
              <p:nvPr/>
            </p:nvSpPr>
            <p:spPr>
              <a:xfrm>
                <a:off x="4152671" y="4818442"/>
                <a:ext cx="40876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oMath>
                  </m:oMathPara>
                </a14:m>
                <a:endParaRPr lang="en-US" sz="2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846395F-620A-C235-5A6C-A7F3DF7A38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2671" y="4818442"/>
                <a:ext cx="408766" cy="307777"/>
              </a:xfrm>
              <a:prstGeom prst="rect">
                <a:avLst/>
              </a:prstGeom>
              <a:blipFill>
                <a:blip r:embed="rId2"/>
                <a:stretch>
                  <a:fillRect l="-8824" r="-11765"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B149DBA-E05A-966B-B87E-1368E74571C9}"/>
                  </a:ext>
                </a:extLst>
              </p:cNvPr>
              <p:cNvSpPr txBox="1"/>
              <p:nvPr/>
            </p:nvSpPr>
            <p:spPr>
              <a:xfrm>
                <a:off x="6905874" y="4537593"/>
                <a:ext cx="40876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oMath>
                  </m:oMathPara>
                </a14:m>
                <a:endParaRPr lang="en-US" sz="2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B149DBA-E05A-966B-B87E-1368E7457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874" y="4537593"/>
                <a:ext cx="408766" cy="307777"/>
              </a:xfrm>
              <a:prstGeom prst="rect">
                <a:avLst/>
              </a:prstGeom>
              <a:blipFill>
                <a:blip r:embed="rId3"/>
                <a:stretch>
                  <a:fillRect l="-9091" r="-15152"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3CA0C8A-E7C8-24FA-74D3-2A39CD99A786}"/>
                  </a:ext>
                </a:extLst>
              </p:cNvPr>
              <p:cNvSpPr txBox="1"/>
              <p:nvPr/>
            </p:nvSpPr>
            <p:spPr>
              <a:xfrm>
                <a:off x="6905874" y="5434234"/>
                <a:ext cx="40876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oMath>
                  </m:oMathPara>
                </a14:m>
                <a:endParaRPr lang="en-US" sz="2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3CA0C8A-E7C8-24FA-74D3-2A39CD99A7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874" y="5434234"/>
                <a:ext cx="408766" cy="307777"/>
              </a:xfrm>
              <a:prstGeom prst="rect">
                <a:avLst/>
              </a:prstGeom>
              <a:blipFill>
                <a:blip r:embed="rId4"/>
                <a:stretch>
                  <a:fillRect l="-9091" r="-15152"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0E7BA26-675B-75C0-2D00-0B2C28FDE204}"/>
                  </a:ext>
                </a:extLst>
              </p:cNvPr>
              <p:cNvSpPr txBox="1"/>
              <p:nvPr/>
            </p:nvSpPr>
            <p:spPr>
              <a:xfrm>
                <a:off x="6905874" y="3075993"/>
                <a:ext cx="40876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oMath>
                  </m:oMathPara>
                </a14:m>
                <a:endParaRPr lang="en-US" sz="2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0E7BA26-675B-75C0-2D00-0B2C28FDE2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874" y="3075993"/>
                <a:ext cx="408766" cy="307777"/>
              </a:xfrm>
              <a:prstGeom prst="rect">
                <a:avLst/>
              </a:prstGeom>
              <a:blipFill>
                <a:blip r:embed="rId3"/>
                <a:stretch>
                  <a:fillRect l="-9091" r="-15152"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C94B650-281C-5E2F-2D17-3433515A741C}"/>
                  </a:ext>
                </a:extLst>
              </p:cNvPr>
              <p:cNvSpPr txBox="1"/>
              <p:nvPr/>
            </p:nvSpPr>
            <p:spPr>
              <a:xfrm>
                <a:off x="6905874" y="3972634"/>
                <a:ext cx="40876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oMath>
                  </m:oMathPara>
                </a14:m>
                <a:endParaRPr lang="en-US" sz="20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C94B650-281C-5E2F-2D17-3433515A74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874" y="3972634"/>
                <a:ext cx="408766" cy="307777"/>
              </a:xfrm>
              <a:prstGeom prst="rect">
                <a:avLst/>
              </a:prstGeom>
              <a:blipFill>
                <a:blip r:embed="rId5"/>
                <a:stretch>
                  <a:fillRect l="-9091" r="-15152"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49808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500097E-090E-6ACC-1DF5-577708FCD9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4 properties of a binomial experiment:</a:t>
            </a:r>
          </a:p>
          <a:p>
            <a:pPr marL="731520" lvl="1" indent="-457200">
              <a:buFont typeface="+mj-lt"/>
              <a:buAutoNum type="arabicPeriod"/>
            </a:pPr>
            <a:r>
              <a:rPr lang="en-US" dirty="0"/>
              <a:t>The experiment consists of a sequence of </a:t>
            </a:r>
            <a:r>
              <a:rPr lang="en-US" i="1" dirty="0"/>
              <a:t>n</a:t>
            </a:r>
            <a:r>
              <a:rPr lang="en-US" dirty="0"/>
              <a:t> identical trials.</a:t>
            </a:r>
          </a:p>
          <a:p>
            <a:pPr marL="731520" lvl="1" indent="-457200">
              <a:buFont typeface="+mj-lt"/>
              <a:buAutoNum type="arabicPeriod"/>
            </a:pPr>
            <a:r>
              <a:rPr lang="en-US" dirty="0"/>
              <a:t>Only two outcomes, success or failure, are possible on each trial.</a:t>
            </a:r>
          </a:p>
          <a:p>
            <a:pPr marL="731520" lvl="1" indent="-457200">
              <a:buFont typeface="+mj-lt"/>
              <a:buAutoNum type="arabicPeriod"/>
            </a:pPr>
            <a:r>
              <a:rPr lang="en-US" dirty="0"/>
              <a:t>The probability of a success, denoted as </a:t>
            </a:r>
            <a:r>
              <a:rPr lang="en-US" i="1" dirty="0"/>
              <a:t>p</a:t>
            </a:r>
            <a:r>
              <a:rPr lang="en-US" dirty="0"/>
              <a:t>, does not change from trial to trial.</a:t>
            </a:r>
          </a:p>
          <a:p>
            <a:pPr marL="731520" lvl="1" indent="-457200">
              <a:buFont typeface="+mj-lt"/>
              <a:buAutoNum type="arabicPeriod"/>
            </a:pPr>
            <a:r>
              <a:rPr lang="en-US" dirty="0"/>
              <a:t>The trials are independent.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E172200-15F0-BCD9-7F14-2E08C601F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Binomial Experiment</a:t>
            </a:r>
          </a:p>
        </p:txBody>
      </p:sp>
    </p:spTree>
    <p:extLst>
      <p:ext uri="{BB962C8B-B14F-4D97-AF65-F5344CB8AC3E}">
        <p14:creationId xmlns:p14="http://schemas.microsoft.com/office/powerpoint/2010/main" val="22996974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500097E-090E-6ACC-1DF5-577708FCD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117165" cy="3678303"/>
          </a:xfrm>
        </p:spPr>
        <p:txBody>
          <a:bodyPr/>
          <a:lstStyle/>
          <a:p>
            <a:r>
              <a:rPr lang="en-US" dirty="0"/>
              <a:t>There are 4 properties of a binomial experiment:</a:t>
            </a:r>
          </a:p>
          <a:p>
            <a:pPr marL="731520" lvl="1" indent="-457200">
              <a:buFont typeface="+mj-lt"/>
              <a:buAutoNum type="arabicPeriod"/>
            </a:pPr>
            <a:r>
              <a:rPr lang="en-US" sz="2400" dirty="0"/>
              <a:t>The experiment consists of a sequence of </a:t>
            </a:r>
            <a:r>
              <a:rPr lang="en-US" sz="2400" i="1" dirty="0"/>
              <a:t>n</a:t>
            </a:r>
            <a:r>
              <a:rPr lang="en-US" sz="2400" dirty="0"/>
              <a:t> identical trials. </a:t>
            </a:r>
            <a:r>
              <a:rPr lang="en-US" sz="2400" dirty="0">
                <a:solidFill>
                  <a:schemeClr val="accent2"/>
                </a:solidFill>
              </a:rPr>
              <a:t>(2 coin flips)</a:t>
            </a:r>
          </a:p>
          <a:p>
            <a:pPr marL="731520" lvl="1" indent="-457200">
              <a:buFont typeface="+mj-lt"/>
              <a:buAutoNum type="arabicPeriod"/>
            </a:pPr>
            <a:r>
              <a:rPr lang="en-US" sz="2400" dirty="0"/>
              <a:t>Only two outcomes, success or failure, are possible on each trial. </a:t>
            </a:r>
            <a:r>
              <a:rPr lang="en-US" sz="2400" dirty="0">
                <a:solidFill>
                  <a:schemeClr val="accent2"/>
                </a:solidFill>
              </a:rPr>
              <a:t>(H or T)</a:t>
            </a:r>
          </a:p>
          <a:p>
            <a:pPr marL="731520" lvl="1" indent="-457200">
              <a:buFont typeface="+mj-lt"/>
              <a:buAutoNum type="arabicPeriod"/>
            </a:pPr>
            <a:r>
              <a:rPr lang="en-US" sz="2400" dirty="0"/>
              <a:t>The probability of a success, denoted as </a:t>
            </a:r>
            <a:r>
              <a:rPr lang="en-US" sz="2400" i="1" dirty="0"/>
              <a:t>p</a:t>
            </a:r>
            <a:r>
              <a:rPr lang="en-US" sz="2400" dirty="0"/>
              <a:t>, does not change from trial to trial. </a:t>
            </a:r>
            <a:r>
              <a:rPr lang="en-US" sz="2400" dirty="0">
                <a:solidFill>
                  <a:schemeClr val="accent2"/>
                </a:solidFill>
              </a:rPr>
              <a:t>(0.5)</a:t>
            </a:r>
          </a:p>
          <a:p>
            <a:pPr marL="731520" lvl="1" indent="-457200">
              <a:buFont typeface="+mj-lt"/>
              <a:buAutoNum type="arabicPeriod"/>
            </a:pPr>
            <a:r>
              <a:rPr lang="en-US" sz="2400" dirty="0"/>
              <a:t>The trials are independent. </a:t>
            </a:r>
            <a:r>
              <a:rPr lang="en-US" sz="2400" dirty="0">
                <a:solidFill>
                  <a:schemeClr val="accent2"/>
                </a:solidFill>
              </a:rPr>
              <a:t>(Independent coin flips)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E172200-15F0-BCD9-7F14-2E08C601F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Binomial Experiment</a:t>
            </a:r>
          </a:p>
        </p:txBody>
      </p:sp>
    </p:spTree>
    <p:extLst>
      <p:ext uri="{BB962C8B-B14F-4D97-AF65-F5344CB8AC3E}">
        <p14:creationId xmlns:p14="http://schemas.microsoft.com/office/powerpoint/2010/main" val="14743694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0C36355-DD0C-F1D9-D0E2-FAC5EEC327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binomial distribution</a:t>
            </a:r>
            <a:r>
              <a:rPr lang="en-US" dirty="0"/>
              <a:t> looks at the probabilities of the number of successes occurring in the </a:t>
            </a:r>
            <a:r>
              <a:rPr lang="en-US" i="1" dirty="0"/>
              <a:t>n</a:t>
            </a:r>
            <a:r>
              <a:rPr lang="en-US" dirty="0"/>
              <a:t> trials.</a:t>
            </a:r>
          </a:p>
          <a:p>
            <a:r>
              <a:rPr lang="en-US" dirty="0"/>
              <a:t>We use x to denote the number of successes occurring in the </a:t>
            </a:r>
            <a:r>
              <a:rPr lang="en-US" i="1" dirty="0"/>
              <a:t>n</a:t>
            </a:r>
            <a:r>
              <a:rPr lang="en-US" dirty="0"/>
              <a:t> trials.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35EA053-8081-0584-0117-C4BB7E0F9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Binomial Distribution</a:t>
            </a:r>
          </a:p>
        </p:txBody>
      </p:sp>
    </p:spTree>
    <p:extLst>
      <p:ext uri="{BB962C8B-B14F-4D97-AF65-F5344CB8AC3E}">
        <p14:creationId xmlns:p14="http://schemas.microsoft.com/office/powerpoint/2010/main" val="42182060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0C36355-DD0C-F1D9-D0E2-FAC5EEC327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binomial distribution</a:t>
            </a:r>
            <a:r>
              <a:rPr lang="en-US" dirty="0"/>
              <a:t> looks at the probabilities of the number of successes occurring in the </a:t>
            </a:r>
            <a:r>
              <a:rPr lang="en-US" i="1" dirty="0"/>
              <a:t>n</a:t>
            </a:r>
            <a:r>
              <a:rPr lang="en-US" dirty="0"/>
              <a:t> trials.</a:t>
            </a:r>
          </a:p>
          <a:p>
            <a:r>
              <a:rPr lang="en-US" dirty="0"/>
              <a:t>We use x to denote the number of successes occurring in the </a:t>
            </a:r>
            <a:r>
              <a:rPr lang="en-US" i="1" dirty="0"/>
              <a:t>n</a:t>
            </a:r>
            <a:r>
              <a:rPr lang="en-US" dirty="0"/>
              <a:t> trials.</a:t>
            </a:r>
          </a:p>
          <a:p>
            <a:r>
              <a:rPr lang="en-US" dirty="0"/>
              <a:t>For example:</a:t>
            </a:r>
          </a:p>
          <a:p>
            <a:pPr lvl="1"/>
            <a:r>
              <a:rPr lang="en-US" sz="2400" dirty="0"/>
              <a:t>Let a success be rolling a dice and getting a 2.</a:t>
            </a:r>
          </a:p>
          <a:p>
            <a:pPr lvl="1"/>
            <a:r>
              <a:rPr lang="en-US" sz="2400" dirty="0"/>
              <a:t>We roll a dice 10 times, </a:t>
            </a:r>
            <a:r>
              <a:rPr lang="en-US" sz="2400" i="1" dirty="0"/>
              <a:t>n</a:t>
            </a:r>
            <a:r>
              <a:rPr lang="en-US" sz="2400" dirty="0"/>
              <a:t>, and successfully role a 2, three times, x.</a:t>
            </a:r>
          </a:p>
          <a:p>
            <a:pPr lvl="1"/>
            <a:r>
              <a:rPr lang="en-US" sz="2400" dirty="0"/>
              <a:t>We are interested in the probability of exactly 3 rolls equal to 2.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35EA053-8081-0584-0117-C4BB7E0F9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Binomial Distribution</a:t>
            </a:r>
          </a:p>
        </p:txBody>
      </p:sp>
    </p:spTree>
    <p:extLst>
      <p:ext uri="{BB962C8B-B14F-4D97-AF65-F5344CB8AC3E}">
        <p14:creationId xmlns:p14="http://schemas.microsoft.com/office/powerpoint/2010/main" val="40886726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997874B-8215-1778-C11E-3CD18D3807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binomial probability function</a:t>
            </a:r>
            <a:r>
              <a:rPr lang="en-US" dirty="0"/>
              <a:t> is defined as: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D5C64BC-D257-8AB9-A902-58F7C12CA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Probability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4A29C6E-9436-793C-4AD4-E98C84C06776}"/>
                  </a:ext>
                </a:extLst>
              </p:cNvPr>
              <p:cNvSpPr txBox="1"/>
              <p:nvPr/>
            </p:nvSpPr>
            <p:spPr>
              <a:xfrm>
                <a:off x="3593166" y="2799521"/>
                <a:ext cx="5005666" cy="867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4A29C6E-9436-793C-4AD4-E98C84C067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3166" y="2799521"/>
                <a:ext cx="5005666" cy="867545"/>
              </a:xfrm>
              <a:prstGeom prst="rect">
                <a:avLst/>
              </a:prstGeom>
              <a:blipFill>
                <a:blip r:embed="rId2"/>
                <a:stretch>
                  <a:fillRect l="-1768" b="-5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A713846-8683-9CA3-46F9-E797192C69F2}"/>
              </a:ext>
            </a:extLst>
          </p:cNvPr>
          <p:cNvSpPr/>
          <p:nvPr/>
        </p:nvSpPr>
        <p:spPr>
          <a:xfrm>
            <a:off x="4731026" y="2799521"/>
            <a:ext cx="1759226" cy="867545"/>
          </a:xfrm>
          <a:prstGeom prst="roundRect">
            <a:avLst/>
          </a:prstGeom>
          <a:solidFill>
            <a:schemeClr val="accent2">
              <a:alpha val="3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B49598-1621-1AC3-3876-761F7CADF609}"/>
              </a:ext>
            </a:extLst>
          </p:cNvPr>
          <p:cNvSpPr txBox="1"/>
          <p:nvPr/>
        </p:nvSpPr>
        <p:spPr>
          <a:xfrm>
            <a:off x="1790877" y="4864072"/>
            <a:ext cx="297549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Number of outcomes </a:t>
            </a:r>
            <a:br>
              <a:rPr lang="en-US" sz="2400" dirty="0">
                <a:solidFill>
                  <a:schemeClr val="accent2"/>
                </a:solidFill>
              </a:rPr>
            </a:br>
            <a:r>
              <a:rPr lang="en-US" sz="2400" dirty="0">
                <a:solidFill>
                  <a:schemeClr val="accent2"/>
                </a:solidFill>
              </a:rPr>
              <a:t>providing exactly</a:t>
            </a:r>
          </a:p>
          <a:p>
            <a:r>
              <a:rPr lang="en-US" sz="2400" dirty="0">
                <a:solidFill>
                  <a:schemeClr val="accent2"/>
                </a:solidFill>
              </a:rPr>
              <a:t>x successes in </a:t>
            </a:r>
            <a:r>
              <a:rPr lang="en-US" sz="2400" i="1" dirty="0">
                <a:solidFill>
                  <a:schemeClr val="accent2"/>
                </a:solidFill>
              </a:rPr>
              <a:t>n</a:t>
            </a:r>
            <a:r>
              <a:rPr lang="en-US" sz="2400" dirty="0">
                <a:solidFill>
                  <a:schemeClr val="accent2"/>
                </a:solidFill>
              </a:rPr>
              <a:t> trials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C461C5A-599E-F482-137C-BD6C8FBFF5C9}"/>
              </a:ext>
            </a:extLst>
          </p:cNvPr>
          <p:cNvCxnSpPr>
            <a:cxnSpLocks/>
            <a:stCxn id="6" idx="0"/>
          </p:cNvCxnSpPr>
          <p:nvPr/>
        </p:nvCxnSpPr>
        <p:spPr>
          <a:xfrm flipV="1">
            <a:off x="3278625" y="3667066"/>
            <a:ext cx="1452401" cy="1197006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967427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997874B-8215-1778-C11E-3CD18D3807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binomial probability function</a:t>
            </a:r>
            <a:r>
              <a:rPr lang="en-US" dirty="0"/>
              <a:t> is defined as: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D5C64BC-D257-8AB9-A902-58F7C12CA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Probability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4A29C6E-9436-793C-4AD4-E98C84C06776}"/>
                  </a:ext>
                </a:extLst>
              </p:cNvPr>
              <p:cNvSpPr txBox="1"/>
              <p:nvPr/>
            </p:nvSpPr>
            <p:spPr>
              <a:xfrm>
                <a:off x="3593166" y="2799521"/>
                <a:ext cx="5005666" cy="867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4A29C6E-9436-793C-4AD4-E98C84C067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3166" y="2799521"/>
                <a:ext cx="5005666" cy="867545"/>
              </a:xfrm>
              <a:prstGeom prst="rect">
                <a:avLst/>
              </a:prstGeom>
              <a:blipFill>
                <a:blip r:embed="rId2"/>
                <a:stretch>
                  <a:fillRect l="-1768" b="-5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A713846-8683-9CA3-46F9-E797192C69F2}"/>
              </a:ext>
            </a:extLst>
          </p:cNvPr>
          <p:cNvSpPr/>
          <p:nvPr/>
        </p:nvSpPr>
        <p:spPr>
          <a:xfrm>
            <a:off x="4731026" y="2799521"/>
            <a:ext cx="1759226" cy="867545"/>
          </a:xfrm>
          <a:prstGeom prst="roundRect">
            <a:avLst/>
          </a:prstGeom>
          <a:solidFill>
            <a:schemeClr val="accent2">
              <a:alpha val="3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B49598-1621-1AC3-3876-761F7CADF609}"/>
              </a:ext>
            </a:extLst>
          </p:cNvPr>
          <p:cNvSpPr txBox="1"/>
          <p:nvPr/>
        </p:nvSpPr>
        <p:spPr>
          <a:xfrm>
            <a:off x="1790877" y="4864072"/>
            <a:ext cx="297549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Number of outcomes </a:t>
            </a:r>
            <a:br>
              <a:rPr lang="en-US" sz="2400" dirty="0">
                <a:solidFill>
                  <a:schemeClr val="accent2"/>
                </a:solidFill>
              </a:rPr>
            </a:br>
            <a:r>
              <a:rPr lang="en-US" sz="2400" dirty="0">
                <a:solidFill>
                  <a:schemeClr val="accent2"/>
                </a:solidFill>
              </a:rPr>
              <a:t>providing exactly</a:t>
            </a:r>
          </a:p>
          <a:p>
            <a:r>
              <a:rPr lang="en-US" sz="2400" dirty="0">
                <a:solidFill>
                  <a:schemeClr val="accent2"/>
                </a:solidFill>
              </a:rPr>
              <a:t>x successes in </a:t>
            </a:r>
            <a:r>
              <a:rPr lang="en-US" sz="2400" i="1" dirty="0">
                <a:solidFill>
                  <a:schemeClr val="accent2"/>
                </a:solidFill>
              </a:rPr>
              <a:t>n</a:t>
            </a:r>
            <a:r>
              <a:rPr lang="en-US" sz="2400" dirty="0">
                <a:solidFill>
                  <a:schemeClr val="accent2"/>
                </a:solidFill>
              </a:rPr>
              <a:t> trials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C461C5A-599E-F482-137C-BD6C8FBFF5C9}"/>
              </a:ext>
            </a:extLst>
          </p:cNvPr>
          <p:cNvCxnSpPr>
            <a:cxnSpLocks/>
            <a:stCxn id="6" idx="0"/>
          </p:cNvCxnSpPr>
          <p:nvPr/>
        </p:nvCxnSpPr>
        <p:spPr>
          <a:xfrm flipV="1">
            <a:off x="3278625" y="3667066"/>
            <a:ext cx="1452401" cy="1197006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07FF9FF-C469-FEDB-9385-34B650653E9A}"/>
              </a:ext>
            </a:extLst>
          </p:cNvPr>
          <p:cNvSpPr/>
          <p:nvPr/>
        </p:nvSpPr>
        <p:spPr>
          <a:xfrm>
            <a:off x="6490252" y="2799520"/>
            <a:ext cx="2037522" cy="867545"/>
          </a:xfrm>
          <a:prstGeom prst="roundRect">
            <a:avLst/>
          </a:prstGeom>
          <a:solidFill>
            <a:schemeClr val="accent5">
              <a:alpha val="3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1F99F9-62F1-72CF-C960-911F6B70135A}"/>
              </a:ext>
            </a:extLst>
          </p:cNvPr>
          <p:cNvSpPr txBox="1"/>
          <p:nvPr/>
        </p:nvSpPr>
        <p:spPr>
          <a:xfrm>
            <a:off x="7165238" y="4864071"/>
            <a:ext cx="35686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5"/>
                </a:solidFill>
              </a:rPr>
              <a:t>Probability of a particular</a:t>
            </a:r>
          </a:p>
          <a:p>
            <a:r>
              <a:rPr lang="en-US" sz="2400" dirty="0">
                <a:solidFill>
                  <a:schemeClr val="accent5"/>
                </a:solidFill>
              </a:rPr>
              <a:t>sequence of trial outcomes</a:t>
            </a:r>
          </a:p>
          <a:p>
            <a:r>
              <a:rPr lang="en-US" sz="2400" dirty="0">
                <a:solidFill>
                  <a:schemeClr val="accent5"/>
                </a:solidFill>
              </a:rPr>
              <a:t>with x successes in </a:t>
            </a:r>
            <a:r>
              <a:rPr lang="en-US" sz="2400" i="1" dirty="0">
                <a:solidFill>
                  <a:schemeClr val="accent5"/>
                </a:solidFill>
              </a:rPr>
              <a:t>n</a:t>
            </a:r>
            <a:r>
              <a:rPr lang="en-US" sz="2400" dirty="0">
                <a:solidFill>
                  <a:schemeClr val="accent5"/>
                </a:solidFill>
              </a:rPr>
              <a:t> trials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F4B5CC2-6C5D-9D04-D152-4DD00F9EE2C6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8060635" y="3743265"/>
            <a:ext cx="888906" cy="1120806"/>
          </a:xfrm>
          <a:prstGeom prst="straightConnector1">
            <a:avLst/>
          </a:prstGeom>
          <a:ln w="3175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252581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6212C4E-5EC7-638E-E93B-E86AA77C4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example:</a:t>
            </a:r>
          </a:p>
          <a:p>
            <a:pPr lvl="1"/>
            <a:r>
              <a:rPr lang="en-US" sz="2400" dirty="0"/>
              <a:t>Let a success be rolling a dice and getting a 2.</a:t>
            </a:r>
          </a:p>
          <a:p>
            <a:pPr lvl="1"/>
            <a:r>
              <a:rPr lang="en-US" sz="2400" dirty="0"/>
              <a:t>We roll a dice 10 times, </a:t>
            </a:r>
            <a:r>
              <a:rPr lang="en-US" sz="2400" i="1" dirty="0"/>
              <a:t>n</a:t>
            </a:r>
            <a:r>
              <a:rPr lang="en-US" sz="2400" dirty="0"/>
              <a:t>, and successfully role a 2, three times, x.</a:t>
            </a:r>
          </a:p>
          <a:p>
            <a:pPr lvl="1"/>
            <a:r>
              <a:rPr lang="en-US" sz="2400" dirty="0"/>
              <a:t>We are interested in the probability of exactly 3 rolls equal to 2.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92BD683-36ED-B73E-F436-93F35E439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Binomial Distribution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BEF175E-8EA8-00E9-2303-95267DE86733}"/>
                  </a:ext>
                </a:extLst>
              </p:cNvPr>
              <p:cNvSpPr txBox="1"/>
              <p:nvPr/>
            </p:nvSpPr>
            <p:spPr>
              <a:xfrm>
                <a:off x="3951470" y="4343304"/>
                <a:ext cx="4289058" cy="743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US" sz="16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BEF175E-8EA8-00E9-2303-95267DE867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1470" y="4343304"/>
                <a:ext cx="4289058" cy="743665"/>
              </a:xfrm>
              <a:prstGeom prst="rect">
                <a:avLst/>
              </a:prstGeom>
              <a:blipFill>
                <a:blip r:embed="rId2"/>
                <a:stretch>
                  <a:fillRect l="-2071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0061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9D9ABDB-ACE9-A7F1-5B7B-622C407917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dirty="0"/>
              <a:t>random variable</a:t>
            </a:r>
            <a:r>
              <a:rPr lang="en-US" dirty="0"/>
              <a:t> is a numerical description of the outcome of an experiment.</a:t>
            </a:r>
          </a:p>
          <a:p>
            <a:r>
              <a:rPr lang="en-US" dirty="0"/>
              <a:t>They can be either discrete or continuous.</a:t>
            </a:r>
          </a:p>
          <a:p>
            <a:r>
              <a:rPr lang="en-US" dirty="0"/>
              <a:t>A </a:t>
            </a:r>
            <a:r>
              <a:rPr lang="en-US" b="1" dirty="0"/>
              <a:t>discrete random variable</a:t>
            </a:r>
            <a:r>
              <a:rPr lang="en-US" dirty="0"/>
              <a:t> may assume either a finite number of values or an </a:t>
            </a:r>
            <a:r>
              <a:rPr lang="en-US" dirty="0">
                <a:solidFill>
                  <a:schemeClr val="accent2"/>
                </a:solidFill>
              </a:rPr>
              <a:t>infinite</a:t>
            </a:r>
            <a:r>
              <a:rPr lang="en-US" dirty="0"/>
              <a:t> sequence of values.</a:t>
            </a:r>
          </a:p>
          <a:p>
            <a:pPr lvl="1"/>
            <a:r>
              <a:rPr lang="en-US" dirty="0"/>
              <a:t>Infinite example: Let x be the number of customers arriving in one day at a small department store where x can take the values of 0, 1, 2, …</a:t>
            </a:r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38F1DDA-9D70-8655-515D-2676A6A6A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 Variables</a:t>
            </a:r>
          </a:p>
        </p:txBody>
      </p:sp>
    </p:spTree>
    <p:extLst>
      <p:ext uri="{BB962C8B-B14F-4D97-AF65-F5344CB8AC3E}">
        <p14:creationId xmlns:p14="http://schemas.microsoft.com/office/powerpoint/2010/main" val="173791269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6212C4E-5EC7-638E-E93B-E86AA77C4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example:</a:t>
            </a:r>
          </a:p>
          <a:p>
            <a:pPr lvl="1"/>
            <a:r>
              <a:rPr lang="en-US" sz="2400" dirty="0"/>
              <a:t>Let a success be rolling a dice and getting a 2.</a:t>
            </a:r>
          </a:p>
          <a:p>
            <a:pPr lvl="1"/>
            <a:r>
              <a:rPr lang="en-US" sz="2400" dirty="0"/>
              <a:t>We roll a dice 10 times, </a:t>
            </a:r>
            <a:r>
              <a:rPr lang="en-US" sz="2400" i="1" dirty="0"/>
              <a:t>n</a:t>
            </a:r>
            <a:r>
              <a:rPr lang="en-US" sz="2400" dirty="0"/>
              <a:t>, and successfully role a 2, three times, x.</a:t>
            </a:r>
          </a:p>
          <a:p>
            <a:pPr lvl="1"/>
            <a:r>
              <a:rPr lang="en-US" sz="2400" dirty="0"/>
              <a:t>We are interested in the probability of exactly 3 rolls equal to 2.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92BD683-36ED-B73E-F436-93F35E439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Binomial Distribution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BEF175E-8EA8-00E9-2303-95267DE86733}"/>
                  </a:ext>
                </a:extLst>
              </p:cNvPr>
              <p:cNvSpPr txBox="1"/>
              <p:nvPr/>
            </p:nvSpPr>
            <p:spPr>
              <a:xfrm>
                <a:off x="3951470" y="4343304"/>
                <a:ext cx="4289058" cy="743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US" sz="1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BEF175E-8EA8-00E9-2303-95267DE867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1470" y="4343304"/>
                <a:ext cx="4289058" cy="743665"/>
              </a:xfrm>
              <a:prstGeom prst="rect">
                <a:avLst/>
              </a:prstGeom>
              <a:blipFill>
                <a:blip r:embed="rId2"/>
                <a:stretch>
                  <a:fillRect l="-2071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1FC5D9B-ABB9-ECA1-829C-3035D6497DA3}"/>
                  </a:ext>
                </a:extLst>
              </p:cNvPr>
              <p:cNvSpPr txBox="1"/>
              <p:nvPr/>
            </p:nvSpPr>
            <p:spPr>
              <a:xfrm>
                <a:off x="3356082" y="5309272"/>
                <a:ext cx="5479833" cy="8190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=3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10!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3!</m:t>
                          </m:r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10−3</m:t>
                              </m:r>
                            </m:e>
                          </m:d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10−3</m:t>
                          </m:r>
                        </m:sup>
                      </m:sSup>
                    </m:oMath>
                  </m:oMathPara>
                </a14:m>
                <a:endParaRPr lang="en-US" sz="16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1FC5D9B-ABB9-ECA1-829C-3035D6497D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6082" y="5309272"/>
                <a:ext cx="5479833" cy="819070"/>
              </a:xfrm>
              <a:prstGeom prst="rect">
                <a:avLst/>
              </a:prstGeom>
              <a:blipFill>
                <a:blip r:embed="rId3"/>
                <a:stretch>
                  <a:fillRect l="-1389" b="-6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414780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6212C4E-5EC7-638E-E93B-E86AA77C4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example:</a:t>
            </a:r>
          </a:p>
          <a:p>
            <a:pPr lvl="1"/>
            <a:r>
              <a:rPr lang="en-US" sz="2400" dirty="0"/>
              <a:t>Let a success be rolling a dice and getting a 2.</a:t>
            </a:r>
          </a:p>
          <a:p>
            <a:pPr lvl="1"/>
            <a:r>
              <a:rPr lang="en-US" sz="2400" dirty="0"/>
              <a:t>We roll a dice 10 times, </a:t>
            </a:r>
            <a:r>
              <a:rPr lang="en-US" sz="2400" i="1" dirty="0"/>
              <a:t>n</a:t>
            </a:r>
            <a:r>
              <a:rPr lang="en-US" sz="2400" dirty="0"/>
              <a:t>, and successfully role a 2, three times, x.</a:t>
            </a:r>
          </a:p>
          <a:p>
            <a:pPr lvl="1"/>
            <a:r>
              <a:rPr lang="en-US" sz="2400" dirty="0"/>
              <a:t>We are interested in the probability of exactly 3 rolls equal to 2.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92BD683-36ED-B73E-F436-93F35E439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Binomial Distribution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BEF175E-8EA8-00E9-2303-95267DE86733}"/>
                  </a:ext>
                </a:extLst>
              </p:cNvPr>
              <p:cNvSpPr txBox="1"/>
              <p:nvPr/>
            </p:nvSpPr>
            <p:spPr>
              <a:xfrm>
                <a:off x="3951470" y="4343304"/>
                <a:ext cx="4289058" cy="743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US" sz="1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BEF175E-8EA8-00E9-2303-95267DE867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1470" y="4343304"/>
                <a:ext cx="4289058" cy="743665"/>
              </a:xfrm>
              <a:prstGeom prst="rect">
                <a:avLst/>
              </a:prstGeom>
              <a:blipFill>
                <a:blip r:embed="rId2"/>
                <a:stretch>
                  <a:fillRect l="-2071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1FC5D9B-ABB9-ECA1-829C-3035D6497DA3}"/>
                  </a:ext>
                </a:extLst>
              </p:cNvPr>
              <p:cNvSpPr txBox="1"/>
              <p:nvPr/>
            </p:nvSpPr>
            <p:spPr>
              <a:xfrm>
                <a:off x="3356082" y="5309272"/>
                <a:ext cx="5479833" cy="8190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=3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10!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3!</m:t>
                          </m:r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10−3</m:t>
                              </m:r>
                            </m:e>
                          </m:d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10−3</m:t>
                          </m:r>
                        </m:sup>
                      </m:sSup>
                    </m:oMath>
                  </m:oMathPara>
                </a14:m>
                <a:endParaRPr lang="en-US" sz="1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1FC5D9B-ABB9-ECA1-829C-3035D6497D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6082" y="5309272"/>
                <a:ext cx="5479833" cy="819070"/>
              </a:xfrm>
              <a:prstGeom prst="rect">
                <a:avLst/>
              </a:prstGeom>
              <a:blipFill>
                <a:blip r:embed="rId3"/>
                <a:stretch>
                  <a:fillRect l="-1389" b="-6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AB9BC20-FEAC-93F9-FAB3-014F651FFB84}"/>
                  </a:ext>
                </a:extLst>
              </p:cNvPr>
              <p:cNvSpPr txBox="1"/>
              <p:nvPr/>
            </p:nvSpPr>
            <p:spPr>
              <a:xfrm>
                <a:off x="3804441" y="6350645"/>
                <a:ext cx="458311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=3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=120×0.0013=0.155</m:t>
                      </m:r>
                    </m:oMath>
                  </m:oMathPara>
                </a14:m>
                <a:endParaRPr lang="en-US" sz="16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AB9BC20-FEAC-93F9-FAB3-014F651FFB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4441" y="6350645"/>
                <a:ext cx="4583114" cy="369332"/>
              </a:xfrm>
              <a:prstGeom prst="rect">
                <a:avLst/>
              </a:prstGeom>
              <a:blipFill>
                <a:blip r:embed="rId4"/>
                <a:stretch>
                  <a:fillRect l="-276" b="-379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37786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6212C4E-5EC7-638E-E93B-E86AA77C4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example:</a:t>
            </a:r>
          </a:p>
          <a:p>
            <a:pPr lvl="1"/>
            <a:r>
              <a:rPr lang="en-US" sz="2400" dirty="0"/>
              <a:t>Let a success be rolling a dice and getting a 2.</a:t>
            </a:r>
          </a:p>
          <a:p>
            <a:pPr lvl="1"/>
            <a:r>
              <a:rPr lang="en-US" sz="2400" dirty="0"/>
              <a:t>We roll a dice 10 times, </a:t>
            </a:r>
            <a:r>
              <a:rPr lang="en-US" sz="2400" i="1" dirty="0"/>
              <a:t>n</a:t>
            </a:r>
            <a:r>
              <a:rPr lang="en-US" sz="2400" dirty="0"/>
              <a:t>, and successfully role a 2, three times, x.</a:t>
            </a:r>
          </a:p>
          <a:p>
            <a:pPr lvl="1"/>
            <a:r>
              <a:rPr lang="en-US" sz="2400" dirty="0"/>
              <a:t>We are interested in the probability of exactly 3 rolls equal to 2.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92BD683-36ED-B73E-F436-93F35E439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Binomial Distribution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BEF175E-8EA8-00E9-2303-95267DE86733}"/>
                  </a:ext>
                </a:extLst>
              </p:cNvPr>
              <p:cNvSpPr txBox="1"/>
              <p:nvPr/>
            </p:nvSpPr>
            <p:spPr>
              <a:xfrm>
                <a:off x="3951470" y="4343304"/>
                <a:ext cx="4289058" cy="743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US" sz="1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BEF175E-8EA8-00E9-2303-95267DE867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1470" y="4343304"/>
                <a:ext cx="4289058" cy="743665"/>
              </a:xfrm>
              <a:prstGeom prst="rect">
                <a:avLst/>
              </a:prstGeom>
              <a:blipFill>
                <a:blip r:embed="rId2"/>
                <a:stretch>
                  <a:fillRect l="-2071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1FC5D9B-ABB9-ECA1-829C-3035D6497DA3}"/>
                  </a:ext>
                </a:extLst>
              </p:cNvPr>
              <p:cNvSpPr txBox="1"/>
              <p:nvPr/>
            </p:nvSpPr>
            <p:spPr>
              <a:xfrm>
                <a:off x="3356082" y="5309272"/>
                <a:ext cx="5479833" cy="8190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=3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10!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3!</m:t>
                          </m:r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10−3</m:t>
                              </m:r>
                            </m:e>
                          </m:d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schemeClr val="accent5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accent5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solidFill>
                                        <a:schemeClr val="accent5"/>
                                      </a:solidFill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schemeClr val="accent5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accent5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solidFill>
                                        <a:schemeClr val="accent5"/>
                                      </a:solidFill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10−3</m:t>
                          </m:r>
                        </m:sup>
                      </m:sSup>
                    </m:oMath>
                  </m:oMathPara>
                </a14:m>
                <a:endParaRPr lang="en-US" sz="1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1FC5D9B-ABB9-ECA1-829C-3035D6497D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6082" y="5309272"/>
                <a:ext cx="5479833" cy="819070"/>
              </a:xfrm>
              <a:prstGeom prst="rect">
                <a:avLst/>
              </a:prstGeom>
              <a:blipFill>
                <a:blip r:embed="rId3"/>
                <a:stretch>
                  <a:fillRect l="-1389" b="-6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AB9BC20-FEAC-93F9-FAB3-014F651FFB84}"/>
                  </a:ext>
                </a:extLst>
              </p:cNvPr>
              <p:cNvSpPr txBox="1"/>
              <p:nvPr/>
            </p:nvSpPr>
            <p:spPr>
              <a:xfrm>
                <a:off x="3804441" y="6350645"/>
                <a:ext cx="458311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=3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120</m:t>
                      </m:r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sz="24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0.0013</m:t>
                      </m:r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=0.155</m:t>
                      </m:r>
                    </m:oMath>
                  </m:oMathPara>
                </a14:m>
                <a:endParaRPr lang="en-US" sz="1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AB9BC20-FEAC-93F9-FAB3-014F651FFB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4441" y="6350645"/>
                <a:ext cx="4583114" cy="369332"/>
              </a:xfrm>
              <a:prstGeom prst="rect">
                <a:avLst/>
              </a:prstGeom>
              <a:blipFill>
                <a:blip r:embed="rId4"/>
                <a:stretch>
                  <a:fillRect l="-276" b="-379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777840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6C92B6-1CC1-7702-C485-BE482DD6EE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have a retention rate of 90% for your employees annually.</a:t>
            </a:r>
          </a:p>
          <a:p>
            <a:r>
              <a:rPr lang="en-US" dirty="0"/>
              <a:t>In other words, any random employee has a probability of 0.1 to leave this year.</a:t>
            </a:r>
          </a:p>
          <a:p>
            <a:r>
              <a:rPr lang="en-US" dirty="0"/>
              <a:t>Choosing 3 employees at random, what is the probability that exactly 1 of them will leave the company this year?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F1C0A6-5C7D-6384-263F-71CB5F096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Binomial Distribution Example</a:t>
            </a:r>
          </a:p>
        </p:txBody>
      </p:sp>
    </p:spTree>
    <p:extLst>
      <p:ext uri="{BB962C8B-B14F-4D97-AF65-F5344CB8AC3E}">
        <p14:creationId xmlns:p14="http://schemas.microsoft.com/office/powerpoint/2010/main" val="93496575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6C92B6-1CC1-7702-C485-BE482DD6EE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have a retention rate of 90% for your employees annually.</a:t>
            </a:r>
          </a:p>
          <a:p>
            <a:r>
              <a:rPr lang="en-US" dirty="0"/>
              <a:t>In other words, any random employee has a probability of 0.1 to leave this year.</a:t>
            </a:r>
          </a:p>
          <a:p>
            <a:r>
              <a:rPr lang="en-US" dirty="0"/>
              <a:t>Choosing 3 employees at random, what is the probability that exactly 1 of them will leave the company this year?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F1C0A6-5C7D-6384-263F-71CB5F096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Binomial Distribution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D2BFAD6-9FAD-68E0-D7D2-00569FEF26F6}"/>
                  </a:ext>
                </a:extLst>
              </p:cNvPr>
              <p:cNvSpPr txBox="1"/>
              <p:nvPr/>
            </p:nvSpPr>
            <p:spPr>
              <a:xfrm>
                <a:off x="3953794" y="4063989"/>
                <a:ext cx="4289058" cy="743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US" sz="1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D2BFAD6-9FAD-68E0-D7D2-00569FEF26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3794" y="4063989"/>
                <a:ext cx="4289058" cy="743665"/>
              </a:xfrm>
              <a:prstGeom prst="rect">
                <a:avLst/>
              </a:prstGeom>
              <a:blipFill>
                <a:blip r:embed="rId2"/>
                <a:stretch>
                  <a:fillRect l="-2071" t="-1695" b="-67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AA54122-8906-37C0-4344-21C9EB9CB029}"/>
                  </a:ext>
                </a:extLst>
              </p:cNvPr>
              <p:cNvSpPr txBox="1"/>
              <p:nvPr/>
            </p:nvSpPr>
            <p:spPr>
              <a:xfrm>
                <a:off x="3282985" y="4960175"/>
                <a:ext cx="5626027" cy="7461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3!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1!</m:t>
                          </m:r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3−1</m:t>
                              </m:r>
                            </m:e>
                          </m:d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0.1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1−0.1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3−1</m:t>
                          </m:r>
                        </m:sup>
                      </m:sSup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AA54122-8906-37C0-4344-21C9EB9CB0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2985" y="4960175"/>
                <a:ext cx="5626027" cy="746102"/>
              </a:xfrm>
              <a:prstGeom prst="rect">
                <a:avLst/>
              </a:prstGeom>
              <a:blipFill>
                <a:blip r:embed="rId3"/>
                <a:stretch>
                  <a:fillRect l="-225" b="-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A8D4C1A-249A-C620-757F-8C15639B5FD7}"/>
                  </a:ext>
                </a:extLst>
              </p:cNvPr>
              <p:cNvSpPr txBox="1"/>
              <p:nvPr/>
            </p:nvSpPr>
            <p:spPr>
              <a:xfrm>
                <a:off x="3953794" y="5881018"/>
                <a:ext cx="393652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sz="24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0.081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=0.243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A8D4C1A-249A-C620-757F-8C15639B5F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3794" y="5881018"/>
                <a:ext cx="3936527" cy="369332"/>
              </a:xfrm>
              <a:prstGeom prst="rect">
                <a:avLst/>
              </a:prstGeom>
              <a:blipFill>
                <a:blip r:embed="rId4"/>
                <a:stretch>
                  <a:fillRect l="-2251" r="-965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341650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DC6DE-CC72-49F5-8DDD-1A2AF137B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Binomial Distribution Example</a:t>
            </a:r>
          </a:p>
        </p:txBody>
      </p:sp>
      <p:sp>
        <p:nvSpPr>
          <p:cNvPr id="3" name="Line 5">
            <a:extLst>
              <a:ext uri="{FF2B5EF4-FFF2-40B4-BE49-F238E27FC236}">
                <a16:creationId xmlns:a16="http://schemas.microsoft.com/office/drawing/2014/main" id="{42DF7A6C-1C4D-0369-F19A-1C3A7D511E8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48534" y="3589131"/>
            <a:ext cx="1444625" cy="9842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Line 6">
            <a:extLst>
              <a:ext uri="{FF2B5EF4-FFF2-40B4-BE49-F238E27FC236}">
                <a16:creationId xmlns:a16="http://schemas.microsoft.com/office/drawing/2014/main" id="{8FC590E5-D5D0-FDC5-73BC-E1C82FDE60CA}"/>
              </a:ext>
            </a:extLst>
          </p:cNvPr>
          <p:cNvSpPr>
            <a:spLocks noChangeShapeType="1"/>
          </p:cNvSpPr>
          <p:nvPr/>
        </p:nvSpPr>
        <p:spPr bwMode="auto">
          <a:xfrm>
            <a:off x="2359647" y="4632119"/>
            <a:ext cx="1427162" cy="1066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Line 7">
            <a:extLst>
              <a:ext uri="{FF2B5EF4-FFF2-40B4-BE49-F238E27FC236}">
                <a16:creationId xmlns:a16="http://schemas.microsoft.com/office/drawing/2014/main" id="{29EBB69B-785F-F7F4-31EC-34FE8F389D7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16984" y="5232194"/>
            <a:ext cx="1978025" cy="4762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Line 8">
            <a:extLst>
              <a:ext uri="{FF2B5EF4-FFF2-40B4-BE49-F238E27FC236}">
                <a16:creationId xmlns:a16="http://schemas.microsoft.com/office/drawing/2014/main" id="{4A980AD9-CB33-C88E-D8CE-F7AA172DA93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69622" y="2806494"/>
            <a:ext cx="1901825" cy="2460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Line 9">
            <a:extLst>
              <a:ext uri="{FF2B5EF4-FFF2-40B4-BE49-F238E27FC236}">
                <a16:creationId xmlns:a16="http://schemas.microsoft.com/office/drawing/2014/main" id="{47680EF2-214F-8093-8BC7-10D705DB5BE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09047" y="3073194"/>
            <a:ext cx="2000250" cy="4762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10">
            <a:extLst>
              <a:ext uri="{FF2B5EF4-FFF2-40B4-BE49-F238E27FC236}">
                <a16:creationId xmlns:a16="http://schemas.microsoft.com/office/drawing/2014/main" id="{F26A2D59-B98E-4BD2-81B9-D11F73B39F65}"/>
              </a:ext>
            </a:extLst>
          </p:cNvPr>
          <p:cNvSpPr>
            <a:spLocks noChangeShapeType="1"/>
          </p:cNvSpPr>
          <p:nvPr/>
        </p:nvSpPr>
        <p:spPr bwMode="auto">
          <a:xfrm>
            <a:off x="3921747" y="3581194"/>
            <a:ext cx="1968500" cy="520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Line 15">
            <a:extLst>
              <a:ext uri="{FF2B5EF4-FFF2-40B4-BE49-F238E27FC236}">
                <a16:creationId xmlns:a16="http://schemas.microsoft.com/office/drawing/2014/main" id="{8662077F-F3C3-B485-D8AF-EC8D69FD52BB}"/>
              </a:ext>
            </a:extLst>
          </p:cNvPr>
          <p:cNvSpPr>
            <a:spLocks noChangeShapeType="1"/>
          </p:cNvSpPr>
          <p:nvPr/>
        </p:nvSpPr>
        <p:spPr bwMode="auto">
          <a:xfrm>
            <a:off x="5979147" y="3104944"/>
            <a:ext cx="1906587" cy="2111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Line 16">
            <a:extLst>
              <a:ext uri="{FF2B5EF4-FFF2-40B4-BE49-F238E27FC236}">
                <a16:creationId xmlns:a16="http://schemas.microsoft.com/office/drawing/2014/main" id="{B8162C11-5F73-0741-F2F2-DB49794F34DC}"/>
              </a:ext>
            </a:extLst>
          </p:cNvPr>
          <p:cNvSpPr>
            <a:spLocks noChangeShapeType="1"/>
          </p:cNvSpPr>
          <p:nvPr/>
        </p:nvSpPr>
        <p:spPr bwMode="auto">
          <a:xfrm>
            <a:off x="3910634" y="5732256"/>
            <a:ext cx="2001838" cy="4714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Line 17">
            <a:extLst>
              <a:ext uri="{FF2B5EF4-FFF2-40B4-BE49-F238E27FC236}">
                <a16:creationId xmlns:a16="http://schemas.microsoft.com/office/drawing/2014/main" id="{AD1C0BA9-AED3-9A53-2542-1738CFD82CB5}"/>
              </a:ext>
            </a:extLst>
          </p:cNvPr>
          <p:cNvSpPr>
            <a:spLocks noChangeShapeType="1"/>
          </p:cNvSpPr>
          <p:nvPr/>
        </p:nvSpPr>
        <p:spPr bwMode="auto">
          <a:xfrm>
            <a:off x="5910884" y="2277856"/>
            <a:ext cx="0" cy="4281488"/>
          </a:xfrm>
          <a:prstGeom prst="line">
            <a:avLst/>
          </a:prstGeom>
          <a:noFill/>
          <a:ln w="19050">
            <a:solidFill>
              <a:srgbClr val="66FFFF"/>
            </a:solidFill>
            <a:prstDash val="lgDash"/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Line 19">
            <a:extLst>
              <a:ext uri="{FF2B5EF4-FFF2-40B4-BE49-F238E27FC236}">
                <a16:creationId xmlns:a16="http://schemas.microsoft.com/office/drawing/2014/main" id="{1DC39A6F-5534-32A2-1A4D-A31433B7307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83909" y="3844719"/>
            <a:ext cx="1887538" cy="2460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Line 21">
            <a:extLst>
              <a:ext uri="{FF2B5EF4-FFF2-40B4-BE49-F238E27FC236}">
                <a16:creationId xmlns:a16="http://schemas.microsoft.com/office/drawing/2014/main" id="{A52759BA-97E0-06C1-5FA7-10F59F1EBA3A}"/>
              </a:ext>
            </a:extLst>
          </p:cNvPr>
          <p:cNvSpPr>
            <a:spLocks noChangeShapeType="1"/>
          </p:cNvSpPr>
          <p:nvPr/>
        </p:nvSpPr>
        <p:spPr bwMode="auto">
          <a:xfrm>
            <a:off x="5974384" y="4128881"/>
            <a:ext cx="1897063" cy="2333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Line 23">
            <a:extLst>
              <a:ext uri="{FF2B5EF4-FFF2-40B4-BE49-F238E27FC236}">
                <a16:creationId xmlns:a16="http://schemas.microsoft.com/office/drawing/2014/main" id="{05F4AAE6-0C97-386C-6B76-53BA7580EDD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83909" y="5970381"/>
            <a:ext cx="1911350" cy="177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Line 25">
            <a:extLst>
              <a:ext uri="{FF2B5EF4-FFF2-40B4-BE49-F238E27FC236}">
                <a16:creationId xmlns:a16="http://schemas.microsoft.com/office/drawing/2014/main" id="{C983E255-EBC1-ED98-8966-2815C004364B}"/>
              </a:ext>
            </a:extLst>
          </p:cNvPr>
          <p:cNvSpPr>
            <a:spLocks noChangeShapeType="1"/>
          </p:cNvSpPr>
          <p:nvPr/>
        </p:nvSpPr>
        <p:spPr bwMode="auto">
          <a:xfrm>
            <a:off x="5993434" y="6216444"/>
            <a:ext cx="1878013" cy="2809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Line 26">
            <a:extLst>
              <a:ext uri="{FF2B5EF4-FFF2-40B4-BE49-F238E27FC236}">
                <a16:creationId xmlns:a16="http://schemas.microsoft.com/office/drawing/2014/main" id="{D1600BC3-C392-67FF-3AD5-4AFE5145D7D8}"/>
              </a:ext>
            </a:extLst>
          </p:cNvPr>
          <p:cNvSpPr>
            <a:spLocks noChangeShapeType="1"/>
          </p:cNvSpPr>
          <p:nvPr/>
        </p:nvSpPr>
        <p:spPr bwMode="auto">
          <a:xfrm>
            <a:off x="5972797" y="5216319"/>
            <a:ext cx="1889125" cy="241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Line 27">
            <a:extLst>
              <a:ext uri="{FF2B5EF4-FFF2-40B4-BE49-F238E27FC236}">
                <a16:creationId xmlns:a16="http://schemas.microsoft.com/office/drawing/2014/main" id="{7CE50B6A-34D7-47DF-DF0C-73FD6DE501D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79147" y="4935331"/>
            <a:ext cx="1911350" cy="2317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Oval 75">
            <a:extLst>
              <a:ext uri="{FF2B5EF4-FFF2-40B4-BE49-F238E27FC236}">
                <a16:creationId xmlns:a16="http://schemas.microsoft.com/office/drawing/2014/main" id="{8CC9FCE9-4C0D-4F2A-594B-1C3E20EA54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1509" y="4035219"/>
            <a:ext cx="144463" cy="139700"/>
          </a:xfrm>
          <a:prstGeom prst="ellipse">
            <a:avLst/>
          </a:prstGeom>
          <a:solidFill>
            <a:srgbClr val="7E0048"/>
          </a:solidFill>
          <a:ln w="12700">
            <a:solidFill>
              <a:schemeClr val="tx1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Line 82">
            <a:extLst>
              <a:ext uri="{FF2B5EF4-FFF2-40B4-BE49-F238E27FC236}">
                <a16:creationId xmlns:a16="http://schemas.microsoft.com/office/drawing/2014/main" id="{0FBD5CDC-CA76-4A6B-9D3E-3F8257385E51}"/>
              </a:ext>
            </a:extLst>
          </p:cNvPr>
          <p:cNvSpPr>
            <a:spLocks noChangeShapeType="1"/>
          </p:cNvSpPr>
          <p:nvPr/>
        </p:nvSpPr>
        <p:spPr bwMode="auto">
          <a:xfrm>
            <a:off x="3858247" y="2271506"/>
            <a:ext cx="0" cy="4281488"/>
          </a:xfrm>
          <a:prstGeom prst="line">
            <a:avLst/>
          </a:prstGeom>
          <a:noFill/>
          <a:ln w="19050">
            <a:solidFill>
              <a:srgbClr val="66FFFF"/>
            </a:solidFill>
            <a:prstDash val="lgDash"/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Line 81">
            <a:extLst>
              <a:ext uri="{FF2B5EF4-FFF2-40B4-BE49-F238E27FC236}">
                <a16:creationId xmlns:a16="http://schemas.microsoft.com/office/drawing/2014/main" id="{5288A42F-72B4-617A-D2EF-2C92B15E9693}"/>
              </a:ext>
            </a:extLst>
          </p:cNvPr>
          <p:cNvSpPr>
            <a:spLocks noChangeShapeType="1"/>
          </p:cNvSpPr>
          <p:nvPr/>
        </p:nvSpPr>
        <p:spPr bwMode="auto">
          <a:xfrm>
            <a:off x="7877797" y="2273094"/>
            <a:ext cx="0" cy="4281487"/>
          </a:xfrm>
          <a:prstGeom prst="line">
            <a:avLst/>
          </a:prstGeom>
          <a:noFill/>
          <a:ln w="19050">
            <a:solidFill>
              <a:srgbClr val="66FFFF"/>
            </a:solidFill>
            <a:prstDash val="lgDash"/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Line 83">
            <a:extLst>
              <a:ext uri="{FF2B5EF4-FFF2-40B4-BE49-F238E27FC236}">
                <a16:creationId xmlns:a16="http://schemas.microsoft.com/office/drawing/2014/main" id="{A9D0DC30-0A0C-EBAB-2B70-2D3CDB2444CC}"/>
              </a:ext>
            </a:extLst>
          </p:cNvPr>
          <p:cNvSpPr>
            <a:spLocks noChangeShapeType="1"/>
          </p:cNvSpPr>
          <p:nvPr/>
        </p:nvSpPr>
        <p:spPr bwMode="auto">
          <a:xfrm>
            <a:off x="2299322" y="2241344"/>
            <a:ext cx="0" cy="4306887"/>
          </a:xfrm>
          <a:prstGeom prst="line">
            <a:avLst/>
          </a:prstGeom>
          <a:noFill/>
          <a:ln w="19050">
            <a:solidFill>
              <a:srgbClr val="66FFFF"/>
            </a:solidFill>
            <a:prstDash val="lgDash"/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Oval 162">
            <a:extLst>
              <a:ext uri="{FF2B5EF4-FFF2-40B4-BE49-F238E27FC236}">
                <a16:creationId xmlns:a16="http://schemas.microsoft.com/office/drawing/2014/main" id="{8E70797D-E243-BE36-C474-1551510F2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1509" y="3011281"/>
            <a:ext cx="144463" cy="139700"/>
          </a:xfrm>
          <a:prstGeom prst="ellipse">
            <a:avLst/>
          </a:prstGeom>
          <a:solidFill>
            <a:srgbClr val="7E0048"/>
          </a:solidFill>
          <a:ln w="12700">
            <a:solidFill>
              <a:schemeClr val="tx1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Oval 163">
            <a:extLst>
              <a:ext uri="{FF2B5EF4-FFF2-40B4-BE49-F238E27FC236}">
                <a16:creationId xmlns:a16="http://schemas.microsoft.com/office/drawing/2014/main" id="{672E02B8-D6F2-CDBA-88FF-1663C43E7A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3634" y="3511344"/>
            <a:ext cx="144463" cy="139700"/>
          </a:xfrm>
          <a:prstGeom prst="ellipse">
            <a:avLst/>
          </a:prstGeom>
          <a:solidFill>
            <a:srgbClr val="7E0048"/>
          </a:solidFill>
          <a:ln w="12700">
            <a:solidFill>
              <a:schemeClr val="tx1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Oval 164">
            <a:extLst>
              <a:ext uri="{FF2B5EF4-FFF2-40B4-BE49-F238E27FC236}">
                <a16:creationId xmlns:a16="http://schemas.microsoft.com/office/drawing/2014/main" id="{F58A5F77-0A44-3F9F-7182-2216B87BC6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3634" y="5649706"/>
            <a:ext cx="144463" cy="139700"/>
          </a:xfrm>
          <a:prstGeom prst="ellipse">
            <a:avLst/>
          </a:prstGeom>
          <a:solidFill>
            <a:srgbClr val="7E0048"/>
          </a:solidFill>
          <a:ln w="12700">
            <a:solidFill>
              <a:schemeClr val="tx1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Oval 165">
            <a:extLst>
              <a:ext uri="{FF2B5EF4-FFF2-40B4-BE49-F238E27FC236}">
                <a16:creationId xmlns:a16="http://schemas.microsoft.com/office/drawing/2014/main" id="{70CF9509-EAB6-8505-9143-042DCFDA6E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6272" y="5140119"/>
            <a:ext cx="144462" cy="139700"/>
          </a:xfrm>
          <a:prstGeom prst="ellipse">
            <a:avLst/>
          </a:prstGeom>
          <a:solidFill>
            <a:srgbClr val="7E0048"/>
          </a:solidFill>
          <a:ln w="12700">
            <a:solidFill>
              <a:schemeClr val="tx1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Oval 166">
            <a:extLst>
              <a:ext uri="{FF2B5EF4-FFF2-40B4-BE49-F238E27FC236}">
                <a16:creationId xmlns:a16="http://schemas.microsoft.com/office/drawing/2014/main" id="{20ECB133-5096-07E9-6EBB-24E10E0BD7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6272" y="6125956"/>
            <a:ext cx="144462" cy="139700"/>
          </a:xfrm>
          <a:prstGeom prst="ellipse">
            <a:avLst/>
          </a:prstGeom>
          <a:solidFill>
            <a:srgbClr val="7E0048"/>
          </a:solidFill>
          <a:ln w="12700">
            <a:solidFill>
              <a:schemeClr val="tx1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Oval 167">
            <a:extLst>
              <a:ext uri="{FF2B5EF4-FFF2-40B4-BE49-F238E27FC236}">
                <a16:creationId xmlns:a16="http://schemas.microsoft.com/office/drawing/2014/main" id="{EA50DAE4-379B-FD50-AD23-D4898A34B1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1534" y="4530519"/>
            <a:ext cx="144463" cy="139700"/>
          </a:xfrm>
          <a:prstGeom prst="ellipse">
            <a:avLst/>
          </a:prstGeom>
          <a:solidFill>
            <a:srgbClr val="7E0048"/>
          </a:solidFill>
          <a:ln w="12700">
            <a:solidFill>
              <a:schemeClr val="tx1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D81AEBC-A745-35C9-074D-15B28F1FF523}"/>
              </a:ext>
            </a:extLst>
          </p:cNvPr>
          <p:cNvSpPr txBox="1"/>
          <p:nvPr/>
        </p:nvSpPr>
        <p:spPr>
          <a:xfrm>
            <a:off x="2276782" y="2014331"/>
            <a:ext cx="1588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</a:t>
            </a:r>
            <a:r>
              <a:rPr lang="en-US" sz="2400" baseline="30000" dirty="0"/>
              <a:t>st</a:t>
            </a:r>
            <a:r>
              <a:rPr lang="en-US" sz="2400" dirty="0"/>
              <a:t> Worker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661BA6B-FA4E-18A4-D320-CDBDC69726F9}"/>
              </a:ext>
            </a:extLst>
          </p:cNvPr>
          <p:cNvSpPr txBox="1"/>
          <p:nvPr/>
        </p:nvSpPr>
        <p:spPr>
          <a:xfrm>
            <a:off x="4076791" y="2014331"/>
            <a:ext cx="16554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</a:t>
            </a:r>
            <a:r>
              <a:rPr lang="en-US" sz="2400" baseline="30000" dirty="0"/>
              <a:t>nd</a:t>
            </a:r>
            <a:r>
              <a:rPr lang="en-US" sz="2400" dirty="0"/>
              <a:t> Worker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FF07F41-23FE-04D4-7D6D-5D72BDC662C5}"/>
              </a:ext>
            </a:extLst>
          </p:cNvPr>
          <p:cNvSpPr txBox="1"/>
          <p:nvPr/>
        </p:nvSpPr>
        <p:spPr>
          <a:xfrm>
            <a:off x="6122767" y="2009866"/>
            <a:ext cx="1610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3</a:t>
            </a:r>
            <a:r>
              <a:rPr lang="en-US" sz="2400" baseline="30000" dirty="0"/>
              <a:t>rd</a:t>
            </a:r>
            <a:r>
              <a:rPr lang="en-US" sz="2400" dirty="0"/>
              <a:t> Worker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381834D-3129-DBEA-DF69-A3046BDBB307}"/>
              </a:ext>
            </a:extLst>
          </p:cNvPr>
          <p:cNvSpPr txBox="1"/>
          <p:nvPr/>
        </p:nvSpPr>
        <p:spPr>
          <a:xfrm>
            <a:off x="2609006" y="3103736"/>
            <a:ext cx="10118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Leaves</a:t>
            </a:r>
          </a:p>
          <a:p>
            <a:pPr algn="ctr"/>
            <a:r>
              <a:rPr lang="en-US" sz="2000" dirty="0"/>
              <a:t>(0.1)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C27AEC3-29F3-DB4D-30D5-0D0807EC466F}"/>
              </a:ext>
            </a:extLst>
          </p:cNvPr>
          <p:cNvSpPr txBox="1"/>
          <p:nvPr/>
        </p:nvSpPr>
        <p:spPr>
          <a:xfrm>
            <a:off x="2701980" y="5614057"/>
            <a:ext cx="8258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Stays</a:t>
            </a:r>
          </a:p>
          <a:p>
            <a:pPr algn="ctr"/>
            <a:r>
              <a:rPr lang="en-US" sz="2000" dirty="0"/>
              <a:t>(0.9)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E1410A6-4A9C-02CA-3B08-79C29A0720AD}"/>
              </a:ext>
            </a:extLst>
          </p:cNvPr>
          <p:cNvSpPr txBox="1"/>
          <p:nvPr/>
        </p:nvSpPr>
        <p:spPr>
          <a:xfrm>
            <a:off x="4217705" y="2624070"/>
            <a:ext cx="10118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Leaves</a:t>
            </a:r>
          </a:p>
          <a:p>
            <a:pPr algn="ctr"/>
            <a:r>
              <a:rPr lang="en-US" sz="2000" dirty="0"/>
              <a:t>(0.1)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4F2C8A9-7EC8-845C-BD78-C89C15AEECFC}"/>
              </a:ext>
            </a:extLst>
          </p:cNvPr>
          <p:cNvSpPr txBox="1"/>
          <p:nvPr/>
        </p:nvSpPr>
        <p:spPr>
          <a:xfrm>
            <a:off x="4217705" y="4749733"/>
            <a:ext cx="10118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Leaves</a:t>
            </a:r>
          </a:p>
          <a:p>
            <a:pPr algn="ctr"/>
            <a:r>
              <a:rPr lang="en-US" sz="2000" dirty="0"/>
              <a:t>(0.1)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599D67F-AACA-F815-2CBA-78AE370494D6}"/>
              </a:ext>
            </a:extLst>
          </p:cNvPr>
          <p:cNvSpPr txBox="1"/>
          <p:nvPr/>
        </p:nvSpPr>
        <p:spPr>
          <a:xfrm>
            <a:off x="4269783" y="3825751"/>
            <a:ext cx="8258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Stays</a:t>
            </a:r>
          </a:p>
          <a:p>
            <a:pPr algn="ctr"/>
            <a:r>
              <a:rPr lang="en-US" sz="2000" dirty="0"/>
              <a:t>(0.9)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B8C91F7-E9BA-3CAE-B05C-4C3F03F4537C}"/>
              </a:ext>
            </a:extLst>
          </p:cNvPr>
          <p:cNvSpPr txBox="1"/>
          <p:nvPr/>
        </p:nvSpPr>
        <p:spPr>
          <a:xfrm>
            <a:off x="4269783" y="5968000"/>
            <a:ext cx="8258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Stays</a:t>
            </a:r>
          </a:p>
          <a:p>
            <a:pPr algn="ctr"/>
            <a:r>
              <a:rPr lang="en-US" sz="2000" dirty="0"/>
              <a:t>(0.9)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D7ADA81-1C9A-4EEF-7B12-3B2EB84C0651}"/>
              </a:ext>
            </a:extLst>
          </p:cNvPr>
          <p:cNvSpPr txBox="1"/>
          <p:nvPr/>
        </p:nvSpPr>
        <p:spPr>
          <a:xfrm>
            <a:off x="6014980" y="2570716"/>
            <a:ext cx="8531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L(0.1)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C8AB8EE-60F3-8792-8028-080B2A5854EC}"/>
              </a:ext>
            </a:extLst>
          </p:cNvPr>
          <p:cNvSpPr txBox="1"/>
          <p:nvPr/>
        </p:nvSpPr>
        <p:spPr>
          <a:xfrm>
            <a:off x="6014980" y="3622439"/>
            <a:ext cx="8531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L(0.1)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21CDAE7-DC1B-B1D2-3D3D-7312CD8F44FE}"/>
              </a:ext>
            </a:extLst>
          </p:cNvPr>
          <p:cNvSpPr txBox="1"/>
          <p:nvPr/>
        </p:nvSpPr>
        <p:spPr>
          <a:xfrm>
            <a:off x="6014980" y="4686063"/>
            <a:ext cx="8531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L(0.1)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9276C81-2453-8F93-5907-90B58581D95B}"/>
              </a:ext>
            </a:extLst>
          </p:cNvPr>
          <p:cNvSpPr txBox="1"/>
          <p:nvPr/>
        </p:nvSpPr>
        <p:spPr>
          <a:xfrm>
            <a:off x="6014980" y="5706856"/>
            <a:ext cx="8531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L(0.1)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61EFB8E-53BD-FF5D-D5DC-435AE812A080}"/>
              </a:ext>
            </a:extLst>
          </p:cNvPr>
          <p:cNvSpPr txBox="1"/>
          <p:nvPr/>
        </p:nvSpPr>
        <p:spPr>
          <a:xfrm>
            <a:off x="6000553" y="3143777"/>
            <a:ext cx="8819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S(0.9)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4CB8EAE-D558-FF8A-B5A7-4E6E70E57EA7}"/>
              </a:ext>
            </a:extLst>
          </p:cNvPr>
          <p:cNvSpPr txBox="1"/>
          <p:nvPr/>
        </p:nvSpPr>
        <p:spPr>
          <a:xfrm>
            <a:off x="6000553" y="4165394"/>
            <a:ext cx="8819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S(0.9)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79369CC-4CBF-2705-1C93-A56A989B8173}"/>
              </a:ext>
            </a:extLst>
          </p:cNvPr>
          <p:cNvSpPr txBox="1"/>
          <p:nvPr/>
        </p:nvSpPr>
        <p:spPr>
          <a:xfrm>
            <a:off x="6000553" y="5243306"/>
            <a:ext cx="8819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S(0.9)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AC793FD-D6C6-A3EC-4806-D5273FD68EEB}"/>
              </a:ext>
            </a:extLst>
          </p:cNvPr>
          <p:cNvSpPr txBox="1"/>
          <p:nvPr/>
        </p:nvSpPr>
        <p:spPr>
          <a:xfrm>
            <a:off x="6000553" y="6278839"/>
            <a:ext cx="8819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S(0.9)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DDB92DC-EA70-2EB6-C25B-3D79191A018D}"/>
              </a:ext>
            </a:extLst>
          </p:cNvPr>
          <p:cNvSpPr txBox="1"/>
          <p:nvPr/>
        </p:nvSpPr>
        <p:spPr>
          <a:xfrm>
            <a:off x="8152018" y="1938131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x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028AE16-5B55-142B-E12C-7E3D1AB6C59E}"/>
              </a:ext>
            </a:extLst>
          </p:cNvPr>
          <p:cNvSpPr txBox="1"/>
          <p:nvPr/>
        </p:nvSpPr>
        <p:spPr>
          <a:xfrm>
            <a:off x="8961829" y="1938131"/>
            <a:ext cx="8354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Prob</a:t>
            </a:r>
            <a:endParaRPr lang="en-US" sz="24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3329748-D734-36D0-22A0-13DE4E5EF385}"/>
              </a:ext>
            </a:extLst>
          </p:cNvPr>
          <p:cNvSpPr txBox="1"/>
          <p:nvPr/>
        </p:nvSpPr>
        <p:spPr>
          <a:xfrm>
            <a:off x="8152018" y="254961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3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C32A2F2-556B-A8BB-1B63-19404D9FF91D}"/>
              </a:ext>
            </a:extLst>
          </p:cNvPr>
          <p:cNvSpPr txBox="1"/>
          <p:nvPr/>
        </p:nvSpPr>
        <p:spPr>
          <a:xfrm>
            <a:off x="8152018" y="3128223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7D1762A-B1CE-0680-EECE-4F70013FA71D}"/>
              </a:ext>
            </a:extLst>
          </p:cNvPr>
          <p:cNvSpPr txBox="1"/>
          <p:nvPr/>
        </p:nvSpPr>
        <p:spPr>
          <a:xfrm>
            <a:off x="8152018" y="358936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C870CB9-29D4-B918-6831-B6554DA111A2}"/>
              </a:ext>
            </a:extLst>
          </p:cNvPr>
          <p:cNvSpPr txBox="1"/>
          <p:nvPr/>
        </p:nvSpPr>
        <p:spPr>
          <a:xfrm>
            <a:off x="8152018" y="41621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1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85F5ED2-8BB7-4E7C-C35F-BE817694E67E}"/>
              </a:ext>
            </a:extLst>
          </p:cNvPr>
          <p:cNvSpPr txBox="1"/>
          <p:nvPr/>
        </p:nvSpPr>
        <p:spPr>
          <a:xfrm>
            <a:off x="8152018" y="4731983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2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449D689-992D-B592-BCD6-078FC501A13D}"/>
              </a:ext>
            </a:extLst>
          </p:cNvPr>
          <p:cNvSpPr txBox="1"/>
          <p:nvPr/>
        </p:nvSpPr>
        <p:spPr>
          <a:xfrm>
            <a:off x="8152018" y="523940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1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336D738-4AC5-9416-3680-BF6F6A6CC79B}"/>
              </a:ext>
            </a:extLst>
          </p:cNvPr>
          <p:cNvSpPr txBox="1"/>
          <p:nvPr/>
        </p:nvSpPr>
        <p:spPr>
          <a:xfrm>
            <a:off x="8152018" y="573225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C80160-A31C-468A-3D8A-CBB703A1C6A9}"/>
              </a:ext>
            </a:extLst>
          </p:cNvPr>
          <p:cNvSpPr txBox="1"/>
          <p:nvPr/>
        </p:nvSpPr>
        <p:spPr>
          <a:xfrm>
            <a:off x="8152018" y="629737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1006E91-B2CA-A609-B545-9628379C3BEC}"/>
              </a:ext>
            </a:extLst>
          </p:cNvPr>
          <p:cNvSpPr txBox="1"/>
          <p:nvPr/>
        </p:nvSpPr>
        <p:spPr>
          <a:xfrm>
            <a:off x="8968409" y="2549616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0.001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6D0179A-322A-25DD-1F10-50A0518254C4}"/>
              </a:ext>
            </a:extLst>
          </p:cNvPr>
          <p:cNvSpPr txBox="1"/>
          <p:nvPr/>
        </p:nvSpPr>
        <p:spPr>
          <a:xfrm>
            <a:off x="8968409" y="3128223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0.009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211A761-64C0-A144-0B81-3A5A9DFE569C}"/>
              </a:ext>
            </a:extLst>
          </p:cNvPr>
          <p:cNvSpPr txBox="1"/>
          <p:nvPr/>
        </p:nvSpPr>
        <p:spPr>
          <a:xfrm>
            <a:off x="8968409" y="3589369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0.009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D9A1498-98EE-115E-49D8-6CDD20D24BCD}"/>
              </a:ext>
            </a:extLst>
          </p:cNvPr>
          <p:cNvSpPr txBox="1"/>
          <p:nvPr/>
        </p:nvSpPr>
        <p:spPr>
          <a:xfrm>
            <a:off x="8968409" y="4162189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0.081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CC572C6-1AE3-961E-95B6-42A96E286369}"/>
              </a:ext>
            </a:extLst>
          </p:cNvPr>
          <p:cNvSpPr txBox="1"/>
          <p:nvPr/>
        </p:nvSpPr>
        <p:spPr>
          <a:xfrm>
            <a:off x="8968409" y="4731983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0.009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CF1FA06-10A4-3852-8D11-0F8CC44CDE14}"/>
              </a:ext>
            </a:extLst>
          </p:cNvPr>
          <p:cNvSpPr txBox="1"/>
          <p:nvPr/>
        </p:nvSpPr>
        <p:spPr>
          <a:xfrm>
            <a:off x="8968409" y="5239404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0.081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2E077FA-43B1-E7C0-AA92-AC22E465A734}"/>
              </a:ext>
            </a:extLst>
          </p:cNvPr>
          <p:cNvSpPr txBox="1"/>
          <p:nvPr/>
        </p:nvSpPr>
        <p:spPr>
          <a:xfrm>
            <a:off x="8968409" y="5732256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0.081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7D51AE7-545F-BA34-EE0E-FDBBE4EA91BC}"/>
              </a:ext>
            </a:extLst>
          </p:cNvPr>
          <p:cNvSpPr txBox="1"/>
          <p:nvPr/>
        </p:nvSpPr>
        <p:spPr>
          <a:xfrm>
            <a:off x="8968409" y="6297376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0.729</a:t>
            </a:r>
          </a:p>
        </p:txBody>
      </p:sp>
    </p:spTree>
    <p:extLst>
      <p:ext uri="{BB962C8B-B14F-4D97-AF65-F5344CB8AC3E}">
        <p14:creationId xmlns:p14="http://schemas.microsoft.com/office/powerpoint/2010/main" val="252448660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DC6DE-CC72-49F5-8DDD-1A2AF137B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Binomial Distribution Example</a:t>
            </a:r>
          </a:p>
        </p:txBody>
      </p:sp>
      <p:sp>
        <p:nvSpPr>
          <p:cNvPr id="3" name="Line 5">
            <a:extLst>
              <a:ext uri="{FF2B5EF4-FFF2-40B4-BE49-F238E27FC236}">
                <a16:creationId xmlns:a16="http://schemas.microsoft.com/office/drawing/2014/main" id="{42DF7A6C-1C4D-0369-F19A-1C3A7D511E8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48534" y="3589131"/>
            <a:ext cx="1444625" cy="98425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Line 6">
            <a:extLst>
              <a:ext uri="{FF2B5EF4-FFF2-40B4-BE49-F238E27FC236}">
                <a16:creationId xmlns:a16="http://schemas.microsoft.com/office/drawing/2014/main" id="{8FC590E5-D5D0-FDC5-73BC-E1C82FDE60CA}"/>
              </a:ext>
            </a:extLst>
          </p:cNvPr>
          <p:cNvSpPr>
            <a:spLocks noChangeShapeType="1"/>
          </p:cNvSpPr>
          <p:nvPr/>
        </p:nvSpPr>
        <p:spPr bwMode="auto">
          <a:xfrm>
            <a:off x="2359647" y="4632119"/>
            <a:ext cx="1427162" cy="106680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Line 7">
            <a:extLst>
              <a:ext uri="{FF2B5EF4-FFF2-40B4-BE49-F238E27FC236}">
                <a16:creationId xmlns:a16="http://schemas.microsoft.com/office/drawing/2014/main" id="{29EBB69B-785F-F7F4-31EC-34FE8F389D7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16984" y="5232194"/>
            <a:ext cx="1978025" cy="47625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Line 8">
            <a:extLst>
              <a:ext uri="{FF2B5EF4-FFF2-40B4-BE49-F238E27FC236}">
                <a16:creationId xmlns:a16="http://schemas.microsoft.com/office/drawing/2014/main" id="{4A980AD9-CB33-C88E-D8CE-F7AA172DA93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69622" y="2806494"/>
            <a:ext cx="1901825" cy="2460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Line 9">
            <a:extLst>
              <a:ext uri="{FF2B5EF4-FFF2-40B4-BE49-F238E27FC236}">
                <a16:creationId xmlns:a16="http://schemas.microsoft.com/office/drawing/2014/main" id="{47680EF2-214F-8093-8BC7-10D705DB5BE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09047" y="3073194"/>
            <a:ext cx="2000250" cy="4762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10">
            <a:extLst>
              <a:ext uri="{FF2B5EF4-FFF2-40B4-BE49-F238E27FC236}">
                <a16:creationId xmlns:a16="http://schemas.microsoft.com/office/drawing/2014/main" id="{F26A2D59-B98E-4BD2-81B9-D11F73B39F65}"/>
              </a:ext>
            </a:extLst>
          </p:cNvPr>
          <p:cNvSpPr>
            <a:spLocks noChangeShapeType="1"/>
          </p:cNvSpPr>
          <p:nvPr/>
        </p:nvSpPr>
        <p:spPr bwMode="auto">
          <a:xfrm>
            <a:off x="3921747" y="3581194"/>
            <a:ext cx="1968500" cy="52070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Line 15">
            <a:extLst>
              <a:ext uri="{FF2B5EF4-FFF2-40B4-BE49-F238E27FC236}">
                <a16:creationId xmlns:a16="http://schemas.microsoft.com/office/drawing/2014/main" id="{8662077F-F3C3-B485-D8AF-EC8D69FD52BB}"/>
              </a:ext>
            </a:extLst>
          </p:cNvPr>
          <p:cNvSpPr>
            <a:spLocks noChangeShapeType="1"/>
          </p:cNvSpPr>
          <p:nvPr/>
        </p:nvSpPr>
        <p:spPr bwMode="auto">
          <a:xfrm>
            <a:off x="5979147" y="3104944"/>
            <a:ext cx="1906587" cy="2111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Line 16">
            <a:extLst>
              <a:ext uri="{FF2B5EF4-FFF2-40B4-BE49-F238E27FC236}">
                <a16:creationId xmlns:a16="http://schemas.microsoft.com/office/drawing/2014/main" id="{B8162C11-5F73-0741-F2F2-DB49794F34DC}"/>
              </a:ext>
            </a:extLst>
          </p:cNvPr>
          <p:cNvSpPr>
            <a:spLocks noChangeShapeType="1"/>
          </p:cNvSpPr>
          <p:nvPr/>
        </p:nvSpPr>
        <p:spPr bwMode="auto">
          <a:xfrm>
            <a:off x="3910634" y="5732256"/>
            <a:ext cx="2001838" cy="471488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Line 17">
            <a:extLst>
              <a:ext uri="{FF2B5EF4-FFF2-40B4-BE49-F238E27FC236}">
                <a16:creationId xmlns:a16="http://schemas.microsoft.com/office/drawing/2014/main" id="{AD1C0BA9-AED3-9A53-2542-1738CFD82CB5}"/>
              </a:ext>
            </a:extLst>
          </p:cNvPr>
          <p:cNvSpPr>
            <a:spLocks noChangeShapeType="1"/>
          </p:cNvSpPr>
          <p:nvPr/>
        </p:nvSpPr>
        <p:spPr bwMode="auto">
          <a:xfrm>
            <a:off x="5910884" y="2277856"/>
            <a:ext cx="0" cy="4281488"/>
          </a:xfrm>
          <a:prstGeom prst="line">
            <a:avLst/>
          </a:prstGeom>
          <a:noFill/>
          <a:ln w="19050">
            <a:solidFill>
              <a:srgbClr val="66FFFF"/>
            </a:solidFill>
            <a:prstDash val="lgDash"/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Line 19">
            <a:extLst>
              <a:ext uri="{FF2B5EF4-FFF2-40B4-BE49-F238E27FC236}">
                <a16:creationId xmlns:a16="http://schemas.microsoft.com/office/drawing/2014/main" id="{1DC39A6F-5534-32A2-1A4D-A31433B7307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83909" y="3844719"/>
            <a:ext cx="1887538" cy="2460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Line 21">
            <a:extLst>
              <a:ext uri="{FF2B5EF4-FFF2-40B4-BE49-F238E27FC236}">
                <a16:creationId xmlns:a16="http://schemas.microsoft.com/office/drawing/2014/main" id="{A52759BA-97E0-06C1-5FA7-10F59F1EBA3A}"/>
              </a:ext>
            </a:extLst>
          </p:cNvPr>
          <p:cNvSpPr>
            <a:spLocks noChangeShapeType="1"/>
          </p:cNvSpPr>
          <p:nvPr/>
        </p:nvSpPr>
        <p:spPr bwMode="auto">
          <a:xfrm>
            <a:off x="5974384" y="4128881"/>
            <a:ext cx="1897063" cy="233363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Line 23">
            <a:extLst>
              <a:ext uri="{FF2B5EF4-FFF2-40B4-BE49-F238E27FC236}">
                <a16:creationId xmlns:a16="http://schemas.microsoft.com/office/drawing/2014/main" id="{05F4AAE6-0C97-386C-6B76-53BA7580EDD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83909" y="5970381"/>
            <a:ext cx="1911350" cy="17780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Line 25">
            <a:extLst>
              <a:ext uri="{FF2B5EF4-FFF2-40B4-BE49-F238E27FC236}">
                <a16:creationId xmlns:a16="http://schemas.microsoft.com/office/drawing/2014/main" id="{C983E255-EBC1-ED98-8966-2815C004364B}"/>
              </a:ext>
            </a:extLst>
          </p:cNvPr>
          <p:cNvSpPr>
            <a:spLocks noChangeShapeType="1"/>
          </p:cNvSpPr>
          <p:nvPr/>
        </p:nvSpPr>
        <p:spPr bwMode="auto">
          <a:xfrm>
            <a:off x="5993434" y="6216444"/>
            <a:ext cx="1878013" cy="2809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Line 26">
            <a:extLst>
              <a:ext uri="{FF2B5EF4-FFF2-40B4-BE49-F238E27FC236}">
                <a16:creationId xmlns:a16="http://schemas.microsoft.com/office/drawing/2014/main" id="{D1600BC3-C392-67FF-3AD5-4AFE5145D7D8}"/>
              </a:ext>
            </a:extLst>
          </p:cNvPr>
          <p:cNvSpPr>
            <a:spLocks noChangeShapeType="1"/>
          </p:cNvSpPr>
          <p:nvPr/>
        </p:nvSpPr>
        <p:spPr bwMode="auto">
          <a:xfrm>
            <a:off x="5972797" y="5216319"/>
            <a:ext cx="1889125" cy="24130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Line 27">
            <a:extLst>
              <a:ext uri="{FF2B5EF4-FFF2-40B4-BE49-F238E27FC236}">
                <a16:creationId xmlns:a16="http://schemas.microsoft.com/office/drawing/2014/main" id="{7CE50B6A-34D7-47DF-DF0C-73FD6DE501D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79147" y="4935331"/>
            <a:ext cx="1911350" cy="2317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Oval 75">
            <a:extLst>
              <a:ext uri="{FF2B5EF4-FFF2-40B4-BE49-F238E27FC236}">
                <a16:creationId xmlns:a16="http://schemas.microsoft.com/office/drawing/2014/main" id="{8CC9FCE9-4C0D-4F2A-594B-1C3E20EA54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1509" y="4035219"/>
            <a:ext cx="144463" cy="13970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2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Line 82">
            <a:extLst>
              <a:ext uri="{FF2B5EF4-FFF2-40B4-BE49-F238E27FC236}">
                <a16:creationId xmlns:a16="http://schemas.microsoft.com/office/drawing/2014/main" id="{0FBD5CDC-CA76-4A6B-9D3E-3F8257385E51}"/>
              </a:ext>
            </a:extLst>
          </p:cNvPr>
          <p:cNvSpPr>
            <a:spLocks noChangeShapeType="1"/>
          </p:cNvSpPr>
          <p:nvPr/>
        </p:nvSpPr>
        <p:spPr bwMode="auto">
          <a:xfrm>
            <a:off x="3858247" y="2271506"/>
            <a:ext cx="0" cy="4281488"/>
          </a:xfrm>
          <a:prstGeom prst="line">
            <a:avLst/>
          </a:prstGeom>
          <a:noFill/>
          <a:ln w="19050">
            <a:solidFill>
              <a:srgbClr val="66FFFF"/>
            </a:solidFill>
            <a:prstDash val="lgDash"/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Line 81">
            <a:extLst>
              <a:ext uri="{FF2B5EF4-FFF2-40B4-BE49-F238E27FC236}">
                <a16:creationId xmlns:a16="http://schemas.microsoft.com/office/drawing/2014/main" id="{5288A42F-72B4-617A-D2EF-2C92B15E9693}"/>
              </a:ext>
            </a:extLst>
          </p:cNvPr>
          <p:cNvSpPr>
            <a:spLocks noChangeShapeType="1"/>
          </p:cNvSpPr>
          <p:nvPr/>
        </p:nvSpPr>
        <p:spPr bwMode="auto">
          <a:xfrm>
            <a:off x="7877797" y="2273094"/>
            <a:ext cx="0" cy="4281487"/>
          </a:xfrm>
          <a:prstGeom prst="line">
            <a:avLst/>
          </a:prstGeom>
          <a:noFill/>
          <a:ln w="19050">
            <a:solidFill>
              <a:srgbClr val="66FFFF"/>
            </a:solidFill>
            <a:prstDash val="lgDash"/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Line 83">
            <a:extLst>
              <a:ext uri="{FF2B5EF4-FFF2-40B4-BE49-F238E27FC236}">
                <a16:creationId xmlns:a16="http://schemas.microsoft.com/office/drawing/2014/main" id="{A9D0DC30-0A0C-EBAB-2B70-2D3CDB2444CC}"/>
              </a:ext>
            </a:extLst>
          </p:cNvPr>
          <p:cNvSpPr>
            <a:spLocks noChangeShapeType="1"/>
          </p:cNvSpPr>
          <p:nvPr/>
        </p:nvSpPr>
        <p:spPr bwMode="auto">
          <a:xfrm>
            <a:off x="2299322" y="2241344"/>
            <a:ext cx="0" cy="4306887"/>
          </a:xfrm>
          <a:prstGeom prst="line">
            <a:avLst/>
          </a:prstGeom>
          <a:noFill/>
          <a:ln w="19050">
            <a:solidFill>
              <a:srgbClr val="66FFFF"/>
            </a:solidFill>
            <a:prstDash val="lgDash"/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Oval 162">
            <a:extLst>
              <a:ext uri="{FF2B5EF4-FFF2-40B4-BE49-F238E27FC236}">
                <a16:creationId xmlns:a16="http://schemas.microsoft.com/office/drawing/2014/main" id="{8E70797D-E243-BE36-C474-1551510F2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1509" y="3011281"/>
            <a:ext cx="144463" cy="139700"/>
          </a:xfrm>
          <a:prstGeom prst="ellipse">
            <a:avLst/>
          </a:prstGeom>
          <a:solidFill>
            <a:srgbClr val="7E0048"/>
          </a:solidFill>
          <a:ln w="12700">
            <a:solidFill>
              <a:schemeClr val="tx1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Oval 163">
            <a:extLst>
              <a:ext uri="{FF2B5EF4-FFF2-40B4-BE49-F238E27FC236}">
                <a16:creationId xmlns:a16="http://schemas.microsoft.com/office/drawing/2014/main" id="{672E02B8-D6F2-CDBA-88FF-1663C43E7A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3634" y="3511344"/>
            <a:ext cx="144463" cy="13970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2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Oval 164">
            <a:extLst>
              <a:ext uri="{FF2B5EF4-FFF2-40B4-BE49-F238E27FC236}">
                <a16:creationId xmlns:a16="http://schemas.microsoft.com/office/drawing/2014/main" id="{F58A5F77-0A44-3F9F-7182-2216B87BC6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3634" y="5649706"/>
            <a:ext cx="144463" cy="13970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2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Oval 165">
            <a:extLst>
              <a:ext uri="{FF2B5EF4-FFF2-40B4-BE49-F238E27FC236}">
                <a16:creationId xmlns:a16="http://schemas.microsoft.com/office/drawing/2014/main" id="{70CF9509-EAB6-8505-9143-042DCFDA6E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6272" y="5140119"/>
            <a:ext cx="144462" cy="13970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2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Oval 166">
            <a:extLst>
              <a:ext uri="{FF2B5EF4-FFF2-40B4-BE49-F238E27FC236}">
                <a16:creationId xmlns:a16="http://schemas.microsoft.com/office/drawing/2014/main" id="{20ECB133-5096-07E9-6EBB-24E10E0BD7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6272" y="6125956"/>
            <a:ext cx="144462" cy="13970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2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Oval 167">
            <a:extLst>
              <a:ext uri="{FF2B5EF4-FFF2-40B4-BE49-F238E27FC236}">
                <a16:creationId xmlns:a16="http://schemas.microsoft.com/office/drawing/2014/main" id="{EA50DAE4-379B-FD50-AD23-D4898A34B1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1534" y="4530519"/>
            <a:ext cx="144463" cy="13970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2"/>
            </a:solidFill>
            <a:round/>
            <a:headEnd/>
            <a:tailEnd/>
          </a:ln>
          <a:effectLst>
            <a:outerShdw sx="1000" sy="1000" algn="ctr" rotWithShape="0">
              <a:srgbClr val="000000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D81AEBC-A745-35C9-074D-15B28F1FF523}"/>
              </a:ext>
            </a:extLst>
          </p:cNvPr>
          <p:cNvSpPr txBox="1"/>
          <p:nvPr/>
        </p:nvSpPr>
        <p:spPr>
          <a:xfrm>
            <a:off x="2276782" y="2014331"/>
            <a:ext cx="1588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</a:t>
            </a:r>
            <a:r>
              <a:rPr lang="en-US" sz="2400" baseline="30000" dirty="0"/>
              <a:t>st</a:t>
            </a:r>
            <a:r>
              <a:rPr lang="en-US" sz="2400" dirty="0"/>
              <a:t> Worker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661BA6B-FA4E-18A4-D320-CDBDC69726F9}"/>
              </a:ext>
            </a:extLst>
          </p:cNvPr>
          <p:cNvSpPr txBox="1"/>
          <p:nvPr/>
        </p:nvSpPr>
        <p:spPr>
          <a:xfrm>
            <a:off x="4076791" y="2014331"/>
            <a:ext cx="16554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</a:t>
            </a:r>
            <a:r>
              <a:rPr lang="en-US" sz="2400" baseline="30000" dirty="0"/>
              <a:t>nd</a:t>
            </a:r>
            <a:r>
              <a:rPr lang="en-US" sz="2400" dirty="0"/>
              <a:t> Worker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FF07F41-23FE-04D4-7D6D-5D72BDC662C5}"/>
              </a:ext>
            </a:extLst>
          </p:cNvPr>
          <p:cNvSpPr txBox="1"/>
          <p:nvPr/>
        </p:nvSpPr>
        <p:spPr>
          <a:xfrm>
            <a:off x="6122767" y="2009866"/>
            <a:ext cx="1610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3</a:t>
            </a:r>
            <a:r>
              <a:rPr lang="en-US" sz="2400" baseline="30000" dirty="0"/>
              <a:t>rd</a:t>
            </a:r>
            <a:r>
              <a:rPr lang="en-US" sz="2400" dirty="0"/>
              <a:t> Worker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381834D-3129-DBEA-DF69-A3046BDBB307}"/>
              </a:ext>
            </a:extLst>
          </p:cNvPr>
          <p:cNvSpPr txBox="1"/>
          <p:nvPr/>
        </p:nvSpPr>
        <p:spPr>
          <a:xfrm>
            <a:off x="2609006" y="3103736"/>
            <a:ext cx="10118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Leaves</a:t>
            </a:r>
          </a:p>
          <a:p>
            <a:pPr algn="ctr"/>
            <a:r>
              <a:rPr lang="en-US" sz="2000" dirty="0"/>
              <a:t>(0.1)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C27AEC3-29F3-DB4D-30D5-0D0807EC466F}"/>
              </a:ext>
            </a:extLst>
          </p:cNvPr>
          <p:cNvSpPr txBox="1"/>
          <p:nvPr/>
        </p:nvSpPr>
        <p:spPr>
          <a:xfrm>
            <a:off x="2701980" y="5614057"/>
            <a:ext cx="8258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Stays</a:t>
            </a:r>
          </a:p>
          <a:p>
            <a:pPr algn="ctr"/>
            <a:r>
              <a:rPr lang="en-US" sz="2000" dirty="0"/>
              <a:t>(0.9)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E1410A6-4A9C-02CA-3B08-79C29A0720AD}"/>
              </a:ext>
            </a:extLst>
          </p:cNvPr>
          <p:cNvSpPr txBox="1"/>
          <p:nvPr/>
        </p:nvSpPr>
        <p:spPr>
          <a:xfrm>
            <a:off x="4217705" y="2624070"/>
            <a:ext cx="10118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Leaves</a:t>
            </a:r>
          </a:p>
          <a:p>
            <a:pPr algn="ctr"/>
            <a:r>
              <a:rPr lang="en-US" sz="2000" dirty="0"/>
              <a:t>(0.1)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4F2C8A9-7EC8-845C-BD78-C89C15AEECFC}"/>
              </a:ext>
            </a:extLst>
          </p:cNvPr>
          <p:cNvSpPr txBox="1"/>
          <p:nvPr/>
        </p:nvSpPr>
        <p:spPr>
          <a:xfrm>
            <a:off x="4217705" y="4749733"/>
            <a:ext cx="10118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Leaves</a:t>
            </a:r>
          </a:p>
          <a:p>
            <a:pPr algn="ctr"/>
            <a:r>
              <a:rPr lang="en-US" sz="2000" dirty="0"/>
              <a:t>(0.1)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599D67F-AACA-F815-2CBA-78AE370494D6}"/>
              </a:ext>
            </a:extLst>
          </p:cNvPr>
          <p:cNvSpPr txBox="1"/>
          <p:nvPr/>
        </p:nvSpPr>
        <p:spPr>
          <a:xfrm>
            <a:off x="4269783" y="3825751"/>
            <a:ext cx="8258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Stays</a:t>
            </a:r>
          </a:p>
          <a:p>
            <a:pPr algn="ctr"/>
            <a:r>
              <a:rPr lang="en-US" sz="2000" dirty="0"/>
              <a:t>(0.9)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B8C91F7-E9BA-3CAE-B05C-4C3F03F4537C}"/>
              </a:ext>
            </a:extLst>
          </p:cNvPr>
          <p:cNvSpPr txBox="1"/>
          <p:nvPr/>
        </p:nvSpPr>
        <p:spPr>
          <a:xfrm>
            <a:off x="4269783" y="5968000"/>
            <a:ext cx="8258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Stays</a:t>
            </a:r>
          </a:p>
          <a:p>
            <a:pPr algn="ctr"/>
            <a:r>
              <a:rPr lang="en-US" sz="2000" dirty="0"/>
              <a:t>(0.9)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D7ADA81-1C9A-4EEF-7B12-3B2EB84C0651}"/>
              </a:ext>
            </a:extLst>
          </p:cNvPr>
          <p:cNvSpPr txBox="1"/>
          <p:nvPr/>
        </p:nvSpPr>
        <p:spPr>
          <a:xfrm>
            <a:off x="6014980" y="2570716"/>
            <a:ext cx="8531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L(0.1)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C8AB8EE-60F3-8792-8028-080B2A5854EC}"/>
              </a:ext>
            </a:extLst>
          </p:cNvPr>
          <p:cNvSpPr txBox="1"/>
          <p:nvPr/>
        </p:nvSpPr>
        <p:spPr>
          <a:xfrm>
            <a:off x="6014980" y="3622439"/>
            <a:ext cx="8531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L(0.1)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21CDAE7-DC1B-B1D2-3D3D-7312CD8F44FE}"/>
              </a:ext>
            </a:extLst>
          </p:cNvPr>
          <p:cNvSpPr txBox="1"/>
          <p:nvPr/>
        </p:nvSpPr>
        <p:spPr>
          <a:xfrm>
            <a:off x="6014980" y="4686063"/>
            <a:ext cx="8531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L(0.1)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9276C81-2453-8F93-5907-90B58581D95B}"/>
              </a:ext>
            </a:extLst>
          </p:cNvPr>
          <p:cNvSpPr txBox="1"/>
          <p:nvPr/>
        </p:nvSpPr>
        <p:spPr>
          <a:xfrm>
            <a:off x="6014980" y="5706856"/>
            <a:ext cx="8531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L(0.1)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61EFB8E-53BD-FF5D-D5DC-435AE812A080}"/>
              </a:ext>
            </a:extLst>
          </p:cNvPr>
          <p:cNvSpPr txBox="1"/>
          <p:nvPr/>
        </p:nvSpPr>
        <p:spPr>
          <a:xfrm>
            <a:off x="6000553" y="3143777"/>
            <a:ext cx="8819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S(0.9)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4CB8EAE-D558-FF8A-B5A7-4E6E70E57EA7}"/>
              </a:ext>
            </a:extLst>
          </p:cNvPr>
          <p:cNvSpPr txBox="1"/>
          <p:nvPr/>
        </p:nvSpPr>
        <p:spPr>
          <a:xfrm>
            <a:off x="6000553" y="4165394"/>
            <a:ext cx="8819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S(0.9)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79369CC-4CBF-2705-1C93-A56A989B8173}"/>
              </a:ext>
            </a:extLst>
          </p:cNvPr>
          <p:cNvSpPr txBox="1"/>
          <p:nvPr/>
        </p:nvSpPr>
        <p:spPr>
          <a:xfrm>
            <a:off x="6000553" y="5243306"/>
            <a:ext cx="8819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S(0.9)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AC793FD-D6C6-A3EC-4806-D5273FD68EEB}"/>
              </a:ext>
            </a:extLst>
          </p:cNvPr>
          <p:cNvSpPr txBox="1"/>
          <p:nvPr/>
        </p:nvSpPr>
        <p:spPr>
          <a:xfrm>
            <a:off x="6000553" y="6278839"/>
            <a:ext cx="8819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S(0.9)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DDB92DC-EA70-2EB6-C25B-3D79191A018D}"/>
              </a:ext>
            </a:extLst>
          </p:cNvPr>
          <p:cNvSpPr txBox="1"/>
          <p:nvPr/>
        </p:nvSpPr>
        <p:spPr>
          <a:xfrm>
            <a:off x="8152018" y="1938131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x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028AE16-5B55-142B-E12C-7E3D1AB6C59E}"/>
              </a:ext>
            </a:extLst>
          </p:cNvPr>
          <p:cNvSpPr txBox="1"/>
          <p:nvPr/>
        </p:nvSpPr>
        <p:spPr>
          <a:xfrm>
            <a:off x="8961829" y="1938131"/>
            <a:ext cx="8354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Prob</a:t>
            </a:r>
            <a:endParaRPr lang="en-US" sz="24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3329748-D734-36D0-22A0-13DE4E5EF385}"/>
              </a:ext>
            </a:extLst>
          </p:cNvPr>
          <p:cNvSpPr txBox="1"/>
          <p:nvPr/>
        </p:nvSpPr>
        <p:spPr>
          <a:xfrm>
            <a:off x="8152018" y="254961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3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C32A2F2-556B-A8BB-1B63-19404D9FF91D}"/>
              </a:ext>
            </a:extLst>
          </p:cNvPr>
          <p:cNvSpPr txBox="1"/>
          <p:nvPr/>
        </p:nvSpPr>
        <p:spPr>
          <a:xfrm>
            <a:off x="8152018" y="3128223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7D1762A-B1CE-0680-EECE-4F70013FA71D}"/>
              </a:ext>
            </a:extLst>
          </p:cNvPr>
          <p:cNvSpPr txBox="1"/>
          <p:nvPr/>
        </p:nvSpPr>
        <p:spPr>
          <a:xfrm>
            <a:off x="8152018" y="358936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C870CB9-29D4-B918-6831-B6554DA111A2}"/>
              </a:ext>
            </a:extLst>
          </p:cNvPr>
          <p:cNvSpPr txBox="1"/>
          <p:nvPr/>
        </p:nvSpPr>
        <p:spPr>
          <a:xfrm>
            <a:off x="8152018" y="41621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1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85F5ED2-8BB7-4E7C-C35F-BE817694E67E}"/>
              </a:ext>
            </a:extLst>
          </p:cNvPr>
          <p:cNvSpPr txBox="1"/>
          <p:nvPr/>
        </p:nvSpPr>
        <p:spPr>
          <a:xfrm>
            <a:off x="8152018" y="4731983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2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449D689-992D-B592-BCD6-078FC501A13D}"/>
              </a:ext>
            </a:extLst>
          </p:cNvPr>
          <p:cNvSpPr txBox="1"/>
          <p:nvPr/>
        </p:nvSpPr>
        <p:spPr>
          <a:xfrm>
            <a:off x="8152018" y="523940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1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336D738-4AC5-9416-3680-BF6F6A6CC79B}"/>
              </a:ext>
            </a:extLst>
          </p:cNvPr>
          <p:cNvSpPr txBox="1"/>
          <p:nvPr/>
        </p:nvSpPr>
        <p:spPr>
          <a:xfrm>
            <a:off x="8152018" y="573225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C80160-A31C-468A-3D8A-CBB703A1C6A9}"/>
              </a:ext>
            </a:extLst>
          </p:cNvPr>
          <p:cNvSpPr txBox="1"/>
          <p:nvPr/>
        </p:nvSpPr>
        <p:spPr>
          <a:xfrm>
            <a:off x="8152018" y="629737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1006E91-B2CA-A609-B545-9628379C3BEC}"/>
              </a:ext>
            </a:extLst>
          </p:cNvPr>
          <p:cNvSpPr txBox="1"/>
          <p:nvPr/>
        </p:nvSpPr>
        <p:spPr>
          <a:xfrm>
            <a:off x="8968409" y="2549616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0.001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6D0179A-322A-25DD-1F10-50A0518254C4}"/>
              </a:ext>
            </a:extLst>
          </p:cNvPr>
          <p:cNvSpPr txBox="1"/>
          <p:nvPr/>
        </p:nvSpPr>
        <p:spPr>
          <a:xfrm>
            <a:off x="8968409" y="3128223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0.009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211A761-64C0-A144-0B81-3A5A9DFE569C}"/>
              </a:ext>
            </a:extLst>
          </p:cNvPr>
          <p:cNvSpPr txBox="1"/>
          <p:nvPr/>
        </p:nvSpPr>
        <p:spPr>
          <a:xfrm>
            <a:off x="8968409" y="3589369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0.009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D9A1498-98EE-115E-49D8-6CDD20D24BCD}"/>
              </a:ext>
            </a:extLst>
          </p:cNvPr>
          <p:cNvSpPr txBox="1"/>
          <p:nvPr/>
        </p:nvSpPr>
        <p:spPr>
          <a:xfrm>
            <a:off x="8968409" y="4162189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0.081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CC572C6-1AE3-961E-95B6-42A96E286369}"/>
              </a:ext>
            </a:extLst>
          </p:cNvPr>
          <p:cNvSpPr txBox="1"/>
          <p:nvPr/>
        </p:nvSpPr>
        <p:spPr>
          <a:xfrm>
            <a:off x="8968409" y="4731983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0.009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CF1FA06-10A4-3852-8D11-0F8CC44CDE14}"/>
              </a:ext>
            </a:extLst>
          </p:cNvPr>
          <p:cNvSpPr txBox="1"/>
          <p:nvPr/>
        </p:nvSpPr>
        <p:spPr>
          <a:xfrm>
            <a:off x="8968409" y="5239404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0.081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2E077FA-43B1-E7C0-AA92-AC22E465A734}"/>
              </a:ext>
            </a:extLst>
          </p:cNvPr>
          <p:cNvSpPr txBox="1"/>
          <p:nvPr/>
        </p:nvSpPr>
        <p:spPr>
          <a:xfrm>
            <a:off x="8968409" y="5732256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0.081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7D51AE7-545F-BA34-EE0E-FDBBE4EA91BC}"/>
              </a:ext>
            </a:extLst>
          </p:cNvPr>
          <p:cNvSpPr txBox="1"/>
          <p:nvPr/>
        </p:nvSpPr>
        <p:spPr>
          <a:xfrm>
            <a:off x="8968409" y="6297376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0.729</a:t>
            </a:r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A8D22896-087E-DADF-13F9-BB7F3D9F49E2}"/>
              </a:ext>
            </a:extLst>
          </p:cNvPr>
          <p:cNvSpPr/>
          <p:nvPr/>
        </p:nvSpPr>
        <p:spPr>
          <a:xfrm>
            <a:off x="8961829" y="4128881"/>
            <a:ext cx="699006" cy="444500"/>
          </a:xfrm>
          <a:prstGeom prst="roundRect">
            <a:avLst/>
          </a:prstGeom>
          <a:solidFill>
            <a:schemeClr val="accent2">
              <a:alpha val="3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ounded Rectangle 63">
            <a:extLst>
              <a:ext uri="{FF2B5EF4-FFF2-40B4-BE49-F238E27FC236}">
                <a16:creationId xmlns:a16="http://schemas.microsoft.com/office/drawing/2014/main" id="{358BB355-8538-7889-ABC1-78F644E00DAF}"/>
              </a:ext>
            </a:extLst>
          </p:cNvPr>
          <p:cNvSpPr/>
          <p:nvPr/>
        </p:nvSpPr>
        <p:spPr>
          <a:xfrm>
            <a:off x="8961829" y="5202861"/>
            <a:ext cx="699006" cy="444500"/>
          </a:xfrm>
          <a:prstGeom prst="roundRect">
            <a:avLst/>
          </a:prstGeom>
          <a:solidFill>
            <a:schemeClr val="accent2">
              <a:alpha val="3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ounded Rectangle 64">
            <a:extLst>
              <a:ext uri="{FF2B5EF4-FFF2-40B4-BE49-F238E27FC236}">
                <a16:creationId xmlns:a16="http://schemas.microsoft.com/office/drawing/2014/main" id="{E67D4CB8-52B7-1889-D442-EA650436A5F2}"/>
              </a:ext>
            </a:extLst>
          </p:cNvPr>
          <p:cNvSpPr/>
          <p:nvPr/>
        </p:nvSpPr>
        <p:spPr>
          <a:xfrm>
            <a:off x="8961829" y="5710061"/>
            <a:ext cx="699006" cy="444500"/>
          </a:xfrm>
          <a:prstGeom prst="roundRect">
            <a:avLst/>
          </a:prstGeom>
          <a:solidFill>
            <a:schemeClr val="accent2">
              <a:alpha val="3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53260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DCF4FEA-CC02-ADDB-E422-1DF472BCE0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the binomial distribution, the following is always true:</a:t>
            </a:r>
          </a:p>
          <a:p>
            <a:r>
              <a:rPr lang="en-US" dirty="0"/>
              <a:t>Expected value:</a:t>
            </a:r>
          </a:p>
          <a:p>
            <a:endParaRPr lang="en-US" dirty="0"/>
          </a:p>
          <a:p>
            <a:r>
              <a:rPr lang="en-US" dirty="0"/>
              <a:t>Variance:</a:t>
            </a:r>
          </a:p>
          <a:p>
            <a:endParaRPr lang="en-US" dirty="0"/>
          </a:p>
          <a:p>
            <a:r>
              <a:rPr lang="en-US" dirty="0"/>
              <a:t>Standard deviation: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B9FD9C5-8FE6-3580-0359-A3C79FDC7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Expected Value and Variance/Standard Deviation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6943142-020F-E275-5ADC-3BCE0775548E}"/>
                  </a:ext>
                </a:extLst>
              </p:cNvPr>
              <p:cNvSpPr txBox="1"/>
              <p:nvPr/>
            </p:nvSpPr>
            <p:spPr>
              <a:xfrm>
                <a:off x="2166731" y="3250096"/>
                <a:ext cx="204620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𝑛𝑝</m:t>
                      </m:r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6943142-020F-E275-5ADC-3BCE077554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6731" y="3250096"/>
                <a:ext cx="2046201" cy="369332"/>
              </a:xfrm>
              <a:prstGeom prst="rect">
                <a:avLst/>
              </a:prstGeom>
              <a:blipFill>
                <a:blip r:embed="rId2"/>
                <a:stretch>
                  <a:fillRect l="-2469" r="-2469" b="-22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9DBD897-8A14-3527-5935-F618CAE69925}"/>
                  </a:ext>
                </a:extLst>
              </p:cNvPr>
              <p:cNvSpPr txBox="1"/>
              <p:nvPr/>
            </p:nvSpPr>
            <p:spPr>
              <a:xfrm>
                <a:off x="2166731" y="4185115"/>
                <a:ext cx="348961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𝑛𝑝</m:t>
                      </m:r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(1−</m:t>
                      </m:r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9DBD897-8A14-3527-5935-F618CAE699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6731" y="4185115"/>
                <a:ext cx="3489610" cy="369332"/>
              </a:xfrm>
              <a:prstGeom prst="rect">
                <a:avLst/>
              </a:prstGeom>
              <a:blipFill>
                <a:blip r:embed="rId3"/>
                <a:stretch>
                  <a:fillRect l="-1087" r="-2536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A2A6681-EEBF-C280-AABA-36AA3EA43738}"/>
                  </a:ext>
                </a:extLst>
              </p:cNvPr>
              <p:cNvSpPr txBox="1"/>
              <p:nvPr/>
            </p:nvSpPr>
            <p:spPr>
              <a:xfrm>
                <a:off x="2166731" y="5279335"/>
                <a:ext cx="3433311" cy="4472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𝑆𝐷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2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𝑛𝑝</m:t>
                          </m:r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24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d>
                        </m:e>
                      </m:rad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A2A6681-EEBF-C280-AABA-36AA3EA437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6731" y="5279335"/>
                <a:ext cx="3433311" cy="447238"/>
              </a:xfrm>
              <a:prstGeom prst="rect">
                <a:avLst/>
              </a:prstGeom>
              <a:blipFill>
                <a:blip r:embed="rId4"/>
                <a:stretch>
                  <a:fillRect l="-1103" b="-19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204341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2FB8C62-BCE4-65B4-F2C3-0B6865FF11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example:</a:t>
            </a:r>
          </a:p>
          <a:p>
            <a:pPr lvl="1"/>
            <a:r>
              <a:rPr lang="en-US" sz="2400" dirty="0"/>
              <a:t>Let a success be rolling a dice and getting a 2.</a:t>
            </a:r>
          </a:p>
          <a:p>
            <a:pPr lvl="1"/>
            <a:r>
              <a:rPr lang="en-US" sz="2400" dirty="0"/>
              <a:t>We roll a dice 10 times, </a:t>
            </a:r>
            <a:r>
              <a:rPr lang="en-US" sz="2400" i="1" dirty="0"/>
              <a:t>n</a:t>
            </a:r>
            <a:r>
              <a:rPr lang="en-US" sz="2400" dirty="0"/>
              <a:t>, and successfully role a 2, three times, x.</a:t>
            </a:r>
          </a:p>
          <a:p>
            <a:pPr lvl="1"/>
            <a:r>
              <a:rPr lang="en-US" sz="2400" dirty="0"/>
              <a:t>We are interested in the probability of exactly 3 rolls equal to 2.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BC8036A-E179-4A09-567E-2C863A280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Binomial Distribution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48D2CE3-4DD6-D0BE-DCE6-5B825780F462}"/>
                  </a:ext>
                </a:extLst>
              </p:cNvPr>
              <p:cNvSpPr txBox="1"/>
              <p:nvPr/>
            </p:nvSpPr>
            <p:spPr>
              <a:xfrm>
                <a:off x="3844164" y="4568687"/>
                <a:ext cx="4503669" cy="7017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𝑛𝑝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=10×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=1.67</m:t>
                      </m:r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48D2CE3-4DD6-D0BE-DCE6-5B825780F4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4164" y="4568687"/>
                <a:ext cx="4503669" cy="701731"/>
              </a:xfrm>
              <a:prstGeom prst="rect">
                <a:avLst/>
              </a:prstGeom>
              <a:blipFill>
                <a:blip r:embed="rId2"/>
                <a:stretch>
                  <a:fillRect l="-843" r="-843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296372D6-13C9-1ECC-DC3D-345FFAB6D3E8}"/>
              </a:ext>
            </a:extLst>
          </p:cNvPr>
          <p:cNvSpPr txBox="1"/>
          <p:nvPr/>
        </p:nvSpPr>
        <p:spPr>
          <a:xfrm>
            <a:off x="2050691" y="5460492"/>
            <a:ext cx="82158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We </a:t>
            </a:r>
            <a:r>
              <a:rPr lang="en-US" sz="2400" b="1" dirty="0">
                <a:solidFill>
                  <a:schemeClr val="accent2"/>
                </a:solidFill>
              </a:rPr>
              <a:t>expect</a:t>
            </a:r>
            <a:r>
              <a:rPr lang="en-US" sz="2400" dirty="0">
                <a:solidFill>
                  <a:schemeClr val="accent2"/>
                </a:solidFill>
              </a:rPr>
              <a:t> to roll a 2 on the dice 1.67 times out of 10 chances.</a:t>
            </a:r>
          </a:p>
        </p:txBody>
      </p:sp>
    </p:spTree>
    <p:extLst>
      <p:ext uri="{BB962C8B-B14F-4D97-AF65-F5344CB8AC3E}">
        <p14:creationId xmlns:p14="http://schemas.microsoft.com/office/powerpoint/2010/main" val="401253572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2FB8C62-BCE4-65B4-F2C3-0B6865FF11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example:</a:t>
            </a:r>
          </a:p>
          <a:p>
            <a:r>
              <a:rPr lang="en-US" dirty="0"/>
              <a:t>You have a retention rate of 90% for your employees annually.</a:t>
            </a:r>
          </a:p>
          <a:p>
            <a:r>
              <a:rPr lang="en-US" dirty="0"/>
              <a:t>In other words, any random employee has a probability of 0.1 to leave this year.</a:t>
            </a:r>
          </a:p>
          <a:p>
            <a:r>
              <a:rPr lang="en-US" dirty="0"/>
              <a:t>Choosing 3 employees at random, what is the probability that exactly 1 of them will leave the company this year?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BC8036A-E179-4A09-567E-2C863A280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Binomial Distribution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48D2CE3-4DD6-D0BE-DCE6-5B825780F462}"/>
                  </a:ext>
                </a:extLst>
              </p:cNvPr>
              <p:cNvSpPr txBox="1"/>
              <p:nvPr/>
            </p:nvSpPr>
            <p:spPr>
              <a:xfrm>
                <a:off x="3853138" y="4813320"/>
                <a:ext cx="42962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𝑛𝑝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=3×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0.1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=0.3</m:t>
                      </m:r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48D2CE3-4DD6-D0BE-DCE6-5B825780F4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3138" y="4813320"/>
                <a:ext cx="4296241" cy="369332"/>
              </a:xfrm>
              <a:prstGeom prst="rect">
                <a:avLst/>
              </a:prstGeom>
              <a:blipFill>
                <a:blip r:embed="rId2"/>
                <a:stretch>
                  <a:fillRect l="-885" r="-1180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296372D6-13C9-1ECC-DC3D-345FFAB6D3E8}"/>
              </a:ext>
            </a:extLst>
          </p:cNvPr>
          <p:cNvSpPr txBox="1"/>
          <p:nvPr/>
        </p:nvSpPr>
        <p:spPr>
          <a:xfrm>
            <a:off x="2050691" y="5460492"/>
            <a:ext cx="79011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We </a:t>
            </a:r>
            <a:r>
              <a:rPr lang="en-US" sz="2400" b="1" dirty="0">
                <a:solidFill>
                  <a:schemeClr val="accent2"/>
                </a:solidFill>
              </a:rPr>
              <a:t>expect</a:t>
            </a:r>
            <a:r>
              <a:rPr lang="en-US" sz="2400" dirty="0">
                <a:solidFill>
                  <a:schemeClr val="accent2"/>
                </a:solidFill>
              </a:rPr>
              <a:t> to roll a 0.3 of the 3 employees to leave this year.</a:t>
            </a:r>
          </a:p>
        </p:txBody>
      </p:sp>
    </p:spTree>
    <p:extLst>
      <p:ext uri="{BB962C8B-B14F-4D97-AF65-F5344CB8AC3E}">
        <p14:creationId xmlns:p14="http://schemas.microsoft.com/office/powerpoint/2010/main" val="1847431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9D9ABDB-ACE9-A7F1-5B7B-622C407917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dirty="0"/>
              <a:t>random variable</a:t>
            </a:r>
            <a:r>
              <a:rPr lang="en-US" dirty="0"/>
              <a:t> is a numerical description of the outcome of an experiment.</a:t>
            </a:r>
          </a:p>
          <a:p>
            <a:r>
              <a:rPr lang="en-US" dirty="0"/>
              <a:t>They can be either discrete or continuous.</a:t>
            </a:r>
          </a:p>
          <a:p>
            <a:r>
              <a:rPr lang="en-US" dirty="0"/>
              <a:t>A discrete random variable may assume either a finite number of values or an infinite sequence of values.</a:t>
            </a:r>
          </a:p>
          <a:p>
            <a:r>
              <a:rPr lang="en-US" dirty="0"/>
              <a:t>A </a:t>
            </a:r>
            <a:r>
              <a:rPr lang="en-US" b="1" dirty="0"/>
              <a:t>continuous random variable</a:t>
            </a:r>
            <a:r>
              <a:rPr lang="en-US" dirty="0"/>
              <a:t> may assume any numerical value in an interval or collection of intervals.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38F1DDA-9D70-8655-515D-2676A6A6A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 Variables</a:t>
            </a:r>
          </a:p>
        </p:txBody>
      </p:sp>
    </p:spTree>
    <p:extLst>
      <p:ext uri="{BB962C8B-B14F-4D97-AF65-F5344CB8AC3E}">
        <p14:creationId xmlns:p14="http://schemas.microsoft.com/office/powerpoint/2010/main" val="145745413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DA332B-C73F-E14B-9062-D243E96D0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binomial distribution looks at the probabilities of the number of successes occurring in the </a:t>
            </a:r>
            <a:r>
              <a:rPr lang="en-US" i="1" dirty="0"/>
              <a:t>n</a:t>
            </a:r>
            <a:r>
              <a:rPr lang="en-US" dirty="0"/>
              <a:t> independent trials.</a:t>
            </a:r>
          </a:p>
          <a:p>
            <a:r>
              <a:rPr lang="en-US" dirty="0"/>
              <a:t>The binomial probability function is comprised of two intuitive pieces: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67918BB-CAE8-9C50-8CB4-E6DF5CC61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486EA19-EC22-D531-31C0-CDE5AA065D0F}"/>
                  </a:ext>
                </a:extLst>
              </p:cNvPr>
              <p:cNvSpPr txBox="1"/>
              <p:nvPr/>
            </p:nvSpPr>
            <p:spPr>
              <a:xfrm>
                <a:off x="3593167" y="3952460"/>
                <a:ext cx="5005666" cy="8675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2800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486EA19-EC22-D531-31C0-CDE5AA065D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3167" y="3952460"/>
                <a:ext cx="5005666" cy="867545"/>
              </a:xfrm>
              <a:prstGeom prst="rect">
                <a:avLst/>
              </a:prstGeom>
              <a:blipFill>
                <a:blip r:embed="rId2"/>
                <a:stretch>
                  <a:fillRect l="-1768" b="-5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F23C7CC-1B7B-951E-C2D3-14C2136F5A41}"/>
              </a:ext>
            </a:extLst>
          </p:cNvPr>
          <p:cNvSpPr/>
          <p:nvPr/>
        </p:nvSpPr>
        <p:spPr>
          <a:xfrm>
            <a:off x="4731027" y="3952460"/>
            <a:ext cx="1759226" cy="867545"/>
          </a:xfrm>
          <a:prstGeom prst="roundRect">
            <a:avLst/>
          </a:prstGeom>
          <a:solidFill>
            <a:schemeClr val="accent2">
              <a:alpha val="3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DC7D5D-131B-5C4A-AF23-331217D7DB7F}"/>
              </a:ext>
            </a:extLst>
          </p:cNvPr>
          <p:cNvSpPr txBox="1"/>
          <p:nvPr/>
        </p:nvSpPr>
        <p:spPr>
          <a:xfrm>
            <a:off x="1790878" y="5351516"/>
            <a:ext cx="297549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Number of outcomes </a:t>
            </a:r>
            <a:br>
              <a:rPr lang="en-US" sz="2400" dirty="0">
                <a:solidFill>
                  <a:schemeClr val="accent2"/>
                </a:solidFill>
              </a:rPr>
            </a:br>
            <a:r>
              <a:rPr lang="en-US" sz="2400" dirty="0">
                <a:solidFill>
                  <a:schemeClr val="accent2"/>
                </a:solidFill>
              </a:rPr>
              <a:t>providing exactly</a:t>
            </a:r>
          </a:p>
          <a:p>
            <a:r>
              <a:rPr lang="en-US" sz="2400" dirty="0">
                <a:solidFill>
                  <a:schemeClr val="accent2"/>
                </a:solidFill>
              </a:rPr>
              <a:t>x successes in </a:t>
            </a:r>
            <a:r>
              <a:rPr lang="en-US" sz="2400" i="1" dirty="0">
                <a:solidFill>
                  <a:schemeClr val="accent2"/>
                </a:solidFill>
              </a:rPr>
              <a:t>n</a:t>
            </a:r>
            <a:r>
              <a:rPr lang="en-US" sz="2400" dirty="0">
                <a:solidFill>
                  <a:schemeClr val="accent2"/>
                </a:solidFill>
              </a:rPr>
              <a:t> trials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C166D3E-A6F1-E52A-2EF7-E582FEE4501A}"/>
              </a:ext>
            </a:extLst>
          </p:cNvPr>
          <p:cNvCxnSpPr>
            <a:cxnSpLocks/>
            <a:stCxn id="7" idx="0"/>
          </p:cNvCxnSpPr>
          <p:nvPr/>
        </p:nvCxnSpPr>
        <p:spPr>
          <a:xfrm flipV="1">
            <a:off x="3278626" y="4820004"/>
            <a:ext cx="1323191" cy="531512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A1DF31F-BC2E-6ADE-832E-E323B87F2DBD}"/>
              </a:ext>
            </a:extLst>
          </p:cNvPr>
          <p:cNvSpPr/>
          <p:nvPr/>
        </p:nvSpPr>
        <p:spPr>
          <a:xfrm>
            <a:off x="6490253" y="3952459"/>
            <a:ext cx="2037522" cy="867545"/>
          </a:xfrm>
          <a:prstGeom prst="roundRect">
            <a:avLst/>
          </a:prstGeom>
          <a:solidFill>
            <a:schemeClr val="accent5">
              <a:alpha val="3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C5D75F-7759-B10A-E381-4A60DA767A23}"/>
              </a:ext>
            </a:extLst>
          </p:cNvPr>
          <p:cNvSpPr txBox="1"/>
          <p:nvPr/>
        </p:nvSpPr>
        <p:spPr>
          <a:xfrm>
            <a:off x="7165239" y="5351516"/>
            <a:ext cx="35686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5"/>
                </a:solidFill>
              </a:rPr>
              <a:t>Probability of a particular</a:t>
            </a:r>
          </a:p>
          <a:p>
            <a:r>
              <a:rPr lang="en-US" sz="2400" dirty="0">
                <a:solidFill>
                  <a:schemeClr val="accent5"/>
                </a:solidFill>
              </a:rPr>
              <a:t>sequence of trial outcomes</a:t>
            </a:r>
          </a:p>
          <a:p>
            <a:r>
              <a:rPr lang="en-US" sz="2400" dirty="0">
                <a:solidFill>
                  <a:schemeClr val="accent5"/>
                </a:solidFill>
              </a:rPr>
              <a:t>with x successes in </a:t>
            </a:r>
            <a:r>
              <a:rPr lang="en-US" sz="2400" i="1" dirty="0">
                <a:solidFill>
                  <a:schemeClr val="accent5"/>
                </a:solidFill>
              </a:rPr>
              <a:t>n</a:t>
            </a:r>
            <a:r>
              <a:rPr lang="en-US" sz="2400" dirty="0">
                <a:solidFill>
                  <a:schemeClr val="accent5"/>
                </a:solidFill>
              </a:rPr>
              <a:t> trials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A3CE282-25C1-CF80-C289-DD84A652FFB3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8448261" y="4820004"/>
            <a:ext cx="501281" cy="531512"/>
          </a:xfrm>
          <a:prstGeom prst="straightConnector1">
            <a:avLst/>
          </a:prstGeom>
          <a:ln w="3175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3862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2745D-5EF1-CA99-741C-2037B1AC3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dirty="0"/>
              <a:t>Discrete vs. Continuous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19FB0-3F64-6506-33B3-06DE95BF5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Discrete Example:</a:t>
            </a:r>
          </a:p>
          <a:p>
            <a:pPr lvl="1"/>
            <a:r>
              <a:rPr lang="en-US" dirty="0"/>
              <a:t>Let x be the number of individuals living in a home.</a:t>
            </a:r>
          </a:p>
          <a:p>
            <a:pPr lvl="1"/>
            <a:endParaRPr lang="en-US" sz="2400" dirty="0"/>
          </a:p>
          <a:p>
            <a:r>
              <a:rPr lang="en-US" dirty="0"/>
              <a:t>Continuous Example:</a:t>
            </a:r>
          </a:p>
          <a:p>
            <a:pPr lvl="1"/>
            <a:r>
              <a:rPr lang="en-US" dirty="0"/>
              <a:t>Let x be the distance in miles from home to the store.</a:t>
            </a:r>
          </a:p>
        </p:txBody>
      </p:sp>
    </p:spTree>
    <p:extLst>
      <p:ext uri="{BB962C8B-B14F-4D97-AF65-F5344CB8AC3E}">
        <p14:creationId xmlns:p14="http://schemas.microsoft.com/office/powerpoint/2010/main" val="1117883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998604-3CEA-C778-9DCC-75FA1504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random variable is a numerical description of the outcome of an experiment.</a:t>
            </a:r>
          </a:p>
          <a:p>
            <a:r>
              <a:rPr lang="en-US" dirty="0"/>
              <a:t>A discrete random variable may assume either a finite number of values or an infinite sequence of values.</a:t>
            </a:r>
          </a:p>
          <a:p>
            <a:r>
              <a:rPr lang="en-US" dirty="0"/>
              <a:t>A continuous random variable may assume any numerical value in an interval or collection of intervals.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E0246AC-96B4-BC11-5DA5-F4E42FCEF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2177068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484DC-FC55-B055-7DDE-AEAD84DB4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Probability Distributions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133364-BE36-41FD-C36B-A0016FFB9F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Distributions of Discrete Data</a:t>
            </a:r>
          </a:p>
        </p:txBody>
      </p:sp>
    </p:spTree>
    <p:extLst>
      <p:ext uri="{BB962C8B-B14F-4D97-AF65-F5344CB8AC3E}">
        <p14:creationId xmlns:p14="http://schemas.microsoft.com/office/powerpoint/2010/main" val="3249128769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{EA9BD258-1D0C-9C41-8308-7D8383778504}tf10001123</Template>
  <TotalTime>31337</TotalTime>
  <Words>4096</Words>
  <Application>Microsoft Macintosh PowerPoint</Application>
  <PresentationFormat>Widescreen</PresentationFormat>
  <Paragraphs>1011</Paragraphs>
  <Slides>60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5" baseType="lpstr">
      <vt:lpstr>Calibri</vt:lpstr>
      <vt:lpstr>Cambria Math</vt:lpstr>
      <vt:lpstr>Gill Sans MT</vt:lpstr>
      <vt:lpstr>Wingdings 2</vt:lpstr>
      <vt:lpstr>Dividend</vt:lpstr>
      <vt:lpstr>Distributions of Discrete Data</vt:lpstr>
      <vt:lpstr>What Are Distributions?</vt:lpstr>
      <vt:lpstr>Random Variables</vt:lpstr>
      <vt:lpstr>Random Variables</vt:lpstr>
      <vt:lpstr>Random Variables</vt:lpstr>
      <vt:lpstr>Random Variables</vt:lpstr>
      <vt:lpstr>Discrete vs. Continuous</vt:lpstr>
      <vt:lpstr>Summary</vt:lpstr>
      <vt:lpstr>Discrete Probability Distributions</vt:lpstr>
      <vt:lpstr>Probability Distribution</vt:lpstr>
      <vt:lpstr>Notation</vt:lpstr>
      <vt:lpstr>Probability Distribution</vt:lpstr>
      <vt:lpstr>Discrete Probability Example</vt:lpstr>
      <vt:lpstr>Discrete Probability Example</vt:lpstr>
      <vt:lpstr>Discrete Probability Example</vt:lpstr>
      <vt:lpstr>Discrete Probability Example</vt:lpstr>
      <vt:lpstr>Discrete Probability Example</vt:lpstr>
      <vt:lpstr>Discrete Probability Example</vt:lpstr>
      <vt:lpstr>Discrete Probability Example</vt:lpstr>
      <vt:lpstr>Summary</vt:lpstr>
      <vt:lpstr>Expected Value and Variance</vt:lpstr>
      <vt:lpstr>Expected Value</vt:lpstr>
      <vt:lpstr>Expected Value</vt:lpstr>
      <vt:lpstr>Expected Value</vt:lpstr>
      <vt:lpstr>Expected Value</vt:lpstr>
      <vt:lpstr>Expected Value</vt:lpstr>
      <vt:lpstr>Discrete Probability Example</vt:lpstr>
      <vt:lpstr>Discrete Probability Example</vt:lpstr>
      <vt:lpstr>Discrete Probability Example</vt:lpstr>
      <vt:lpstr>Discrete Probability Example</vt:lpstr>
      <vt:lpstr>Discrete Probability Example</vt:lpstr>
      <vt:lpstr>Variance</vt:lpstr>
      <vt:lpstr>Discrete Probability Example</vt:lpstr>
      <vt:lpstr>Discrete Probability Example</vt:lpstr>
      <vt:lpstr>Discrete Probability Example</vt:lpstr>
      <vt:lpstr>Discrete Probability Example</vt:lpstr>
      <vt:lpstr>Discrete Probability Example</vt:lpstr>
      <vt:lpstr>Discrete Probability Example</vt:lpstr>
      <vt:lpstr>Discrete Probability Example</vt:lpstr>
      <vt:lpstr>Summary</vt:lpstr>
      <vt:lpstr>Binomial Distribution</vt:lpstr>
      <vt:lpstr>EXAMPLE REVIEW</vt:lpstr>
      <vt:lpstr>Binomial Experiment</vt:lpstr>
      <vt:lpstr>Binomial Experiment</vt:lpstr>
      <vt:lpstr>Binomial Distribution</vt:lpstr>
      <vt:lpstr>Binomial Distribution</vt:lpstr>
      <vt:lpstr>Probability Function</vt:lpstr>
      <vt:lpstr>Probability Function</vt:lpstr>
      <vt:lpstr>Binomial Distribution Example</vt:lpstr>
      <vt:lpstr>Binomial Distribution Example</vt:lpstr>
      <vt:lpstr>Binomial Distribution Example</vt:lpstr>
      <vt:lpstr>Binomial Distribution Example</vt:lpstr>
      <vt:lpstr>Binomial Distribution Example</vt:lpstr>
      <vt:lpstr>Binomial Distribution Example</vt:lpstr>
      <vt:lpstr>Binomial Distribution Example</vt:lpstr>
      <vt:lpstr>Binomial Distribution Example</vt:lpstr>
      <vt:lpstr>Expected Value and Variance/Standard Deviation</vt:lpstr>
      <vt:lpstr>Binomial Distribution example</vt:lpstr>
      <vt:lpstr>Binomial Distribution example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Data?</dc:title>
  <dc:creator>Aric LaBarr</dc:creator>
  <cp:lastModifiedBy>Aric LaBarr</cp:lastModifiedBy>
  <cp:revision>266</cp:revision>
  <dcterms:created xsi:type="dcterms:W3CDTF">2022-04-04T02:16:16Z</dcterms:created>
  <dcterms:modified xsi:type="dcterms:W3CDTF">2022-09-08T18:22:04Z</dcterms:modified>
</cp:coreProperties>
</file>