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2"/>
  </p:notesMasterIdLst>
  <p:sldIdLst>
    <p:sldId id="256" r:id="rId2"/>
    <p:sldId id="326" r:id="rId3"/>
    <p:sldId id="261" r:id="rId4"/>
    <p:sldId id="328" r:id="rId5"/>
    <p:sldId id="329" r:id="rId6"/>
    <p:sldId id="330" r:id="rId7"/>
    <p:sldId id="273" r:id="rId8"/>
    <p:sldId id="325" r:id="rId9"/>
    <p:sldId id="327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0" r:id="rId19"/>
    <p:sldId id="342" r:id="rId20"/>
    <p:sldId id="333" r:id="rId21"/>
    <p:sldId id="331" r:id="rId22"/>
    <p:sldId id="344" r:id="rId23"/>
    <p:sldId id="359" r:id="rId24"/>
    <p:sldId id="360" r:id="rId25"/>
    <p:sldId id="361" r:id="rId26"/>
    <p:sldId id="362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43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68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TV's Sold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0.25</c:v>
                </c:pt>
                <c:pt idx="1">
                  <c:v>0.23</c:v>
                </c:pt>
                <c:pt idx="2">
                  <c:v>0.19</c:v>
                </c:pt>
                <c:pt idx="3">
                  <c:v>0.12</c:v>
                </c:pt>
                <c:pt idx="4">
                  <c:v>0.14000000000000001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5642-A4D0-F8DB0A15A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388876448"/>
        <c:axId val="-1388887328"/>
      </c:barChart>
      <c:catAx>
        <c:axId val="-13888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88887328"/>
        <c:crosses val="autoZero"/>
        <c:auto val="1"/>
        <c:lblAlgn val="ctr"/>
        <c:lblOffset val="100"/>
        <c:noMultiLvlLbl val="0"/>
      </c:catAx>
      <c:valAx>
        <c:axId val="-1388887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</a:t>
                </a:r>
              </a:p>
            </c:rich>
          </c:tx>
          <c:layout>
            <c:manualLayout>
              <c:xMode val="edge"/>
              <c:yMode val="edge"/>
              <c:x val="1.7156862745098041E-2"/>
              <c:y val="0.36348017888753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8887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0022-5802-6149-82BB-0EA5F4B63445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A749-EBAC-EB4A-9796-D28EF7BB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DB30D-C3B2-0E90-1BFB-2FCA2B6D69B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0AA9E-C848-FDFA-4AD1-A4247EAA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9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BA2DB-01AE-3E45-A801-90828AD1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Distributions of Discrete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99096F-9F90-944E-A4EC-FD590817C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ST101 – Dr. Aric </a:t>
            </a:r>
            <a:r>
              <a:rPr lang="en-US" dirty="0" err="1"/>
              <a:t>LaBarr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probability distribution</a:t>
            </a:r>
            <a:r>
              <a:rPr lang="en-US" dirty="0"/>
              <a:t> for a random variable describes how probabilities are distributed over the values of the random variable.</a:t>
            </a:r>
          </a:p>
          <a:p>
            <a:r>
              <a:rPr lang="en-US" dirty="0"/>
              <a:t>Essentially, what is the frequency of occurrence of different values of the variable.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0716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Frequency</a:t>
            </a:r>
            <a:r>
              <a:rPr lang="en-US" dirty="0"/>
              <a:t> – number of observations in each category in the data set</a:t>
            </a:r>
          </a:p>
          <a:p>
            <a:r>
              <a:rPr lang="en-US" b="1" dirty="0"/>
              <a:t>Relative Frequency</a:t>
            </a:r>
            <a:r>
              <a:rPr lang="en-US" dirty="0"/>
              <a:t> – proportion of total observations contained in a given category</a:t>
            </a:r>
          </a:p>
          <a:p>
            <a:r>
              <a:rPr lang="en-US" b="1" dirty="0"/>
              <a:t>Cumulative Frequency</a:t>
            </a:r>
            <a:r>
              <a:rPr lang="en-US" dirty="0"/>
              <a:t> – summary of data set </a:t>
            </a:r>
            <a:r>
              <a:rPr lang="en-US" i="1" dirty="0" err="1"/>
              <a:t>i</a:t>
            </a:r>
            <a:r>
              <a:rPr lang="en-US" dirty="0"/>
              <a:t> number of observations with values less than or equal to upper limit of the category</a:t>
            </a:r>
          </a:p>
          <a:p>
            <a:r>
              <a:rPr lang="en-US" b="1" dirty="0"/>
              <a:t>Cumulative Relative Frequency</a:t>
            </a:r>
            <a:r>
              <a:rPr lang="en-US" dirty="0"/>
              <a:t> – proportion of observations with value less than or equal to upper limit of the category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9716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probability distribution</a:t>
            </a:r>
            <a:r>
              <a:rPr lang="en-US" dirty="0"/>
              <a:t> for a random variable describes how probabilities are distributed over the values of the random variable.</a:t>
            </a:r>
          </a:p>
          <a:p>
            <a:r>
              <a:rPr lang="en-US" dirty="0"/>
              <a:t>Relative frequencies can be used as estimates to the probability of an event occurring. </a:t>
            </a:r>
          </a:p>
          <a:p>
            <a:r>
              <a:rPr lang="en-US" dirty="0"/>
              <a:t>Probability distributions for discrete random variables are best described with tables, graphs, or equations.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9097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2717BE-DF22-80DB-7875-B3C5026A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29724"/>
              </p:ext>
            </p:extLst>
          </p:nvPr>
        </p:nvGraphicFramePr>
        <p:xfrm>
          <a:off x="1600200" y="3505200"/>
          <a:ext cx="6096000" cy="3235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TV’s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Days (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9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2717BE-DF22-80DB-7875-B3C5026A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48891"/>
              </p:ext>
            </p:extLst>
          </p:nvPr>
        </p:nvGraphicFramePr>
        <p:xfrm>
          <a:off x="1600200" y="3505200"/>
          <a:ext cx="6096000" cy="3235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TV’s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Days (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90/365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50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2717BE-DF22-80DB-7875-B3C5026A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33578"/>
              </p:ext>
            </p:extLst>
          </p:nvPr>
        </p:nvGraphicFramePr>
        <p:xfrm>
          <a:off x="1600200" y="3505200"/>
          <a:ext cx="6096000" cy="3235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TV’s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Days (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90+85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6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2717BE-DF22-80DB-7875-B3C5026A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0146"/>
              </p:ext>
            </p:extLst>
          </p:nvPr>
        </p:nvGraphicFramePr>
        <p:xfrm>
          <a:off x="1600200" y="3505200"/>
          <a:ext cx="6096000" cy="3235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TV’s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Days (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99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2717BE-DF22-80DB-7875-B3C5026AFE51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3505200"/>
          <a:ext cx="6096000" cy="3235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TV’s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Days (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08E4A6-E9F9-DE35-7F0C-53D2A45010F8}"/>
              </a:ext>
            </a:extLst>
          </p:cNvPr>
          <p:cNvSpPr/>
          <p:nvPr/>
        </p:nvSpPr>
        <p:spPr>
          <a:xfrm>
            <a:off x="6172200" y="3505199"/>
            <a:ext cx="1524000" cy="2905539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1F0A9-972E-DB72-16EB-0D63E6141A49}"/>
              </a:ext>
            </a:extLst>
          </p:cNvPr>
          <p:cNvSpPr txBox="1"/>
          <p:nvPr/>
        </p:nvSpPr>
        <p:spPr>
          <a:xfrm>
            <a:off x="9223512" y="3580741"/>
            <a:ext cx="158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Probability!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B08E4B-DB8F-0CDD-B913-09E55FA87C5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696200" y="3811574"/>
            <a:ext cx="152731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4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CA7FFF-5FCD-B793-2503-C9813B703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53260"/>
              </p:ext>
            </p:extLst>
          </p:nvPr>
        </p:nvGraphicFramePr>
        <p:xfrm>
          <a:off x="5652052" y="3327779"/>
          <a:ext cx="5181600" cy="350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85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21387"/>
                  </p:ext>
                </p:extLst>
              </p:nvPr>
            </p:nvGraphicFramePr>
            <p:xfrm>
              <a:off x="1600200" y="3505200"/>
              <a:ext cx="6096000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21387"/>
                  </p:ext>
                </p:extLst>
              </p:nvPr>
            </p:nvGraphicFramePr>
            <p:xfrm>
              <a:off x="1600200" y="3505200"/>
              <a:ext cx="6096000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4000" r="-2500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106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E1CA-A7B5-A450-CB44-73E13450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Distributions?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9C4D-A4CB-ADD3-B8AB-D1052B59B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Discrete Data</a:t>
            </a:r>
          </a:p>
        </p:txBody>
      </p:sp>
    </p:spTree>
    <p:extLst>
      <p:ext uri="{BB962C8B-B14F-4D97-AF65-F5344CB8AC3E}">
        <p14:creationId xmlns:p14="http://schemas.microsoft.com/office/powerpoint/2010/main" val="39721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0852"/>
          </a:xfrm>
        </p:spPr>
        <p:txBody>
          <a:bodyPr>
            <a:normAutofit/>
          </a:bodyPr>
          <a:lstStyle/>
          <a:p>
            <a:r>
              <a:rPr lang="en-US" dirty="0"/>
              <a:t>The probability distribution for a random variable describes how probabilities are distributed over the values of the random variable.</a:t>
            </a:r>
          </a:p>
          <a:p>
            <a:pPr lvl="1"/>
            <a:r>
              <a:rPr lang="en-US" dirty="0"/>
              <a:t>Frequency is the number of observations in each category in the data set.</a:t>
            </a:r>
          </a:p>
          <a:p>
            <a:pPr lvl="1"/>
            <a:r>
              <a:rPr lang="en-US" dirty="0"/>
              <a:t>Relative frequency is the proportion of total observations contained in a given category.</a:t>
            </a:r>
          </a:p>
          <a:p>
            <a:pPr lvl="1"/>
            <a:r>
              <a:rPr lang="en-US" dirty="0"/>
              <a:t>Cumulative frequency is the summary of data set </a:t>
            </a:r>
            <a:r>
              <a:rPr lang="en-US" i="1" dirty="0" err="1"/>
              <a:t>i</a:t>
            </a:r>
            <a:r>
              <a:rPr lang="en-US" dirty="0"/>
              <a:t> number of observations with values less than or equal to upper limit of the category.</a:t>
            </a:r>
          </a:p>
          <a:p>
            <a:pPr lvl="1"/>
            <a:r>
              <a:rPr lang="en-US" dirty="0"/>
              <a:t>Cumulative relative frequency is the proportion of observations with value less than or equal to upper limit of the category.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7880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Discrete Data</a:t>
            </a:r>
          </a:p>
        </p:txBody>
      </p:sp>
    </p:spTree>
    <p:extLst>
      <p:ext uri="{BB962C8B-B14F-4D97-AF65-F5344CB8AC3E}">
        <p14:creationId xmlns:p14="http://schemas.microsoft.com/office/powerpoint/2010/main" val="8063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0B58D-3110-2A28-D1AD-1740B8FC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8115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expected value</a:t>
            </a:r>
            <a:r>
              <a:rPr lang="en-US" dirty="0"/>
              <a:t>, or mean, of a random variable is a measure of its central location.</a:t>
            </a:r>
          </a:p>
          <a:p>
            <a:r>
              <a:rPr lang="en-US" dirty="0"/>
              <a:t>It is defined by: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Think about the expected value as a </a:t>
            </a:r>
            <a:r>
              <a:rPr lang="en-US" b="1" dirty="0"/>
              <a:t>weighted mean</a:t>
            </a:r>
            <a:r>
              <a:rPr lang="en-US" dirty="0"/>
              <a:t>, where the probability function serves as the weight.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4B29-E065-006D-F762-5ECAD5B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/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blipFill>
                <a:blip r:embed="rId2"/>
                <a:stretch>
                  <a:fillRect l="-1099" t="-118085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3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expected value</a:t>
                </a:r>
                <a:r>
                  <a:rPr lang="en-US" dirty="0"/>
                  <a:t>, or mean, of a random variable is a measure of its central location.</a:t>
                </a:r>
              </a:p>
              <a:p>
                <a:r>
                  <a:rPr lang="en-US" dirty="0"/>
                  <a:t>It is defined by: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Think about the expected value as a </a:t>
                </a:r>
                <a:r>
                  <a:rPr lang="en-US" b="1" dirty="0"/>
                  <a:t>weighted mean</a:t>
                </a:r>
                <a:r>
                  <a:rPr lang="en-US" dirty="0"/>
                  <a:t>, where the probability function serves as the weight.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 if the everything had the same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  <a:blipFill>
                <a:blip r:embed="rId2"/>
                <a:stretch>
                  <a:fillRect l="-460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944B29-E065-006D-F762-5ECAD5B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/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blipFill>
                <a:blip r:embed="rId3"/>
                <a:stretch>
                  <a:fillRect l="-1099" t="-118085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9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expected value</a:t>
                </a:r>
                <a:r>
                  <a:rPr lang="en-US" dirty="0"/>
                  <a:t>, or mean, of a random variable is a measure of its central location.</a:t>
                </a:r>
              </a:p>
              <a:p>
                <a:r>
                  <a:rPr lang="en-US" dirty="0"/>
                  <a:t>It is defined by: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Think about the expected value as a </a:t>
                </a:r>
                <a:r>
                  <a:rPr lang="en-US" b="1" dirty="0"/>
                  <a:t>weighted mean</a:t>
                </a:r>
                <a:r>
                  <a:rPr lang="en-US" dirty="0"/>
                  <a:t>, where the probability function serves as the weight.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 if the everything had the same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  <a:blipFill>
                <a:blip r:embed="rId2"/>
                <a:stretch>
                  <a:fillRect l="-460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944B29-E065-006D-F762-5ECAD5B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/>
              <p:nvPr/>
            </p:nvSpPr>
            <p:spPr>
              <a:xfrm>
                <a:off x="3918031" y="3210251"/>
                <a:ext cx="3346301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210251"/>
                <a:ext cx="3346301" cy="1176219"/>
              </a:xfrm>
              <a:prstGeom prst="rect">
                <a:avLst/>
              </a:prstGeom>
              <a:blipFill>
                <a:blip r:embed="rId3"/>
                <a:stretch>
                  <a:fillRect l="-1887" t="-118085" r="-1132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2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expected value</a:t>
                </a:r>
                <a:r>
                  <a:rPr lang="en-US" dirty="0"/>
                  <a:t>, or mean, of a random variable is a measure of its central location.</a:t>
                </a:r>
              </a:p>
              <a:p>
                <a:r>
                  <a:rPr lang="en-US" dirty="0"/>
                  <a:t>It is defined by: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Think about the expected value as a </a:t>
                </a:r>
                <a:r>
                  <a:rPr lang="en-US" b="1" dirty="0"/>
                  <a:t>weighted mean</a:t>
                </a:r>
                <a:r>
                  <a:rPr lang="en-US" dirty="0"/>
                  <a:t>, where the probability function serves as the weight.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 if the everything had the same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0B58D-3110-2A28-D1AD-1740B8FC2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081156"/>
              </a:xfrm>
              <a:blipFill>
                <a:blip r:embed="rId2"/>
                <a:stretch>
                  <a:fillRect l="-460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944B29-E065-006D-F762-5ECAD5B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/>
              <p:nvPr/>
            </p:nvSpPr>
            <p:spPr>
              <a:xfrm>
                <a:off x="3918031" y="3210251"/>
                <a:ext cx="308982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210251"/>
                <a:ext cx="3089820" cy="1176219"/>
              </a:xfrm>
              <a:prstGeom prst="rect">
                <a:avLst/>
              </a:prstGeom>
              <a:blipFill>
                <a:blip r:embed="rId3"/>
                <a:stretch>
                  <a:fillRect l="-2049" t="-118085" r="-15164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526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0B58D-3110-2A28-D1AD-1740B8FC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8115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expected value</a:t>
            </a:r>
            <a:r>
              <a:rPr lang="en-US" dirty="0"/>
              <a:t>, or mean, of a random variable is a measure of its central location.</a:t>
            </a:r>
          </a:p>
          <a:p>
            <a:r>
              <a:rPr lang="en-US" dirty="0"/>
              <a:t>It is defined by: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Think about the expected value as a weighted mean, where the probability function serves as the weight.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4B29-E065-006D-F762-5ECAD5B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/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9389-12D1-38F7-0214-FE80684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210251"/>
                <a:ext cx="4612417" cy="1176219"/>
              </a:xfrm>
              <a:prstGeom prst="rect">
                <a:avLst/>
              </a:prstGeom>
              <a:blipFill>
                <a:blip r:embed="rId2"/>
                <a:stretch>
                  <a:fillRect l="-1099" t="-118085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50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549067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549067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639" t="-4000" r="-10983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1212" t="-4000" r="-151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567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991122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991122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639" t="-4000" r="-10983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1212" t="-4000" r="-151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942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875071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875071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639" t="-4000" r="-10983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1212" t="-4000" r="-151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473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9ABDB-ACE9-A7F1-5B7B-622C4079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random variable</a:t>
            </a:r>
            <a:r>
              <a:rPr lang="en-US" dirty="0"/>
              <a:t> is a numerical description of the outcome of an experiment.</a:t>
            </a:r>
          </a:p>
          <a:p>
            <a:r>
              <a:rPr lang="en-US" dirty="0"/>
              <a:t>They can be either discrete or continuous.</a:t>
            </a:r>
          </a:p>
          <a:p>
            <a:r>
              <a:rPr lang="en-US" dirty="0"/>
              <a:t>A </a:t>
            </a:r>
            <a:r>
              <a:rPr lang="en-US" b="1" dirty="0"/>
              <a:t>discrete random variable</a:t>
            </a:r>
            <a:r>
              <a:rPr lang="en-US" dirty="0"/>
              <a:t> may assume either a finite number of values or an infinite sequence of values.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65220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/>
              <a:t>Let’s examine the past year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569172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569172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639" t="-4000" r="-10983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1212" t="-4000" r="-151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395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3120221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3120221"/>
                  </p:ext>
                </p:extLst>
              </p:nvPr>
            </p:nvGraphicFramePr>
            <p:xfrm>
              <a:off x="1600200" y="3505200"/>
              <a:ext cx="7881729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52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69773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Cumulative Frequency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639" t="-4000" r="-10983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1212" t="-4000" r="-151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9340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22483-C401-ED32-C013-451C26B4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variance</a:t>
            </a:r>
            <a:r>
              <a:rPr lang="en-US" dirty="0"/>
              <a:t> of a random variable is a measure of its variability/spread.</a:t>
            </a:r>
          </a:p>
          <a:p>
            <a:r>
              <a:rPr lang="en-US" dirty="0"/>
              <a:t>It is defined by: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standard deviation </a:t>
            </a:r>
            <a:r>
              <a:rPr lang="en-US" dirty="0"/>
              <a:t>is the square root of the variance.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C635D-C1FF-669B-FC0C-C2D3B7BD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6ED4F-C515-5B9C-BE12-54F0F0028852}"/>
                  </a:ext>
                </a:extLst>
              </p:cNvPr>
              <p:cNvSpPr txBox="1"/>
              <p:nvPr/>
            </p:nvSpPr>
            <p:spPr>
              <a:xfrm>
                <a:off x="3485156" y="2843428"/>
                <a:ext cx="5952463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6ED4F-C515-5B9C-BE12-54F0F002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56" y="2843428"/>
                <a:ext cx="5952463" cy="1176219"/>
              </a:xfrm>
              <a:prstGeom prst="rect">
                <a:avLst/>
              </a:prstGeom>
              <a:blipFill>
                <a:blip r:embed="rId2"/>
                <a:stretch>
                  <a:fillRect l="-851" t="-118085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73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54265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54265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7617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12646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12646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9630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461577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461577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4366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384844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384844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9238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We expect to sell 1.88 TV’s per day on average.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59794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59794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728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The variance of daily sales is 2.522 TV’s squared.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481910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2.522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481910"/>
                  </p:ext>
                </p:extLst>
              </p:nvPr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2.522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735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the number of TV’s sold at a small department store in one day where x can only take the values of {0, 1, 2, 3, 4, 5}</a:t>
            </a:r>
          </a:p>
          <a:p>
            <a:r>
              <a:rPr lang="en-US" dirty="0">
                <a:solidFill>
                  <a:schemeClr val="accent2"/>
                </a:solidFill>
              </a:rPr>
              <a:t>The standard deviation of daily sales is 1.588 TV’s.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2.522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717BE-DF22-80DB-7875-B3C5026AFE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1191" y="3505200"/>
              <a:ext cx="11029615" cy="32359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0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0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04829">
                      <a:extLst>
                        <a:ext uri="{9D8B030D-6E8A-4147-A177-3AD203B41FA5}">
                          <a16:colId xmlns:a16="http://schemas.microsoft.com/office/drawing/2014/main" val="3129933511"/>
                        </a:ext>
                      </a:extLst>
                    </a:gridCol>
                    <a:gridCol w="1252331">
                      <a:extLst>
                        <a:ext uri="{9D8B030D-6E8A-4147-A177-3AD203B41FA5}">
                          <a16:colId xmlns:a16="http://schemas.microsoft.com/office/drawing/2014/main" val="1913733021"/>
                        </a:ext>
                      </a:extLst>
                    </a:gridCol>
                    <a:gridCol w="1282148">
                      <a:extLst>
                        <a:ext uri="{9D8B030D-6E8A-4147-A177-3AD203B41FA5}">
                          <a16:colId xmlns:a16="http://schemas.microsoft.com/office/drawing/2014/main" val="2788536020"/>
                        </a:ext>
                      </a:extLst>
                    </a:gridCol>
                    <a:gridCol w="2258084">
                      <a:extLst>
                        <a:ext uri="{9D8B030D-6E8A-4147-A177-3AD203B41FA5}">
                          <a16:colId xmlns:a16="http://schemas.microsoft.com/office/drawing/2014/main" val="160149364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TV’s Sold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Days (</a:t>
                          </a:r>
                          <a:r>
                            <a:rPr lang="en-US" dirty="0" err="1"/>
                            <a:t>Freq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00" r="-432773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4444" t="-4000" r="-28148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6970" t="-4000" r="-28383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5149" t="-4000" r="-178218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764" t="-4000" r="-1124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0.883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-0.88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4.49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0.07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3.12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9.73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2"/>
                              </a:solidFill>
                            </a:rPr>
                            <a:t>0.681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1.88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2.522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3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9ABDB-ACE9-A7F1-5B7B-622C4079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random variable</a:t>
            </a:r>
            <a:r>
              <a:rPr lang="en-US" dirty="0"/>
              <a:t> is a numerical description of the outcome of an experiment.</a:t>
            </a:r>
          </a:p>
          <a:p>
            <a:r>
              <a:rPr lang="en-US" dirty="0"/>
              <a:t>They can be either discrete or continuous.</a:t>
            </a:r>
          </a:p>
          <a:p>
            <a:r>
              <a:rPr lang="en-US" dirty="0"/>
              <a:t>A </a:t>
            </a:r>
            <a:r>
              <a:rPr lang="en-US" b="1" dirty="0"/>
              <a:t>discrete random variable</a:t>
            </a:r>
            <a:r>
              <a:rPr lang="en-US" dirty="0"/>
              <a:t> may assume either a </a:t>
            </a:r>
            <a:r>
              <a:rPr lang="en-US" dirty="0">
                <a:solidFill>
                  <a:schemeClr val="accent2"/>
                </a:solidFill>
              </a:rPr>
              <a:t>finite</a:t>
            </a:r>
            <a:r>
              <a:rPr lang="en-US" dirty="0"/>
              <a:t> number of values or an infinite sequence of values.</a:t>
            </a:r>
          </a:p>
          <a:p>
            <a:pPr lvl="1"/>
            <a:r>
              <a:rPr lang="en-US" dirty="0"/>
              <a:t>Finite example: Let x be the number of TV’s sold at a small department store in one day where x can only take the values of {0, 1, 2, 3, 4, 5}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930373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0852"/>
          </a:xfrm>
        </p:spPr>
        <p:txBody>
          <a:bodyPr>
            <a:normAutofit/>
          </a:bodyPr>
          <a:lstStyle/>
          <a:p>
            <a:r>
              <a:rPr lang="en-US" dirty="0"/>
              <a:t>The expected value, or mean, of a random variable is a measure of its central location: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variance of a random variable is a measure of its variability/spread: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91B6B-B3EE-B42C-744B-F53A8CD0BBFB}"/>
                  </a:ext>
                </a:extLst>
              </p:cNvPr>
              <p:cNvSpPr txBox="1"/>
              <p:nvPr/>
            </p:nvSpPr>
            <p:spPr>
              <a:xfrm>
                <a:off x="3485156" y="4711985"/>
                <a:ext cx="5952463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91B6B-B3EE-B42C-744B-F53A8CD0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56" y="4711985"/>
                <a:ext cx="5952463" cy="1176219"/>
              </a:xfrm>
              <a:prstGeom prst="rect">
                <a:avLst/>
              </a:prstGeom>
              <a:blipFill>
                <a:blip r:embed="rId2"/>
                <a:stretch>
                  <a:fillRect l="-851" t="-120430" b="-18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32CF83-8E2A-61F8-2BE8-1A2EECE7F253}"/>
                  </a:ext>
                </a:extLst>
              </p:cNvPr>
              <p:cNvSpPr txBox="1"/>
              <p:nvPr/>
            </p:nvSpPr>
            <p:spPr>
              <a:xfrm>
                <a:off x="3918031" y="2840890"/>
                <a:ext cx="4612417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32CF83-8E2A-61F8-2BE8-1A2EECE7F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2840890"/>
                <a:ext cx="4612417" cy="1176219"/>
              </a:xfrm>
              <a:prstGeom prst="rect">
                <a:avLst/>
              </a:prstGeom>
              <a:blipFill>
                <a:blip r:embed="rId3"/>
                <a:stretch>
                  <a:fillRect l="-1099" t="-118085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01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Discrete Data</a:t>
            </a:r>
          </a:p>
        </p:txBody>
      </p:sp>
    </p:spTree>
    <p:extLst>
      <p:ext uri="{BB962C8B-B14F-4D97-AF65-F5344CB8AC3E}">
        <p14:creationId xmlns:p14="http://schemas.microsoft.com/office/powerpoint/2010/main" val="1441072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19087"/>
          </a:xfrm>
        </p:spPr>
        <p:txBody>
          <a:bodyPr>
            <a:normAutofit/>
          </a:bodyPr>
          <a:lstStyle/>
          <a:p>
            <a:r>
              <a:rPr lang="en-US" dirty="0"/>
              <a:t>Example: you have a 2-step random process where you flip a coin twice (independent flips):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2FF46-03CA-D712-B888-4DA854602E3F}"/>
              </a:ext>
            </a:extLst>
          </p:cNvPr>
          <p:cNvSpPr txBox="1"/>
          <p:nvPr/>
        </p:nvSpPr>
        <p:spPr>
          <a:xfrm>
            <a:off x="2776646" y="417656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Flip Coin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905C79-FE28-C006-D22E-AAF0E1FBC4DD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4088224" y="3688572"/>
            <a:ext cx="1050622" cy="71882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7CC37B-BE48-9309-1852-84EB0840C454}"/>
              </a:ext>
            </a:extLst>
          </p:cNvPr>
          <p:cNvSpPr txBox="1"/>
          <p:nvPr/>
        </p:nvSpPr>
        <p:spPr>
          <a:xfrm>
            <a:off x="5138846" y="3457739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Heads – Flip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FA26B-AC16-80AB-B4DB-C9BEF19EECAB}"/>
              </a:ext>
            </a:extLst>
          </p:cNvPr>
          <p:cNvSpPr txBox="1"/>
          <p:nvPr/>
        </p:nvSpPr>
        <p:spPr>
          <a:xfrm>
            <a:off x="8014007" y="3910473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Tails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5C19B-8B64-4E22-E112-3AF2EB42B44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859189" y="3688572"/>
            <a:ext cx="1154818" cy="45273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D38DAD-3BF4-3BC6-1AE8-84582464962C}"/>
              </a:ext>
            </a:extLst>
          </p:cNvPr>
          <p:cNvSpPr txBox="1"/>
          <p:nvPr/>
        </p:nvSpPr>
        <p:spPr>
          <a:xfrm>
            <a:off x="5141793" y="4936712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Tails – Flip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9AFD97-E49B-7223-FBFD-CAEAC45CAA85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4088224" y="4407395"/>
            <a:ext cx="1053569" cy="76015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839CA-99C7-036E-60AD-9CBE7F2EEAEA}"/>
              </a:ext>
            </a:extLst>
          </p:cNvPr>
          <p:cNvSpPr txBox="1"/>
          <p:nvPr/>
        </p:nvSpPr>
        <p:spPr>
          <a:xfrm>
            <a:off x="8014007" y="5395762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Tails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610493-730D-43F4-75BD-5A06C316C16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615273" y="5167545"/>
            <a:ext cx="1398734" cy="45905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BDA673-EDE1-EA63-A432-7C66B8713016}"/>
              </a:ext>
            </a:extLst>
          </p:cNvPr>
          <p:cNvSpPr txBox="1"/>
          <p:nvPr/>
        </p:nvSpPr>
        <p:spPr>
          <a:xfrm>
            <a:off x="8014007" y="440739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Heads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6AEA4A-FF50-A340-69CF-8F98C988D7B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615273" y="4638227"/>
            <a:ext cx="1398734" cy="52931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A2554C-6E7A-7020-5594-DF4F5775704C}"/>
              </a:ext>
            </a:extLst>
          </p:cNvPr>
          <p:cNvSpPr txBox="1"/>
          <p:nvPr/>
        </p:nvSpPr>
        <p:spPr>
          <a:xfrm>
            <a:off x="8014007" y="292210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Heads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48079D-CC38-D1E2-03C1-BBA414B1FAE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859189" y="3152938"/>
            <a:ext cx="1154818" cy="53563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72FE3B-7846-038B-B490-AD0AA811458F}"/>
                  </a:ext>
                </a:extLst>
              </p:cNvPr>
              <p:cNvSpPr txBox="1"/>
              <p:nvPr/>
            </p:nvSpPr>
            <p:spPr>
              <a:xfrm>
                <a:off x="4152671" y="3688571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72FE3B-7846-038B-B490-AD0AA811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71" y="3688571"/>
                <a:ext cx="408766" cy="307777"/>
              </a:xfrm>
              <a:prstGeom prst="rect">
                <a:avLst/>
              </a:prstGeom>
              <a:blipFill>
                <a:blip r:embed="rId2"/>
                <a:stretch>
                  <a:fillRect l="-8824" r="-1176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46395F-620A-C235-5A6C-A7F3DF7A38F8}"/>
                  </a:ext>
                </a:extLst>
              </p:cNvPr>
              <p:cNvSpPr txBox="1"/>
              <p:nvPr/>
            </p:nvSpPr>
            <p:spPr>
              <a:xfrm>
                <a:off x="4152671" y="4818442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46395F-620A-C235-5A6C-A7F3DF7A3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71" y="4818442"/>
                <a:ext cx="408766" cy="307777"/>
              </a:xfrm>
              <a:prstGeom prst="rect">
                <a:avLst/>
              </a:prstGeom>
              <a:blipFill>
                <a:blip r:embed="rId2"/>
                <a:stretch>
                  <a:fillRect l="-8824" r="-1176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149DBA-E05A-966B-B87E-1368E74571C9}"/>
                  </a:ext>
                </a:extLst>
              </p:cNvPr>
              <p:cNvSpPr txBox="1"/>
              <p:nvPr/>
            </p:nvSpPr>
            <p:spPr>
              <a:xfrm>
                <a:off x="6905874" y="4537593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149DBA-E05A-966B-B87E-1368E745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74" y="4537593"/>
                <a:ext cx="408766" cy="307777"/>
              </a:xfrm>
              <a:prstGeom prst="rect">
                <a:avLst/>
              </a:prstGeom>
              <a:blipFill>
                <a:blip r:embed="rId3"/>
                <a:stretch>
                  <a:fillRect l="-9091" r="-151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CA0C8A-E7C8-24FA-74D3-2A39CD99A786}"/>
                  </a:ext>
                </a:extLst>
              </p:cNvPr>
              <p:cNvSpPr txBox="1"/>
              <p:nvPr/>
            </p:nvSpPr>
            <p:spPr>
              <a:xfrm>
                <a:off x="6905874" y="5434234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CA0C8A-E7C8-24FA-74D3-2A39CD99A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74" y="5434234"/>
                <a:ext cx="408766" cy="307777"/>
              </a:xfrm>
              <a:prstGeom prst="rect">
                <a:avLst/>
              </a:prstGeom>
              <a:blipFill>
                <a:blip r:embed="rId4"/>
                <a:stretch>
                  <a:fillRect l="-9091" r="-1515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E7BA26-675B-75C0-2D00-0B2C28FDE204}"/>
                  </a:ext>
                </a:extLst>
              </p:cNvPr>
              <p:cNvSpPr txBox="1"/>
              <p:nvPr/>
            </p:nvSpPr>
            <p:spPr>
              <a:xfrm>
                <a:off x="6905874" y="3075993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E7BA26-675B-75C0-2D00-0B2C28FDE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74" y="3075993"/>
                <a:ext cx="408766" cy="307777"/>
              </a:xfrm>
              <a:prstGeom prst="rect">
                <a:avLst/>
              </a:prstGeom>
              <a:blipFill>
                <a:blip r:embed="rId3"/>
                <a:stretch>
                  <a:fillRect l="-9091" r="-151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94B650-281C-5E2F-2D17-3433515A741C}"/>
                  </a:ext>
                </a:extLst>
              </p:cNvPr>
              <p:cNvSpPr txBox="1"/>
              <p:nvPr/>
            </p:nvSpPr>
            <p:spPr>
              <a:xfrm>
                <a:off x="6905874" y="3972634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94B650-281C-5E2F-2D17-3433515A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74" y="3972634"/>
                <a:ext cx="408766" cy="307777"/>
              </a:xfrm>
              <a:prstGeom prst="rect">
                <a:avLst/>
              </a:prstGeom>
              <a:blipFill>
                <a:blip r:embed="rId5"/>
                <a:stretch>
                  <a:fillRect l="-9091" r="-151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980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0097E-090E-6ACC-1DF5-577708FCD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 properties of a binomial experiment: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 experiment consists of a sequence of </a:t>
            </a:r>
            <a:r>
              <a:rPr lang="en-US" i="1" dirty="0"/>
              <a:t>n</a:t>
            </a:r>
            <a:r>
              <a:rPr lang="en-US" dirty="0"/>
              <a:t> identical trials.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Only two outcomes, success or failure, are possible on each trial.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 probability of a success, denoted as </a:t>
            </a:r>
            <a:r>
              <a:rPr lang="en-US" i="1" dirty="0"/>
              <a:t>p</a:t>
            </a:r>
            <a:r>
              <a:rPr lang="en-US" dirty="0"/>
              <a:t>, does not change from trial to trial.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 trials are independent.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72200-15F0-BCD9-7F14-2E08C60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Experiment</a:t>
            </a:r>
          </a:p>
        </p:txBody>
      </p:sp>
    </p:spTree>
    <p:extLst>
      <p:ext uri="{BB962C8B-B14F-4D97-AF65-F5344CB8AC3E}">
        <p14:creationId xmlns:p14="http://schemas.microsoft.com/office/powerpoint/2010/main" val="2299697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0097E-090E-6ACC-1DF5-577708FC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17165" cy="3678303"/>
          </a:xfrm>
        </p:spPr>
        <p:txBody>
          <a:bodyPr/>
          <a:lstStyle/>
          <a:p>
            <a:r>
              <a:rPr lang="en-US" dirty="0"/>
              <a:t>There are 4 properties of a binomial experiment: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The experiment consists of a sequence of </a:t>
            </a:r>
            <a:r>
              <a:rPr lang="en-US" sz="2400" i="1" dirty="0"/>
              <a:t>n</a:t>
            </a:r>
            <a:r>
              <a:rPr lang="en-US" sz="2400" dirty="0"/>
              <a:t> identical trials. </a:t>
            </a:r>
            <a:r>
              <a:rPr lang="en-US" sz="2400" dirty="0">
                <a:solidFill>
                  <a:schemeClr val="accent2"/>
                </a:solidFill>
              </a:rPr>
              <a:t>(2 coin flips)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Only two outcomes, success or failure, are possible on each trial. </a:t>
            </a:r>
            <a:r>
              <a:rPr lang="en-US" sz="2400" dirty="0">
                <a:solidFill>
                  <a:schemeClr val="accent2"/>
                </a:solidFill>
              </a:rPr>
              <a:t>(H or T)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The probability of a success, denoted as </a:t>
            </a:r>
            <a:r>
              <a:rPr lang="en-US" sz="2400" i="1" dirty="0"/>
              <a:t>p</a:t>
            </a:r>
            <a:r>
              <a:rPr lang="en-US" sz="2400" dirty="0"/>
              <a:t>, does not change from trial to trial. </a:t>
            </a:r>
            <a:r>
              <a:rPr lang="en-US" sz="2400" dirty="0">
                <a:solidFill>
                  <a:schemeClr val="accent2"/>
                </a:solidFill>
              </a:rPr>
              <a:t>(0.5)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The trials are independent. </a:t>
            </a:r>
            <a:r>
              <a:rPr lang="en-US" sz="2400" dirty="0">
                <a:solidFill>
                  <a:schemeClr val="accent2"/>
                </a:solidFill>
              </a:rPr>
              <a:t>(Independent coin flips)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72200-15F0-BCD9-7F14-2E08C60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Experiment</a:t>
            </a:r>
          </a:p>
        </p:txBody>
      </p:sp>
    </p:spTree>
    <p:extLst>
      <p:ext uri="{BB962C8B-B14F-4D97-AF65-F5344CB8AC3E}">
        <p14:creationId xmlns:p14="http://schemas.microsoft.com/office/powerpoint/2010/main" val="1474369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C36355-DD0C-F1D9-D0E2-FAC5EEC32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binomial distribution</a:t>
            </a:r>
            <a:r>
              <a:rPr lang="en-US" dirty="0"/>
              <a:t> looks at the probabilities of the number of successes occurring in the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r>
              <a:rPr lang="en-US" dirty="0"/>
              <a:t>We use x to denote the number of successes occurring in the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5EA053-8081-0584-0117-C4BB7E0F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18206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C36355-DD0C-F1D9-D0E2-FAC5EEC32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binomial distribution</a:t>
            </a:r>
            <a:r>
              <a:rPr lang="en-US" dirty="0"/>
              <a:t> looks at the probabilities of the number of successes occurring in the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r>
              <a:rPr lang="en-US" dirty="0"/>
              <a:t>We use x to denote the number of successes occurring in the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5EA053-8081-0584-0117-C4BB7E0F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88672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7874B-8215-1778-C11E-3CD18D38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binomial probability function</a:t>
            </a:r>
            <a:r>
              <a:rPr lang="en-US" dirty="0"/>
              <a:t> is defined as: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C64BC-D257-8AB9-A902-58F7C12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29C6E-9436-793C-4AD4-E98C84C06776}"/>
                  </a:ext>
                </a:extLst>
              </p:cNvPr>
              <p:cNvSpPr txBox="1"/>
              <p:nvPr/>
            </p:nvSpPr>
            <p:spPr>
              <a:xfrm>
                <a:off x="3593166" y="2799521"/>
                <a:ext cx="500566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29C6E-9436-793C-4AD4-E98C84C0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6" y="2799521"/>
                <a:ext cx="5005666" cy="867545"/>
              </a:xfrm>
              <a:prstGeom prst="rect">
                <a:avLst/>
              </a:prstGeom>
              <a:blipFill>
                <a:blip r:embed="rId2"/>
                <a:stretch>
                  <a:fillRect l="-1768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713846-8683-9CA3-46F9-E797192C69F2}"/>
              </a:ext>
            </a:extLst>
          </p:cNvPr>
          <p:cNvSpPr/>
          <p:nvPr/>
        </p:nvSpPr>
        <p:spPr>
          <a:xfrm>
            <a:off x="4731026" y="2799521"/>
            <a:ext cx="1759226" cy="867545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49598-1621-1AC3-3876-761F7CADF609}"/>
              </a:ext>
            </a:extLst>
          </p:cNvPr>
          <p:cNvSpPr txBox="1"/>
          <p:nvPr/>
        </p:nvSpPr>
        <p:spPr>
          <a:xfrm>
            <a:off x="1790877" y="4864072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Number of outcomes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providing exactly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x successes in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trials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461C5A-599E-F482-137C-BD6C8FBFF5C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278625" y="3667066"/>
            <a:ext cx="1452401" cy="119700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74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7874B-8215-1778-C11E-3CD18D38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binomial probability function</a:t>
            </a:r>
            <a:r>
              <a:rPr lang="en-US" dirty="0"/>
              <a:t> is defined as: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C64BC-D257-8AB9-A902-58F7C12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29C6E-9436-793C-4AD4-E98C84C06776}"/>
                  </a:ext>
                </a:extLst>
              </p:cNvPr>
              <p:cNvSpPr txBox="1"/>
              <p:nvPr/>
            </p:nvSpPr>
            <p:spPr>
              <a:xfrm>
                <a:off x="3593166" y="2799521"/>
                <a:ext cx="500566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29C6E-9436-793C-4AD4-E98C84C0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6" y="2799521"/>
                <a:ext cx="5005666" cy="867545"/>
              </a:xfrm>
              <a:prstGeom prst="rect">
                <a:avLst/>
              </a:prstGeom>
              <a:blipFill>
                <a:blip r:embed="rId2"/>
                <a:stretch>
                  <a:fillRect l="-1768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713846-8683-9CA3-46F9-E797192C69F2}"/>
              </a:ext>
            </a:extLst>
          </p:cNvPr>
          <p:cNvSpPr/>
          <p:nvPr/>
        </p:nvSpPr>
        <p:spPr>
          <a:xfrm>
            <a:off x="4731026" y="2799521"/>
            <a:ext cx="1759226" cy="867545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49598-1621-1AC3-3876-761F7CADF609}"/>
              </a:ext>
            </a:extLst>
          </p:cNvPr>
          <p:cNvSpPr txBox="1"/>
          <p:nvPr/>
        </p:nvSpPr>
        <p:spPr>
          <a:xfrm>
            <a:off x="1790877" y="4864072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Number of outcomes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providing exactly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x successes in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trials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461C5A-599E-F482-137C-BD6C8FBFF5C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278625" y="3667066"/>
            <a:ext cx="1452401" cy="119700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7FF9FF-C469-FEDB-9385-34B650653E9A}"/>
              </a:ext>
            </a:extLst>
          </p:cNvPr>
          <p:cNvSpPr/>
          <p:nvPr/>
        </p:nvSpPr>
        <p:spPr>
          <a:xfrm>
            <a:off x="6490252" y="2799520"/>
            <a:ext cx="2037522" cy="867545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F99F9-62F1-72CF-C960-911F6B70135A}"/>
              </a:ext>
            </a:extLst>
          </p:cNvPr>
          <p:cNvSpPr txBox="1"/>
          <p:nvPr/>
        </p:nvSpPr>
        <p:spPr>
          <a:xfrm>
            <a:off x="7165238" y="4864071"/>
            <a:ext cx="356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Probability of a particular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sequence of trial outcomes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with x successes in </a:t>
            </a:r>
            <a:r>
              <a:rPr lang="en-US" sz="2400" i="1" dirty="0">
                <a:solidFill>
                  <a:schemeClr val="accent5"/>
                </a:solidFill>
              </a:rPr>
              <a:t>n</a:t>
            </a:r>
            <a:r>
              <a:rPr lang="en-US" sz="2400" dirty="0">
                <a:solidFill>
                  <a:schemeClr val="accent5"/>
                </a:solidFill>
              </a:rPr>
              <a:t> trials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4B5CC2-6C5D-9D04-D152-4DD00F9EE2C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060635" y="3743265"/>
            <a:ext cx="888906" cy="1120806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25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12C4E-5EC7-638E-E93B-E86AA77C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BD683-36ED-B73E-F436-93F35E43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/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blipFill>
                <a:blip r:embed="rId2"/>
                <a:stretch>
                  <a:fillRect l="-207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06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9ABDB-ACE9-A7F1-5B7B-622C4079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random variable</a:t>
            </a:r>
            <a:r>
              <a:rPr lang="en-US" dirty="0"/>
              <a:t> is a numerical description of the outcome of an experiment.</a:t>
            </a:r>
          </a:p>
          <a:p>
            <a:r>
              <a:rPr lang="en-US" dirty="0"/>
              <a:t>They can be either discrete or continuous.</a:t>
            </a:r>
          </a:p>
          <a:p>
            <a:r>
              <a:rPr lang="en-US" dirty="0"/>
              <a:t>A </a:t>
            </a:r>
            <a:r>
              <a:rPr lang="en-US" b="1" dirty="0"/>
              <a:t>discrete random variable</a:t>
            </a:r>
            <a:r>
              <a:rPr lang="en-US" dirty="0"/>
              <a:t> may assume either a finite number of values or an </a:t>
            </a:r>
            <a:r>
              <a:rPr lang="en-US" dirty="0">
                <a:solidFill>
                  <a:schemeClr val="accent2"/>
                </a:solidFill>
              </a:rPr>
              <a:t>infinite</a:t>
            </a:r>
            <a:r>
              <a:rPr lang="en-US" dirty="0"/>
              <a:t> sequence of values.</a:t>
            </a:r>
          </a:p>
          <a:p>
            <a:pPr lvl="1"/>
            <a:r>
              <a:rPr lang="en-US" dirty="0"/>
              <a:t>Infinite example: Let x be the number of customers arriving in one day at a small department store where x can take the values of 0, 1, 2, …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1737912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12C4E-5EC7-638E-E93B-E86AA77C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BD683-36ED-B73E-F436-93F35E43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/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blipFill>
                <a:blip r:embed="rId2"/>
                <a:stretch>
                  <a:fillRect l="-207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/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10−3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10−3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blipFill>
                <a:blip r:embed="rId3"/>
                <a:stretch>
                  <a:fillRect l="-1389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47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12C4E-5EC7-638E-E93B-E86AA77C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BD683-36ED-B73E-F436-93F35E43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/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blipFill>
                <a:blip r:embed="rId2"/>
                <a:stretch>
                  <a:fillRect l="-207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/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10−3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10−3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blipFill>
                <a:blip r:embed="rId3"/>
                <a:stretch>
                  <a:fillRect l="-1389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B9BC20-FEAC-93F9-FAB3-014F651FFB84}"/>
                  </a:ext>
                </a:extLst>
              </p:cNvPr>
              <p:cNvSpPr txBox="1"/>
              <p:nvPr/>
            </p:nvSpPr>
            <p:spPr>
              <a:xfrm>
                <a:off x="3804441" y="6350645"/>
                <a:ext cx="4583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=120×0.0013=0.155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B9BC20-FEAC-93F9-FAB3-014F651F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41" y="6350645"/>
                <a:ext cx="4583114" cy="369332"/>
              </a:xfrm>
              <a:prstGeom prst="rect">
                <a:avLst/>
              </a:prstGeom>
              <a:blipFill>
                <a:blip r:embed="rId4"/>
                <a:stretch>
                  <a:fillRect l="-27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778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12C4E-5EC7-638E-E93B-E86AA77C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BD683-36ED-B73E-F436-93F35E43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/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F175E-8EA8-00E9-2303-95267DE8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70" y="4343304"/>
                <a:ext cx="4289058" cy="743665"/>
              </a:xfrm>
              <a:prstGeom prst="rect">
                <a:avLst/>
              </a:prstGeom>
              <a:blipFill>
                <a:blip r:embed="rId2"/>
                <a:stretch>
                  <a:fillRect l="-207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/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10−3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10−3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C5D9B-ABB9-ECA1-829C-3035D649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82" y="5309272"/>
                <a:ext cx="5479833" cy="819070"/>
              </a:xfrm>
              <a:prstGeom prst="rect">
                <a:avLst/>
              </a:prstGeom>
              <a:blipFill>
                <a:blip r:embed="rId3"/>
                <a:stretch>
                  <a:fillRect l="-1389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B9BC20-FEAC-93F9-FAB3-014F651FFB84}"/>
                  </a:ext>
                </a:extLst>
              </p:cNvPr>
              <p:cNvSpPr txBox="1"/>
              <p:nvPr/>
            </p:nvSpPr>
            <p:spPr>
              <a:xfrm>
                <a:off x="3804441" y="6350645"/>
                <a:ext cx="4583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0.0013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=0.155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B9BC20-FEAC-93F9-FAB3-014F651F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41" y="6350645"/>
                <a:ext cx="4583114" cy="369332"/>
              </a:xfrm>
              <a:prstGeom prst="rect">
                <a:avLst/>
              </a:prstGeom>
              <a:blipFill>
                <a:blip r:embed="rId4"/>
                <a:stretch>
                  <a:fillRect l="-27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778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C92B6-1CC1-7702-C485-BE482DD6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retention rate of 90% for your employees annually.</a:t>
            </a:r>
          </a:p>
          <a:p>
            <a:r>
              <a:rPr lang="en-US" dirty="0"/>
              <a:t>In other words, any random employee has a probability of 0.1 to leave this year.</a:t>
            </a:r>
          </a:p>
          <a:p>
            <a:r>
              <a:rPr lang="en-US" dirty="0"/>
              <a:t>Choosing 3 employees at random, what is the probability that exactly 1 of them will leave the company this year?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1C0A6-5C7D-6384-263F-71CB5F09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</p:spTree>
    <p:extLst>
      <p:ext uri="{BB962C8B-B14F-4D97-AF65-F5344CB8AC3E}">
        <p14:creationId xmlns:p14="http://schemas.microsoft.com/office/powerpoint/2010/main" val="934965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C92B6-1CC1-7702-C485-BE482DD6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retention rate of 90% for your employees annually.</a:t>
            </a:r>
          </a:p>
          <a:p>
            <a:r>
              <a:rPr lang="en-US" dirty="0"/>
              <a:t>In other words, any random employee has a probability of 0.1 to leave this year.</a:t>
            </a:r>
          </a:p>
          <a:p>
            <a:r>
              <a:rPr lang="en-US" dirty="0"/>
              <a:t>Choosing 3 employees at random, what is the probability that exactly 1 of them will leave the company this year?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1C0A6-5C7D-6384-263F-71CB5F09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BFAD6-9FAD-68E0-D7D2-00569FEF26F6}"/>
                  </a:ext>
                </a:extLst>
              </p:cNvPr>
              <p:cNvSpPr txBox="1"/>
              <p:nvPr/>
            </p:nvSpPr>
            <p:spPr>
              <a:xfrm>
                <a:off x="3953794" y="4063989"/>
                <a:ext cx="4289058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BFAD6-9FAD-68E0-D7D2-00569FEF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94" y="4063989"/>
                <a:ext cx="4289058" cy="743665"/>
              </a:xfrm>
              <a:prstGeom prst="rect">
                <a:avLst/>
              </a:prstGeom>
              <a:blipFill>
                <a:blip r:embed="rId2"/>
                <a:stretch>
                  <a:fillRect l="-207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54122-8906-37C0-4344-21C9EB9CB029}"/>
                  </a:ext>
                </a:extLst>
              </p:cNvPr>
              <p:cNvSpPr txBox="1"/>
              <p:nvPr/>
            </p:nvSpPr>
            <p:spPr>
              <a:xfrm>
                <a:off x="3282985" y="4960175"/>
                <a:ext cx="5626027" cy="746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3−1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1−0.1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54122-8906-37C0-4344-21C9EB9C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85" y="4960175"/>
                <a:ext cx="5626027" cy="746102"/>
              </a:xfrm>
              <a:prstGeom prst="rect">
                <a:avLst/>
              </a:prstGeom>
              <a:blipFill>
                <a:blip r:embed="rId3"/>
                <a:stretch>
                  <a:fillRect l="-22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8D4C1A-249A-C620-757F-8C15639B5FD7}"/>
                  </a:ext>
                </a:extLst>
              </p:cNvPr>
              <p:cNvSpPr txBox="1"/>
              <p:nvPr/>
            </p:nvSpPr>
            <p:spPr>
              <a:xfrm>
                <a:off x="3953794" y="5881018"/>
                <a:ext cx="3936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0.081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=0.243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8D4C1A-249A-C620-757F-8C15639B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94" y="5881018"/>
                <a:ext cx="3936527" cy="369332"/>
              </a:xfrm>
              <a:prstGeom prst="rect">
                <a:avLst/>
              </a:prstGeom>
              <a:blipFill>
                <a:blip r:embed="rId4"/>
                <a:stretch>
                  <a:fillRect l="-2251" r="-96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416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C6DE-CC72-49F5-8DDD-1A2AF13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42DF7A6C-1C4D-0369-F19A-1C3A7D511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8534" y="3589131"/>
            <a:ext cx="1444625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FC590E5-D5D0-FDC5-73BC-E1C82FDE6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647" y="4632119"/>
            <a:ext cx="1427162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9EBB69B-785F-F7F4-31EC-34FE8F389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6984" y="5232194"/>
            <a:ext cx="19780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4A980AD9-CB33-C88E-D8CE-F7AA172DA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9622" y="2806494"/>
            <a:ext cx="1901825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7680EF2-214F-8093-8BC7-10D705DB5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9047" y="3073194"/>
            <a:ext cx="20002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F26A2D59-B98E-4BD2-81B9-D11F73B39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747" y="3581194"/>
            <a:ext cx="1968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8662077F-F3C3-B485-D8AF-EC8D69FD5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147" y="3104944"/>
            <a:ext cx="19065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B8162C11-5F73-0741-F2F2-DB49794F3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634" y="5732256"/>
            <a:ext cx="2001838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D1C0BA9-AED3-9A53-2542-1738CFD82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884" y="2277856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1DC39A6F-5534-32A2-1A4D-A31433B73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3909" y="3844719"/>
            <a:ext cx="1887538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A52759BA-97E0-06C1-5FA7-10F59F1EB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384" y="4128881"/>
            <a:ext cx="189706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05F4AAE6-0C97-386C-6B76-53BA7580E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3909" y="5970381"/>
            <a:ext cx="191135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5">
            <a:extLst>
              <a:ext uri="{FF2B5EF4-FFF2-40B4-BE49-F238E27FC236}">
                <a16:creationId xmlns:a16="http://schemas.microsoft.com/office/drawing/2014/main" id="{C983E255-EBC1-ED98-8966-2815C0043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434" y="6216444"/>
            <a:ext cx="1878013" cy="280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D1600BC3-C392-67FF-3AD5-4AFE5145D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797" y="5216319"/>
            <a:ext cx="18891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7CE50B6A-34D7-47DF-DF0C-73FD6DE50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9147" y="4935331"/>
            <a:ext cx="191135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75">
            <a:extLst>
              <a:ext uri="{FF2B5EF4-FFF2-40B4-BE49-F238E27FC236}">
                <a16:creationId xmlns:a16="http://schemas.microsoft.com/office/drawing/2014/main" id="{8CC9FCE9-4C0D-4F2A-594B-1C3E20EA5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09" y="4035219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2">
            <a:extLst>
              <a:ext uri="{FF2B5EF4-FFF2-40B4-BE49-F238E27FC236}">
                <a16:creationId xmlns:a16="http://schemas.microsoft.com/office/drawing/2014/main" id="{0FBD5CDC-CA76-4A6B-9D3E-3F8257385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8247" y="2271506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1">
            <a:extLst>
              <a:ext uri="{FF2B5EF4-FFF2-40B4-BE49-F238E27FC236}">
                <a16:creationId xmlns:a16="http://schemas.microsoft.com/office/drawing/2014/main" id="{5288A42F-72B4-617A-D2EF-2C92B15E9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7797" y="2273094"/>
            <a:ext cx="0" cy="42814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3">
            <a:extLst>
              <a:ext uri="{FF2B5EF4-FFF2-40B4-BE49-F238E27FC236}">
                <a16:creationId xmlns:a16="http://schemas.microsoft.com/office/drawing/2014/main" id="{A9D0DC30-0A0C-EBAB-2B70-2D3CDB244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322" y="2241344"/>
            <a:ext cx="0" cy="43068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2">
            <a:extLst>
              <a:ext uri="{FF2B5EF4-FFF2-40B4-BE49-F238E27FC236}">
                <a16:creationId xmlns:a16="http://schemas.microsoft.com/office/drawing/2014/main" id="{8E70797D-E243-BE36-C474-1551510F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09" y="3011281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63">
            <a:extLst>
              <a:ext uri="{FF2B5EF4-FFF2-40B4-BE49-F238E27FC236}">
                <a16:creationId xmlns:a16="http://schemas.microsoft.com/office/drawing/2014/main" id="{672E02B8-D6F2-CDBA-88FF-1663C43E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634" y="3511344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64">
            <a:extLst>
              <a:ext uri="{FF2B5EF4-FFF2-40B4-BE49-F238E27FC236}">
                <a16:creationId xmlns:a16="http://schemas.microsoft.com/office/drawing/2014/main" id="{F58A5F77-0A44-3F9F-7182-2216B87B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634" y="5649706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65">
            <a:extLst>
              <a:ext uri="{FF2B5EF4-FFF2-40B4-BE49-F238E27FC236}">
                <a16:creationId xmlns:a16="http://schemas.microsoft.com/office/drawing/2014/main" id="{70CF9509-EAB6-8505-9143-042DCFDA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72" y="5140119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6">
            <a:extLst>
              <a:ext uri="{FF2B5EF4-FFF2-40B4-BE49-F238E27FC236}">
                <a16:creationId xmlns:a16="http://schemas.microsoft.com/office/drawing/2014/main" id="{20ECB133-5096-07E9-6EBB-24E10E0B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72" y="6125956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7">
            <a:extLst>
              <a:ext uri="{FF2B5EF4-FFF2-40B4-BE49-F238E27FC236}">
                <a16:creationId xmlns:a16="http://schemas.microsoft.com/office/drawing/2014/main" id="{EA50DAE4-379B-FD50-AD23-D4898A34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534" y="4530519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1AEBC-A745-35C9-074D-15B28F1FF523}"/>
              </a:ext>
            </a:extLst>
          </p:cNvPr>
          <p:cNvSpPr txBox="1"/>
          <p:nvPr/>
        </p:nvSpPr>
        <p:spPr>
          <a:xfrm>
            <a:off x="2276782" y="2014331"/>
            <a:ext cx="158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Worker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61BA6B-FA4E-18A4-D320-CDBDC69726F9}"/>
              </a:ext>
            </a:extLst>
          </p:cNvPr>
          <p:cNvSpPr txBox="1"/>
          <p:nvPr/>
        </p:nvSpPr>
        <p:spPr>
          <a:xfrm>
            <a:off x="4076791" y="2014331"/>
            <a:ext cx="16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Worker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F07F41-23FE-04D4-7D6D-5D72BDC662C5}"/>
              </a:ext>
            </a:extLst>
          </p:cNvPr>
          <p:cNvSpPr txBox="1"/>
          <p:nvPr/>
        </p:nvSpPr>
        <p:spPr>
          <a:xfrm>
            <a:off x="6122767" y="2009866"/>
            <a:ext cx="161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Worker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81834D-3129-DBEA-DF69-A3046BDBB307}"/>
              </a:ext>
            </a:extLst>
          </p:cNvPr>
          <p:cNvSpPr txBox="1"/>
          <p:nvPr/>
        </p:nvSpPr>
        <p:spPr>
          <a:xfrm>
            <a:off x="2609006" y="3103736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7AEC3-29F3-DB4D-30D5-0D0807EC466F}"/>
              </a:ext>
            </a:extLst>
          </p:cNvPr>
          <p:cNvSpPr txBox="1"/>
          <p:nvPr/>
        </p:nvSpPr>
        <p:spPr>
          <a:xfrm>
            <a:off x="2701980" y="5614057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410A6-4A9C-02CA-3B08-79C29A0720AD}"/>
              </a:ext>
            </a:extLst>
          </p:cNvPr>
          <p:cNvSpPr txBox="1"/>
          <p:nvPr/>
        </p:nvSpPr>
        <p:spPr>
          <a:xfrm>
            <a:off x="4217705" y="262407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F2C8A9-7EC8-845C-BD78-C89C15AEECFC}"/>
              </a:ext>
            </a:extLst>
          </p:cNvPr>
          <p:cNvSpPr txBox="1"/>
          <p:nvPr/>
        </p:nvSpPr>
        <p:spPr>
          <a:xfrm>
            <a:off x="4217705" y="4749733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9D67F-AACA-F815-2CBA-78AE370494D6}"/>
              </a:ext>
            </a:extLst>
          </p:cNvPr>
          <p:cNvSpPr txBox="1"/>
          <p:nvPr/>
        </p:nvSpPr>
        <p:spPr>
          <a:xfrm>
            <a:off x="4269783" y="3825751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8C91F7-E9BA-3CAE-B05C-4C3F03F4537C}"/>
              </a:ext>
            </a:extLst>
          </p:cNvPr>
          <p:cNvSpPr txBox="1"/>
          <p:nvPr/>
        </p:nvSpPr>
        <p:spPr>
          <a:xfrm>
            <a:off x="4269783" y="5968000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7ADA81-1C9A-4EEF-7B12-3B2EB84C0651}"/>
              </a:ext>
            </a:extLst>
          </p:cNvPr>
          <p:cNvSpPr txBox="1"/>
          <p:nvPr/>
        </p:nvSpPr>
        <p:spPr>
          <a:xfrm>
            <a:off x="6014980" y="257071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8AB8EE-60F3-8792-8028-080B2A5854EC}"/>
              </a:ext>
            </a:extLst>
          </p:cNvPr>
          <p:cNvSpPr txBox="1"/>
          <p:nvPr/>
        </p:nvSpPr>
        <p:spPr>
          <a:xfrm>
            <a:off x="6014980" y="3622439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1CDAE7-DC1B-B1D2-3D3D-7312CD8F44FE}"/>
              </a:ext>
            </a:extLst>
          </p:cNvPr>
          <p:cNvSpPr txBox="1"/>
          <p:nvPr/>
        </p:nvSpPr>
        <p:spPr>
          <a:xfrm>
            <a:off x="6014980" y="46860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276C81-2453-8F93-5907-90B58581D95B}"/>
              </a:ext>
            </a:extLst>
          </p:cNvPr>
          <p:cNvSpPr txBox="1"/>
          <p:nvPr/>
        </p:nvSpPr>
        <p:spPr>
          <a:xfrm>
            <a:off x="6014980" y="570685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1EFB8E-53BD-FF5D-D5DC-435AE812A080}"/>
              </a:ext>
            </a:extLst>
          </p:cNvPr>
          <p:cNvSpPr txBox="1"/>
          <p:nvPr/>
        </p:nvSpPr>
        <p:spPr>
          <a:xfrm>
            <a:off x="6000553" y="3143777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CB8EAE-D558-FF8A-B5A7-4E6E70E57EA7}"/>
              </a:ext>
            </a:extLst>
          </p:cNvPr>
          <p:cNvSpPr txBox="1"/>
          <p:nvPr/>
        </p:nvSpPr>
        <p:spPr>
          <a:xfrm>
            <a:off x="6000553" y="416539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9369CC-4CBF-2705-1C93-A56A989B8173}"/>
              </a:ext>
            </a:extLst>
          </p:cNvPr>
          <p:cNvSpPr txBox="1"/>
          <p:nvPr/>
        </p:nvSpPr>
        <p:spPr>
          <a:xfrm>
            <a:off x="6000553" y="524330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C793FD-D6C6-A3EC-4806-D5273FD68EEB}"/>
              </a:ext>
            </a:extLst>
          </p:cNvPr>
          <p:cNvSpPr txBox="1"/>
          <p:nvPr/>
        </p:nvSpPr>
        <p:spPr>
          <a:xfrm>
            <a:off x="6000553" y="6278839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DB92DC-EA70-2EB6-C25B-3D79191A018D}"/>
              </a:ext>
            </a:extLst>
          </p:cNvPr>
          <p:cNvSpPr txBox="1"/>
          <p:nvPr/>
        </p:nvSpPr>
        <p:spPr>
          <a:xfrm>
            <a:off x="8152018" y="19381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28AE16-5B55-142B-E12C-7E3D1AB6C59E}"/>
              </a:ext>
            </a:extLst>
          </p:cNvPr>
          <p:cNvSpPr txBox="1"/>
          <p:nvPr/>
        </p:nvSpPr>
        <p:spPr>
          <a:xfrm>
            <a:off x="8961829" y="193813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Prob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29748-D734-36D0-22A0-13DE4E5EF385}"/>
              </a:ext>
            </a:extLst>
          </p:cNvPr>
          <p:cNvSpPr txBox="1"/>
          <p:nvPr/>
        </p:nvSpPr>
        <p:spPr>
          <a:xfrm>
            <a:off x="8152018" y="25496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32A2F2-556B-A8BB-1B63-19404D9FF91D}"/>
              </a:ext>
            </a:extLst>
          </p:cNvPr>
          <p:cNvSpPr txBox="1"/>
          <p:nvPr/>
        </p:nvSpPr>
        <p:spPr>
          <a:xfrm>
            <a:off x="8152018" y="312822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D1762A-B1CE-0680-EECE-4F70013FA71D}"/>
              </a:ext>
            </a:extLst>
          </p:cNvPr>
          <p:cNvSpPr txBox="1"/>
          <p:nvPr/>
        </p:nvSpPr>
        <p:spPr>
          <a:xfrm>
            <a:off x="8152018" y="35893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870CB9-29D4-B918-6831-B6554DA111A2}"/>
              </a:ext>
            </a:extLst>
          </p:cNvPr>
          <p:cNvSpPr txBox="1"/>
          <p:nvPr/>
        </p:nvSpPr>
        <p:spPr>
          <a:xfrm>
            <a:off x="8152018" y="41621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5F5ED2-8BB7-4E7C-C35F-BE817694E67E}"/>
              </a:ext>
            </a:extLst>
          </p:cNvPr>
          <p:cNvSpPr txBox="1"/>
          <p:nvPr/>
        </p:nvSpPr>
        <p:spPr>
          <a:xfrm>
            <a:off x="8152018" y="4731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49D689-992D-B592-BCD6-078FC501A13D}"/>
              </a:ext>
            </a:extLst>
          </p:cNvPr>
          <p:cNvSpPr txBox="1"/>
          <p:nvPr/>
        </p:nvSpPr>
        <p:spPr>
          <a:xfrm>
            <a:off x="8152018" y="52394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36D738-4AC5-9416-3680-BF6F6A6CC79B}"/>
              </a:ext>
            </a:extLst>
          </p:cNvPr>
          <p:cNvSpPr txBox="1"/>
          <p:nvPr/>
        </p:nvSpPr>
        <p:spPr>
          <a:xfrm>
            <a:off x="8152018" y="57322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C80160-A31C-468A-3D8A-CBB703A1C6A9}"/>
              </a:ext>
            </a:extLst>
          </p:cNvPr>
          <p:cNvSpPr txBox="1"/>
          <p:nvPr/>
        </p:nvSpPr>
        <p:spPr>
          <a:xfrm>
            <a:off x="8152018" y="62973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006E91-B2CA-A609-B545-9628379C3BEC}"/>
              </a:ext>
            </a:extLst>
          </p:cNvPr>
          <p:cNvSpPr txBox="1"/>
          <p:nvPr/>
        </p:nvSpPr>
        <p:spPr>
          <a:xfrm>
            <a:off x="8968409" y="254961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D0179A-322A-25DD-1F10-50A0518254C4}"/>
              </a:ext>
            </a:extLst>
          </p:cNvPr>
          <p:cNvSpPr txBox="1"/>
          <p:nvPr/>
        </p:nvSpPr>
        <p:spPr>
          <a:xfrm>
            <a:off x="8968409" y="31282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11A761-64C0-A144-0B81-3A5A9DFE569C}"/>
              </a:ext>
            </a:extLst>
          </p:cNvPr>
          <p:cNvSpPr txBox="1"/>
          <p:nvPr/>
        </p:nvSpPr>
        <p:spPr>
          <a:xfrm>
            <a:off x="8968409" y="358936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9A1498-98EE-115E-49D8-6CDD20D24BCD}"/>
              </a:ext>
            </a:extLst>
          </p:cNvPr>
          <p:cNvSpPr txBox="1"/>
          <p:nvPr/>
        </p:nvSpPr>
        <p:spPr>
          <a:xfrm>
            <a:off x="8968409" y="416218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C572C6-1AE3-961E-95B6-42A96E286369}"/>
              </a:ext>
            </a:extLst>
          </p:cNvPr>
          <p:cNvSpPr txBox="1"/>
          <p:nvPr/>
        </p:nvSpPr>
        <p:spPr>
          <a:xfrm>
            <a:off x="8968409" y="473198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F1FA06-10A4-3852-8D11-0F8CC44CDE14}"/>
              </a:ext>
            </a:extLst>
          </p:cNvPr>
          <p:cNvSpPr txBox="1"/>
          <p:nvPr/>
        </p:nvSpPr>
        <p:spPr>
          <a:xfrm>
            <a:off x="8968409" y="523940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E077FA-43B1-E7C0-AA92-AC22E465A734}"/>
              </a:ext>
            </a:extLst>
          </p:cNvPr>
          <p:cNvSpPr txBox="1"/>
          <p:nvPr/>
        </p:nvSpPr>
        <p:spPr>
          <a:xfrm>
            <a:off x="8968409" y="57322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D51AE7-545F-BA34-EE0E-FDBBE4EA91BC}"/>
              </a:ext>
            </a:extLst>
          </p:cNvPr>
          <p:cNvSpPr txBox="1"/>
          <p:nvPr/>
        </p:nvSpPr>
        <p:spPr>
          <a:xfrm>
            <a:off x="8968409" y="629737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0.729</a:t>
            </a:r>
          </a:p>
        </p:txBody>
      </p:sp>
    </p:spTree>
    <p:extLst>
      <p:ext uri="{BB962C8B-B14F-4D97-AF65-F5344CB8AC3E}">
        <p14:creationId xmlns:p14="http://schemas.microsoft.com/office/powerpoint/2010/main" val="2524486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C6DE-CC72-49F5-8DDD-1A2AF13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42DF7A6C-1C4D-0369-F19A-1C3A7D511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8534" y="3589131"/>
            <a:ext cx="1444625" cy="984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FC590E5-D5D0-FDC5-73BC-E1C82FDE6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647" y="4632119"/>
            <a:ext cx="1427162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9EBB69B-785F-F7F4-31EC-34FE8F389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6984" y="5232194"/>
            <a:ext cx="1978025" cy="476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4A980AD9-CB33-C88E-D8CE-F7AA172DA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9622" y="2806494"/>
            <a:ext cx="1901825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7680EF2-214F-8093-8BC7-10D705DB5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9047" y="3073194"/>
            <a:ext cx="20002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F26A2D59-B98E-4BD2-81B9-D11F73B39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747" y="3581194"/>
            <a:ext cx="1968500" cy="520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8662077F-F3C3-B485-D8AF-EC8D69FD5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147" y="3104944"/>
            <a:ext cx="19065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B8162C11-5F73-0741-F2F2-DB49794F3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634" y="5732256"/>
            <a:ext cx="2001838" cy="4714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D1C0BA9-AED3-9A53-2542-1738CFD82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884" y="2277856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1DC39A6F-5534-32A2-1A4D-A31433B73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3909" y="3844719"/>
            <a:ext cx="1887538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A52759BA-97E0-06C1-5FA7-10F59F1EB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384" y="4128881"/>
            <a:ext cx="1897063" cy="233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05F4AAE6-0C97-386C-6B76-53BA7580E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3909" y="5970381"/>
            <a:ext cx="1911350" cy="17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5">
            <a:extLst>
              <a:ext uri="{FF2B5EF4-FFF2-40B4-BE49-F238E27FC236}">
                <a16:creationId xmlns:a16="http://schemas.microsoft.com/office/drawing/2014/main" id="{C983E255-EBC1-ED98-8966-2815C0043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434" y="6216444"/>
            <a:ext cx="1878013" cy="280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D1600BC3-C392-67FF-3AD5-4AFE5145D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797" y="5216319"/>
            <a:ext cx="1889125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7CE50B6A-34D7-47DF-DF0C-73FD6DE50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9147" y="4935331"/>
            <a:ext cx="191135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75">
            <a:extLst>
              <a:ext uri="{FF2B5EF4-FFF2-40B4-BE49-F238E27FC236}">
                <a16:creationId xmlns:a16="http://schemas.microsoft.com/office/drawing/2014/main" id="{8CC9FCE9-4C0D-4F2A-594B-1C3E20EA5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09" y="4035219"/>
            <a:ext cx="144463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2">
            <a:extLst>
              <a:ext uri="{FF2B5EF4-FFF2-40B4-BE49-F238E27FC236}">
                <a16:creationId xmlns:a16="http://schemas.microsoft.com/office/drawing/2014/main" id="{0FBD5CDC-CA76-4A6B-9D3E-3F8257385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8247" y="2271506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1">
            <a:extLst>
              <a:ext uri="{FF2B5EF4-FFF2-40B4-BE49-F238E27FC236}">
                <a16:creationId xmlns:a16="http://schemas.microsoft.com/office/drawing/2014/main" id="{5288A42F-72B4-617A-D2EF-2C92B15E9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7797" y="2273094"/>
            <a:ext cx="0" cy="42814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3">
            <a:extLst>
              <a:ext uri="{FF2B5EF4-FFF2-40B4-BE49-F238E27FC236}">
                <a16:creationId xmlns:a16="http://schemas.microsoft.com/office/drawing/2014/main" id="{A9D0DC30-0A0C-EBAB-2B70-2D3CDB244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322" y="2241344"/>
            <a:ext cx="0" cy="43068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2">
            <a:extLst>
              <a:ext uri="{FF2B5EF4-FFF2-40B4-BE49-F238E27FC236}">
                <a16:creationId xmlns:a16="http://schemas.microsoft.com/office/drawing/2014/main" id="{8E70797D-E243-BE36-C474-1551510F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09" y="3011281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63">
            <a:extLst>
              <a:ext uri="{FF2B5EF4-FFF2-40B4-BE49-F238E27FC236}">
                <a16:creationId xmlns:a16="http://schemas.microsoft.com/office/drawing/2014/main" id="{672E02B8-D6F2-CDBA-88FF-1663C43E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634" y="3511344"/>
            <a:ext cx="144463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64">
            <a:extLst>
              <a:ext uri="{FF2B5EF4-FFF2-40B4-BE49-F238E27FC236}">
                <a16:creationId xmlns:a16="http://schemas.microsoft.com/office/drawing/2014/main" id="{F58A5F77-0A44-3F9F-7182-2216B87B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634" y="5649706"/>
            <a:ext cx="144463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65">
            <a:extLst>
              <a:ext uri="{FF2B5EF4-FFF2-40B4-BE49-F238E27FC236}">
                <a16:creationId xmlns:a16="http://schemas.microsoft.com/office/drawing/2014/main" id="{70CF9509-EAB6-8505-9143-042DCFDA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72" y="5140119"/>
            <a:ext cx="144462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6">
            <a:extLst>
              <a:ext uri="{FF2B5EF4-FFF2-40B4-BE49-F238E27FC236}">
                <a16:creationId xmlns:a16="http://schemas.microsoft.com/office/drawing/2014/main" id="{20ECB133-5096-07E9-6EBB-24E10E0B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72" y="6125956"/>
            <a:ext cx="144462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7">
            <a:extLst>
              <a:ext uri="{FF2B5EF4-FFF2-40B4-BE49-F238E27FC236}">
                <a16:creationId xmlns:a16="http://schemas.microsoft.com/office/drawing/2014/main" id="{EA50DAE4-379B-FD50-AD23-D4898A34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534" y="4530519"/>
            <a:ext cx="144463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1AEBC-A745-35C9-074D-15B28F1FF523}"/>
              </a:ext>
            </a:extLst>
          </p:cNvPr>
          <p:cNvSpPr txBox="1"/>
          <p:nvPr/>
        </p:nvSpPr>
        <p:spPr>
          <a:xfrm>
            <a:off x="2276782" y="2014331"/>
            <a:ext cx="158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Worker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61BA6B-FA4E-18A4-D320-CDBDC69726F9}"/>
              </a:ext>
            </a:extLst>
          </p:cNvPr>
          <p:cNvSpPr txBox="1"/>
          <p:nvPr/>
        </p:nvSpPr>
        <p:spPr>
          <a:xfrm>
            <a:off x="4076791" y="2014331"/>
            <a:ext cx="16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Worker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F07F41-23FE-04D4-7D6D-5D72BDC662C5}"/>
              </a:ext>
            </a:extLst>
          </p:cNvPr>
          <p:cNvSpPr txBox="1"/>
          <p:nvPr/>
        </p:nvSpPr>
        <p:spPr>
          <a:xfrm>
            <a:off x="6122767" y="2009866"/>
            <a:ext cx="161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Worker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81834D-3129-DBEA-DF69-A3046BDBB307}"/>
              </a:ext>
            </a:extLst>
          </p:cNvPr>
          <p:cNvSpPr txBox="1"/>
          <p:nvPr/>
        </p:nvSpPr>
        <p:spPr>
          <a:xfrm>
            <a:off x="2609006" y="3103736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7AEC3-29F3-DB4D-30D5-0D0807EC466F}"/>
              </a:ext>
            </a:extLst>
          </p:cNvPr>
          <p:cNvSpPr txBox="1"/>
          <p:nvPr/>
        </p:nvSpPr>
        <p:spPr>
          <a:xfrm>
            <a:off x="2701980" y="5614057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410A6-4A9C-02CA-3B08-79C29A0720AD}"/>
              </a:ext>
            </a:extLst>
          </p:cNvPr>
          <p:cNvSpPr txBox="1"/>
          <p:nvPr/>
        </p:nvSpPr>
        <p:spPr>
          <a:xfrm>
            <a:off x="4217705" y="262407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F2C8A9-7EC8-845C-BD78-C89C15AEECFC}"/>
              </a:ext>
            </a:extLst>
          </p:cNvPr>
          <p:cNvSpPr txBox="1"/>
          <p:nvPr/>
        </p:nvSpPr>
        <p:spPr>
          <a:xfrm>
            <a:off x="4217705" y="4749733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Leaves</a:t>
            </a:r>
          </a:p>
          <a:p>
            <a:pPr algn="ctr"/>
            <a:r>
              <a:rPr lang="en-US" sz="2000" dirty="0"/>
              <a:t>(0.1)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9D67F-AACA-F815-2CBA-78AE370494D6}"/>
              </a:ext>
            </a:extLst>
          </p:cNvPr>
          <p:cNvSpPr txBox="1"/>
          <p:nvPr/>
        </p:nvSpPr>
        <p:spPr>
          <a:xfrm>
            <a:off x="4269783" y="3825751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8C91F7-E9BA-3CAE-B05C-4C3F03F4537C}"/>
              </a:ext>
            </a:extLst>
          </p:cNvPr>
          <p:cNvSpPr txBox="1"/>
          <p:nvPr/>
        </p:nvSpPr>
        <p:spPr>
          <a:xfrm>
            <a:off x="4269783" y="5968000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Stays</a:t>
            </a:r>
          </a:p>
          <a:p>
            <a:pPr algn="ctr"/>
            <a:r>
              <a:rPr lang="en-US" sz="2000" dirty="0"/>
              <a:t>(0.9)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7ADA81-1C9A-4EEF-7B12-3B2EB84C0651}"/>
              </a:ext>
            </a:extLst>
          </p:cNvPr>
          <p:cNvSpPr txBox="1"/>
          <p:nvPr/>
        </p:nvSpPr>
        <p:spPr>
          <a:xfrm>
            <a:off x="6014980" y="257071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8AB8EE-60F3-8792-8028-080B2A5854EC}"/>
              </a:ext>
            </a:extLst>
          </p:cNvPr>
          <p:cNvSpPr txBox="1"/>
          <p:nvPr/>
        </p:nvSpPr>
        <p:spPr>
          <a:xfrm>
            <a:off x="6014980" y="3622439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1CDAE7-DC1B-B1D2-3D3D-7312CD8F44FE}"/>
              </a:ext>
            </a:extLst>
          </p:cNvPr>
          <p:cNvSpPr txBox="1"/>
          <p:nvPr/>
        </p:nvSpPr>
        <p:spPr>
          <a:xfrm>
            <a:off x="6014980" y="46860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276C81-2453-8F93-5907-90B58581D95B}"/>
              </a:ext>
            </a:extLst>
          </p:cNvPr>
          <p:cNvSpPr txBox="1"/>
          <p:nvPr/>
        </p:nvSpPr>
        <p:spPr>
          <a:xfrm>
            <a:off x="6014980" y="570685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L(0.1)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1EFB8E-53BD-FF5D-D5DC-435AE812A080}"/>
              </a:ext>
            </a:extLst>
          </p:cNvPr>
          <p:cNvSpPr txBox="1"/>
          <p:nvPr/>
        </p:nvSpPr>
        <p:spPr>
          <a:xfrm>
            <a:off x="6000553" y="3143777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CB8EAE-D558-FF8A-B5A7-4E6E70E57EA7}"/>
              </a:ext>
            </a:extLst>
          </p:cNvPr>
          <p:cNvSpPr txBox="1"/>
          <p:nvPr/>
        </p:nvSpPr>
        <p:spPr>
          <a:xfrm>
            <a:off x="6000553" y="416539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9369CC-4CBF-2705-1C93-A56A989B8173}"/>
              </a:ext>
            </a:extLst>
          </p:cNvPr>
          <p:cNvSpPr txBox="1"/>
          <p:nvPr/>
        </p:nvSpPr>
        <p:spPr>
          <a:xfrm>
            <a:off x="6000553" y="524330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C793FD-D6C6-A3EC-4806-D5273FD68EEB}"/>
              </a:ext>
            </a:extLst>
          </p:cNvPr>
          <p:cNvSpPr txBox="1"/>
          <p:nvPr/>
        </p:nvSpPr>
        <p:spPr>
          <a:xfrm>
            <a:off x="6000553" y="6278839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S(0.9)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DB92DC-EA70-2EB6-C25B-3D79191A018D}"/>
              </a:ext>
            </a:extLst>
          </p:cNvPr>
          <p:cNvSpPr txBox="1"/>
          <p:nvPr/>
        </p:nvSpPr>
        <p:spPr>
          <a:xfrm>
            <a:off x="8152018" y="19381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28AE16-5B55-142B-E12C-7E3D1AB6C59E}"/>
              </a:ext>
            </a:extLst>
          </p:cNvPr>
          <p:cNvSpPr txBox="1"/>
          <p:nvPr/>
        </p:nvSpPr>
        <p:spPr>
          <a:xfrm>
            <a:off x="8961829" y="193813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Prob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29748-D734-36D0-22A0-13DE4E5EF385}"/>
              </a:ext>
            </a:extLst>
          </p:cNvPr>
          <p:cNvSpPr txBox="1"/>
          <p:nvPr/>
        </p:nvSpPr>
        <p:spPr>
          <a:xfrm>
            <a:off x="8152018" y="25496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32A2F2-556B-A8BB-1B63-19404D9FF91D}"/>
              </a:ext>
            </a:extLst>
          </p:cNvPr>
          <p:cNvSpPr txBox="1"/>
          <p:nvPr/>
        </p:nvSpPr>
        <p:spPr>
          <a:xfrm>
            <a:off x="8152018" y="312822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D1762A-B1CE-0680-EECE-4F70013FA71D}"/>
              </a:ext>
            </a:extLst>
          </p:cNvPr>
          <p:cNvSpPr txBox="1"/>
          <p:nvPr/>
        </p:nvSpPr>
        <p:spPr>
          <a:xfrm>
            <a:off x="8152018" y="35893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870CB9-29D4-B918-6831-B6554DA111A2}"/>
              </a:ext>
            </a:extLst>
          </p:cNvPr>
          <p:cNvSpPr txBox="1"/>
          <p:nvPr/>
        </p:nvSpPr>
        <p:spPr>
          <a:xfrm>
            <a:off x="8152018" y="41621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5F5ED2-8BB7-4E7C-C35F-BE817694E67E}"/>
              </a:ext>
            </a:extLst>
          </p:cNvPr>
          <p:cNvSpPr txBox="1"/>
          <p:nvPr/>
        </p:nvSpPr>
        <p:spPr>
          <a:xfrm>
            <a:off x="8152018" y="4731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49D689-992D-B592-BCD6-078FC501A13D}"/>
              </a:ext>
            </a:extLst>
          </p:cNvPr>
          <p:cNvSpPr txBox="1"/>
          <p:nvPr/>
        </p:nvSpPr>
        <p:spPr>
          <a:xfrm>
            <a:off x="8152018" y="52394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36D738-4AC5-9416-3680-BF6F6A6CC79B}"/>
              </a:ext>
            </a:extLst>
          </p:cNvPr>
          <p:cNvSpPr txBox="1"/>
          <p:nvPr/>
        </p:nvSpPr>
        <p:spPr>
          <a:xfrm>
            <a:off x="8152018" y="57322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C80160-A31C-468A-3D8A-CBB703A1C6A9}"/>
              </a:ext>
            </a:extLst>
          </p:cNvPr>
          <p:cNvSpPr txBox="1"/>
          <p:nvPr/>
        </p:nvSpPr>
        <p:spPr>
          <a:xfrm>
            <a:off x="8152018" y="62973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006E91-B2CA-A609-B545-9628379C3BEC}"/>
              </a:ext>
            </a:extLst>
          </p:cNvPr>
          <p:cNvSpPr txBox="1"/>
          <p:nvPr/>
        </p:nvSpPr>
        <p:spPr>
          <a:xfrm>
            <a:off x="8968409" y="254961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D0179A-322A-25DD-1F10-50A0518254C4}"/>
              </a:ext>
            </a:extLst>
          </p:cNvPr>
          <p:cNvSpPr txBox="1"/>
          <p:nvPr/>
        </p:nvSpPr>
        <p:spPr>
          <a:xfrm>
            <a:off x="8968409" y="31282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11A761-64C0-A144-0B81-3A5A9DFE569C}"/>
              </a:ext>
            </a:extLst>
          </p:cNvPr>
          <p:cNvSpPr txBox="1"/>
          <p:nvPr/>
        </p:nvSpPr>
        <p:spPr>
          <a:xfrm>
            <a:off x="8968409" y="358936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9A1498-98EE-115E-49D8-6CDD20D24BCD}"/>
              </a:ext>
            </a:extLst>
          </p:cNvPr>
          <p:cNvSpPr txBox="1"/>
          <p:nvPr/>
        </p:nvSpPr>
        <p:spPr>
          <a:xfrm>
            <a:off x="8968409" y="416218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C572C6-1AE3-961E-95B6-42A96E286369}"/>
              </a:ext>
            </a:extLst>
          </p:cNvPr>
          <p:cNvSpPr txBox="1"/>
          <p:nvPr/>
        </p:nvSpPr>
        <p:spPr>
          <a:xfrm>
            <a:off x="8968409" y="473198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F1FA06-10A4-3852-8D11-0F8CC44CDE14}"/>
              </a:ext>
            </a:extLst>
          </p:cNvPr>
          <p:cNvSpPr txBox="1"/>
          <p:nvPr/>
        </p:nvSpPr>
        <p:spPr>
          <a:xfrm>
            <a:off x="8968409" y="523940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E077FA-43B1-E7C0-AA92-AC22E465A734}"/>
              </a:ext>
            </a:extLst>
          </p:cNvPr>
          <p:cNvSpPr txBox="1"/>
          <p:nvPr/>
        </p:nvSpPr>
        <p:spPr>
          <a:xfrm>
            <a:off x="8968409" y="57322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0.081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D51AE7-545F-BA34-EE0E-FDBBE4EA91BC}"/>
              </a:ext>
            </a:extLst>
          </p:cNvPr>
          <p:cNvSpPr txBox="1"/>
          <p:nvPr/>
        </p:nvSpPr>
        <p:spPr>
          <a:xfrm>
            <a:off x="8968409" y="629737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0.729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8D22896-087E-DADF-13F9-BB7F3D9F49E2}"/>
              </a:ext>
            </a:extLst>
          </p:cNvPr>
          <p:cNvSpPr/>
          <p:nvPr/>
        </p:nvSpPr>
        <p:spPr>
          <a:xfrm>
            <a:off x="8961829" y="4128881"/>
            <a:ext cx="699006" cy="44450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58BB355-8538-7889-ABC1-78F644E00DAF}"/>
              </a:ext>
            </a:extLst>
          </p:cNvPr>
          <p:cNvSpPr/>
          <p:nvPr/>
        </p:nvSpPr>
        <p:spPr>
          <a:xfrm>
            <a:off x="8961829" y="5202861"/>
            <a:ext cx="699006" cy="44450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67D4CB8-52B7-1889-D442-EA650436A5F2}"/>
              </a:ext>
            </a:extLst>
          </p:cNvPr>
          <p:cNvSpPr/>
          <p:nvPr/>
        </p:nvSpPr>
        <p:spPr>
          <a:xfrm>
            <a:off x="8961829" y="5710061"/>
            <a:ext cx="699006" cy="44450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2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F4FEA-CC02-ADDB-E422-1DF472BCE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binomial distribution, the following is always true:</a:t>
            </a:r>
          </a:p>
          <a:p>
            <a:r>
              <a:rPr lang="en-US" dirty="0"/>
              <a:t>Expected value:</a:t>
            </a:r>
          </a:p>
          <a:p>
            <a:endParaRPr lang="en-US" dirty="0"/>
          </a:p>
          <a:p>
            <a:r>
              <a:rPr lang="en-US" dirty="0"/>
              <a:t>Variance:</a:t>
            </a:r>
          </a:p>
          <a:p>
            <a:endParaRPr lang="en-US" dirty="0"/>
          </a:p>
          <a:p>
            <a:r>
              <a:rPr lang="en-US" dirty="0"/>
              <a:t>Standard deviation: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FD9C5-8FE6-3580-0359-A3C79FDC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Variance/Standard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43142-020F-E275-5ADC-3BCE0775548E}"/>
                  </a:ext>
                </a:extLst>
              </p:cNvPr>
              <p:cNvSpPr txBox="1"/>
              <p:nvPr/>
            </p:nvSpPr>
            <p:spPr>
              <a:xfrm>
                <a:off x="2166731" y="3250096"/>
                <a:ext cx="2046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43142-020F-E275-5ADC-3BCE07755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31" y="3250096"/>
                <a:ext cx="2046201" cy="369332"/>
              </a:xfrm>
              <a:prstGeom prst="rect">
                <a:avLst/>
              </a:prstGeom>
              <a:blipFill>
                <a:blip r:embed="rId2"/>
                <a:stretch>
                  <a:fillRect l="-2469" r="-246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BD897-8A14-3527-5935-F618CAE69925}"/>
                  </a:ext>
                </a:extLst>
              </p:cNvPr>
              <p:cNvSpPr txBox="1"/>
              <p:nvPr/>
            </p:nvSpPr>
            <p:spPr>
              <a:xfrm>
                <a:off x="2166731" y="4185115"/>
                <a:ext cx="34896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BD897-8A14-3527-5935-F618CAE69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31" y="4185115"/>
                <a:ext cx="3489610" cy="369332"/>
              </a:xfrm>
              <a:prstGeom prst="rect">
                <a:avLst/>
              </a:prstGeom>
              <a:blipFill>
                <a:blip r:embed="rId3"/>
                <a:stretch>
                  <a:fillRect l="-1087" r="-25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A6681-EEBF-C280-AABA-36AA3EA43738}"/>
                  </a:ext>
                </a:extLst>
              </p:cNvPr>
              <p:cNvSpPr txBox="1"/>
              <p:nvPr/>
            </p:nvSpPr>
            <p:spPr>
              <a:xfrm>
                <a:off x="2166731" y="5279335"/>
                <a:ext cx="343331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A6681-EEBF-C280-AABA-36AA3EA43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31" y="5279335"/>
                <a:ext cx="3433311" cy="447238"/>
              </a:xfrm>
              <a:prstGeom prst="rect">
                <a:avLst/>
              </a:prstGeom>
              <a:blipFill>
                <a:blip r:embed="rId4"/>
                <a:stretch>
                  <a:fillRect l="-110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43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B8C62-BCE4-65B4-F2C3-0B6865FF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Let a success be rolling a dice and getting a 2.</a:t>
            </a:r>
          </a:p>
          <a:p>
            <a:pPr lvl="1"/>
            <a:r>
              <a:rPr lang="en-US" sz="2400" dirty="0"/>
              <a:t>We roll a dice 10 times, </a:t>
            </a:r>
            <a:r>
              <a:rPr lang="en-US" sz="2400" i="1" dirty="0"/>
              <a:t>n</a:t>
            </a:r>
            <a:r>
              <a:rPr lang="en-US" sz="2400" dirty="0"/>
              <a:t>, and successfully role a 2, three times, x.</a:t>
            </a:r>
          </a:p>
          <a:p>
            <a:pPr lvl="1"/>
            <a:r>
              <a:rPr lang="en-US" sz="2400" dirty="0"/>
              <a:t>We are interested in the probability of exactly 3 rolls equal to 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8036A-E179-4A09-567E-2C863A28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D2CE3-4DD6-D0BE-DCE6-5B825780F462}"/>
                  </a:ext>
                </a:extLst>
              </p:cNvPr>
              <p:cNvSpPr txBox="1"/>
              <p:nvPr/>
            </p:nvSpPr>
            <p:spPr>
              <a:xfrm>
                <a:off x="3844164" y="4568687"/>
                <a:ext cx="4503669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=10×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=1.67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D2CE3-4DD6-D0BE-DCE6-5B825780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64" y="4568687"/>
                <a:ext cx="4503669" cy="701731"/>
              </a:xfrm>
              <a:prstGeom prst="rect">
                <a:avLst/>
              </a:prstGeom>
              <a:blipFill>
                <a:blip r:embed="rId2"/>
                <a:stretch>
                  <a:fillRect l="-843" r="-84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6372D6-13C9-1ECC-DC3D-345FFAB6D3E8}"/>
              </a:ext>
            </a:extLst>
          </p:cNvPr>
          <p:cNvSpPr txBox="1"/>
          <p:nvPr/>
        </p:nvSpPr>
        <p:spPr>
          <a:xfrm>
            <a:off x="2050691" y="5460492"/>
            <a:ext cx="821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We </a:t>
            </a:r>
            <a:r>
              <a:rPr lang="en-US" sz="2400" b="1" dirty="0">
                <a:solidFill>
                  <a:schemeClr val="accent2"/>
                </a:solidFill>
              </a:rPr>
              <a:t>expect</a:t>
            </a:r>
            <a:r>
              <a:rPr lang="en-US" sz="2400" dirty="0">
                <a:solidFill>
                  <a:schemeClr val="accent2"/>
                </a:solidFill>
              </a:rPr>
              <a:t> to roll a 2 on the dice 1.67 times out of 10 chances.</a:t>
            </a:r>
          </a:p>
        </p:txBody>
      </p:sp>
    </p:spTree>
    <p:extLst>
      <p:ext uri="{BB962C8B-B14F-4D97-AF65-F5344CB8AC3E}">
        <p14:creationId xmlns:p14="http://schemas.microsoft.com/office/powerpoint/2010/main" val="4012535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B8C62-BCE4-65B4-F2C3-0B6865FF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You have a retention rate of 90% for your employees annually.</a:t>
            </a:r>
          </a:p>
          <a:p>
            <a:r>
              <a:rPr lang="en-US" dirty="0"/>
              <a:t>In other words, any random employee has a probability of 0.1 to leave this year.</a:t>
            </a:r>
          </a:p>
          <a:p>
            <a:r>
              <a:rPr lang="en-US" dirty="0"/>
              <a:t>Choosing 3 employees at random, what is the probability that exactly 1 of them will leave the company this year?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8036A-E179-4A09-567E-2C863A28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D2CE3-4DD6-D0BE-DCE6-5B825780F462}"/>
                  </a:ext>
                </a:extLst>
              </p:cNvPr>
              <p:cNvSpPr txBox="1"/>
              <p:nvPr/>
            </p:nvSpPr>
            <p:spPr>
              <a:xfrm>
                <a:off x="3853138" y="4813320"/>
                <a:ext cx="4296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=3×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D2CE3-4DD6-D0BE-DCE6-5B825780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8" y="4813320"/>
                <a:ext cx="4296241" cy="369332"/>
              </a:xfrm>
              <a:prstGeom prst="rect">
                <a:avLst/>
              </a:prstGeom>
              <a:blipFill>
                <a:blip r:embed="rId2"/>
                <a:stretch>
                  <a:fillRect l="-885" r="-118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6372D6-13C9-1ECC-DC3D-345FFAB6D3E8}"/>
              </a:ext>
            </a:extLst>
          </p:cNvPr>
          <p:cNvSpPr txBox="1"/>
          <p:nvPr/>
        </p:nvSpPr>
        <p:spPr>
          <a:xfrm>
            <a:off x="2050691" y="5460492"/>
            <a:ext cx="790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We </a:t>
            </a:r>
            <a:r>
              <a:rPr lang="en-US" sz="2400" b="1" dirty="0">
                <a:solidFill>
                  <a:schemeClr val="accent2"/>
                </a:solidFill>
              </a:rPr>
              <a:t>expect</a:t>
            </a:r>
            <a:r>
              <a:rPr lang="en-US" sz="2400" dirty="0">
                <a:solidFill>
                  <a:schemeClr val="accent2"/>
                </a:solidFill>
              </a:rPr>
              <a:t> to roll a 0.3 of the 3 employees to leave this year.</a:t>
            </a:r>
          </a:p>
        </p:txBody>
      </p:sp>
    </p:spTree>
    <p:extLst>
      <p:ext uri="{BB962C8B-B14F-4D97-AF65-F5344CB8AC3E}">
        <p14:creationId xmlns:p14="http://schemas.microsoft.com/office/powerpoint/2010/main" val="184743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9ABDB-ACE9-A7F1-5B7B-622C4079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random variable</a:t>
            </a:r>
            <a:r>
              <a:rPr lang="en-US" dirty="0"/>
              <a:t> is a numerical description of the outcome of an experiment.</a:t>
            </a:r>
          </a:p>
          <a:p>
            <a:r>
              <a:rPr lang="en-US" dirty="0"/>
              <a:t>They can be either discrete or continuous.</a:t>
            </a:r>
          </a:p>
          <a:p>
            <a:r>
              <a:rPr lang="en-US" dirty="0"/>
              <a:t>A discrete random variable may assume either a finite number of values or an infinite sequence of values.</a:t>
            </a:r>
          </a:p>
          <a:p>
            <a:r>
              <a:rPr lang="en-US" dirty="0"/>
              <a:t>A </a:t>
            </a:r>
            <a:r>
              <a:rPr lang="en-US" b="1" dirty="0"/>
              <a:t>continuous random variable</a:t>
            </a:r>
            <a:r>
              <a:rPr lang="en-US" dirty="0"/>
              <a:t> may assume any numerical value in an interval or collection of intervals.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1457454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A332B-C73F-E14B-9062-D243E96D0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looks at the probabilities of the number of successes occurring in the </a:t>
            </a:r>
            <a:r>
              <a:rPr lang="en-US" i="1" dirty="0"/>
              <a:t>n</a:t>
            </a:r>
            <a:r>
              <a:rPr lang="en-US" dirty="0"/>
              <a:t> independent trials.</a:t>
            </a:r>
          </a:p>
          <a:p>
            <a:r>
              <a:rPr lang="en-US" dirty="0"/>
              <a:t>The binomial probability function is comprised of two intuitive pieces: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918BB-CAE8-9C50-8CB4-E6DF5CC6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86EA19-EC22-D531-31C0-CDE5AA065D0F}"/>
                  </a:ext>
                </a:extLst>
              </p:cNvPr>
              <p:cNvSpPr txBox="1"/>
              <p:nvPr/>
            </p:nvSpPr>
            <p:spPr>
              <a:xfrm>
                <a:off x="3593167" y="3952460"/>
                <a:ext cx="500566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86EA19-EC22-D531-31C0-CDE5AA06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7" y="3952460"/>
                <a:ext cx="5005666" cy="867545"/>
              </a:xfrm>
              <a:prstGeom prst="rect">
                <a:avLst/>
              </a:prstGeom>
              <a:blipFill>
                <a:blip r:embed="rId2"/>
                <a:stretch>
                  <a:fillRect l="-1768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23C7CC-1B7B-951E-C2D3-14C2136F5A41}"/>
              </a:ext>
            </a:extLst>
          </p:cNvPr>
          <p:cNvSpPr/>
          <p:nvPr/>
        </p:nvSpPr>
        <p:spPr>
          <a:xfrm>
            <a:off x="4731027" y="3952460"/>
            <a:ext cx="1759226" cy="867545"/>
          </a:xfrm>
          <a:prstGeom prst="round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7D5D-131B-5C4A-AF23-331217D7DB7F}"/>
              </a:ext>
            </a:extLst>
          </p:cNvPr>
          <p:cNvSpPr txBox="1"/>
          <p:nvPr/>
        </p:nvSpPr>
        <p:spPr>
          <a:xfrm>
            <a:off x="1790878" y="5351516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Number of outcomes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providing exactly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x successes in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trials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166D3E-A6F1-E52A-2EF7-E582FEE4501A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278626" y="4820004"/>
            <a:ext cx="1323191" cy="53151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1DF31F-BC2E-6ADE-832E-E323B87F2DBD}"/>
              </a:ext>
            </a:extLst>
          </p:cNvPr>
          <p:cNvSpPr/>
          <p:nvPr/>
        </p:nvSpPr>
        <p:spPr>
          <a:xfrm>
            <a:off x="6490253" y="3952459"/>
            <a:ext cx="2037522" cy="867545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5D75F-7759-B10A-E381-4A60DA767A23}"/>
              </a:ext>
            </a:extLst>
          </p:cNvPr>
          <p:cNvSpPr txBox="1"/>
          <p:nvPr/>
        </p:nvSpPr>
        <p:spPr>
          <a:xfrm>
            <a:off x="7165239" y="5351516"/>
            <a:ext cx="356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Probability of a particular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sequence of trial outcomes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with x successes in </a:t>
            </a:r>
            <a:r>
              <a:rPr lang="en-US" sz="2400" i="1" dirty="0">
                <a:solidFill>
                  <a:schemeClr val="accent5"/>
                </a:solidFill>
              </a:rPr>
              <a:t>n</a:t>
            </a:r>
            <a:r>
              <a:rPr lang="en-US" sz="2400" dirty="0">
                <a:solidFill>
                  <a:schemeClr val="accent5"/>
                </a:solidFill>
              </a:rPr>
              <a:t> trials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CE282-25C1-CF80-C289-DD84A652FFB3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448261" y="4820004"/>
            <a:ext cx="501281" cy="531512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6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Discrete vs.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Example:</a:t>
            </a:r>
          </a:p>
          <a:p>
            <a:pPr lvl="1"/>
            <a:r>
              <a:rPr lang="en-US" dirty="0"/>
              <a:t>Let x be the number of individuals living in a home.</a:t>
            </a:r>
          </a:p>
          <a:p>
            <a:pPr lvl="1"/>
            <a:endParaRPr lang="en-US" sz="2400" dirty="0"/>
          </a:p>
          <a:p>
            <a:r>
              <a:rPr lang="en-US" dirty="0"/>
              <a:t>Continuous Example:</a:t>
            </a:r>
          </a:p>
          <a:p>
            <a:pPr lvl="1"/>
            <a:r>
              <a:rPr lang="en-US" dirty="0"/>
              <a:t>Let x be the distance in miles from home to the store.</a:t>
            </a:r>
          </a:p>
        </p:txBody>
      </p:sp>
    </p:spTree>
    <p:extLst>
      <p:ext uri="{BB962C8B-B14F-4D97-AF65-F5344CB8AC3E}">
        <p14:creationId xmlns:p14="http://schemas.microsoft.com/office/powerpoint/2010/main" val="111788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8604-3CEA-C778-9DCC-75FA1504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numerical description of the outcome of an experiment.</a:t>
            </a:r>
          </a:p>
          <a:p>
            <a:r>
              <a:rPr lang="en-US" dirty="0"/>
              <a:t>A discrete random variable may assume either a finite number of values or an infinite sequence of values.</a:t>
            </a:r>
          </a:p>
          <a:p>
            <a:r>
              <a:rPr lang="en-US" dirty="0"/>
              <a:t>A continuous random variable may assume any numerical value in an interval or collection of intervals.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246AC-96B4-BC11-5DA5-F4E42FC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7706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Discrete Data</a:t>
            </a:r>
          </a:p>
        </p:txBody>
      </p:sp>
    </p:spTree>
    <p:extLst>
      <p:ext uri="{BB962C8B-B14F-4D97-AF65-F5344CB8AC3E}">
        <p14:creationId xmlns:p14="http://schemas.microsoft.com/office/powerpoint/2010/main" val="32491287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{EA9BD258-1D0C-9C41-8308-7D8383778504}tf10001123</Template>
  <TotalTime>31337</TotalTime>
  <Words>4096</Words>
  <Application>Microsoft Macintosh PowerPoint</Application>
  <PresentationFormat>Widescreen</PresentationFormat>
  <Paragraphs>1011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Cambria Math</vt:lpstr>
      <vt:lpstr>Gill Sans MT</vt:lpstr>
      <vt:lpstr>Wingdings 2</vt:lpstr>
      <vt:lpstr>Dividend</vt:lpstr>
      <vt:lpstr>Distributions of Discrete Data</vt:lpstr>
      <vt:lpstr>What Are Distributions?</vt:lpstr>
      <vt:lpstr>Random Variables</vt:lpstr>
      <vt:lpstr>Random Variables</vt:lpstr>
      <vt:lpstr>Random Variables</vt:lpstr>
      <vt:lpstr>Random Variables</vt:lpstr>
      <vt:lpstr>Discrete vs. Continuous</vt:lpstr>
      <vt:lpstr>Summary</vt:lpstr>
      <vt:lpstr>Discrete Probability Distributions</vt:lpstr>
      <vt:lpstr>Probability Distribution</vt:lpstr>
      <vt:lpstr>Notation</vt:lpstr>
      <vt:lpstr>Probability Distribution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Summary</vt:lpstr>
      <vt:lpstr>Expected Value and Variance</vt:lpstr>
      <vt:lpstr>Expected Value</vt:lpstr>
      <vt:lpstr>Expected Value</vt:lpstr>
      <vt:lpstr>Expected Value</vt:lpstr>
      <vt:lpstr>Expected Value</vt:lpstr>
      <vt:lpstr>Expected Value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Variance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Discrete Probability Example</vt:lpstr>
      <vt:lpstr>Summary</vt:lpstr>
      <vt:lpstr>Binomial Distribution</vt:lpstr>
      <vt:lpstr>EXAMPLE REVIEW</vt:lpstr>
      <vt:lpstr>Binomial Experiment</vt:lpstr>
      <vt:lpstr>Binomial Experiment</vt:lpstr>
      <vt:lpstr>Binomial Distribution</vt:lpstr>
      <vt:lpstr>Binomial Distribution</vt:lpstr>
      <vt:lpstr>Probability Function</vt:lpstr>
      <vt:lpstr>Probability Function</vt:lpstr>
      <vt:lpstr>Binomial Distribution Example</vt:lpstr>
      <vt:lpstr>Binomial Distribution Example</vt:lpstr>
      <vt:lpstr>Binomial Distribution Example</vt:lpstr>
      <vt:lpstr>Binomial Distribution Example</vt:lpstr>
      <vt:lpstr>Binomial Distribution Example</vt:lpstr>
      <vt:lpstr>Binomial Distribution Example</vt:lpstr>
      <vt:lpstr>Binomial Distribution Example</vt:lpstr>
      <vt:lpstr>Binomial Distribution Example</vt:lpstr>
      <vt:lpstr>Expected Value and Variance/Standard Deviation</vt:lpstr>
      <vt:lpstr>Binomial Distribution example</vt:lpstr>
      <vt:lpstr>Binomial Distribution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Data?</dc:title>
  <dc:creator>Aric LaBarr</dc:creator>
  <cp:lastModifiedBy>Aric LaBarr</cp:lastModifiedBy>
  <cp:revision>266</cp:revision>
  <dcterms:created xsi:type="dcterms:W3CDTF">2022-04-04T02:16:16Z</dcterms:created>
  <dcterms:modified xsi:type="dcterms:W3CDTF">2022-09-08T18:22:04Z</dcterms:modified>
</cp:coreProperties>
</file>