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3" r:id="rId6"/>
    <p:sldId id="264" r:id="rId7"/>
    <p:sldId id="265" r:id="rId8"/>
    <p:sldId id="266" r:id="rId9"/>
    <p:sldId id="267" r:id="rId10"/>
    <p:sldId id="268" r:id="rId11"/>
    <p:sldId id="261" r:id="rId12"/>
    <p:sldId id="262" r:id="rId13"/>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64" d="100"/>
          <a:sy n="64" d="100"/>
        </p:scale>
        <p:origin x="900"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938A693D-BC5A-4B7F-8F22-6585B8FAEA3E}" type="datetimeFigureOut">
              <a:rPr lang="es-MX" smtClean="0"/>
              <a:t>20/05/2022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E265B183-BC10-41B6-B627-2D116FE96DCC}" type="slidenum">
              <a:rPr lang="es-MX" smtClean="0"/>
              <a:t>‹Nº›</a:t>
            </a:fld>
            <a:endParaRPr lang="es-MX"/>
          </a:p>
        </p:txBody>
      </p:sp>
    </p:spTree>
    <p:extLst>
      <p:ext uri="{BB962C8B-B14F-4D97-AF65-F5344CB8AC3E}">
        <p14:creationId xmlns:p14="http://schemas.microsoft.com/office/powerpoint/2010/main" val="311112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938A693D-BC5A-4B7F-8F22-6585B8FAEA3E}" type="datetimeFigureOut">
              <a:rPr lang="es-MX" smtClean="0"/>
              <a:t>20/05/2022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E265B183-BC10-41B6-B627-2D116FE96DCC}" type="slidenum">
              <a:rPr lang="es-MX" smtClean="0"/>
              <a:t>‹Nº›</a:t>
            </a:fld>
            <a:endParaRPr lang="es-MX"/>
          </a:p>
        </p:txBody>
      </p:sp>
    </p:spTree>
    <p:extLst>
      <p:ext uri="{BB962C8B-B14F-4D97-AF65-F5344CB8AC3E}">
        <p14:creationId xmlns:p14="http://schemas.microsoft.com/office/powerpoint/2010/main" val="1942463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938A693D-BC5A-4B7F-8F22-6585B8FAEA3E}" type="datetimeFigureOut">
              <a:rPr lang="es-MX" smtClean="0"/>
              <a:t>20/05/2022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E265B183-BC10-41B6-B627-2D116FE96DCC}" type="slidenum">
              <a:rPr lang="es-MX" smtClean="0"/>
              <a:t>‹Nº›</a:t>
            </a:fld>
            <a:endParaRPr lang="es-MX"/>
          </a:p>
        </p:txBody>
      </p:sp>
    </p:spTree>
    <p:extLst>
      <p:ext uri="{BB962C8B-B14F-4D97-AF65-F5344CB8AC3E}">
        <p14:creationId xmlns:p14="http://schemas.microsoft.com/office/powerpoint/2010/main" val="4285782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938A693D-BC5A-4B7F-8F22-6585B8FAEA3E}" type="datetimeFigureOut">
              <a:rPr lang="es-MX" smtClean="0"/>
              <a:t>20/05/2022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E265B183-BC10-41B6-B627-2D116FE96DCC}" type="slidenum">
              <a:rPr lang="es-MX" smtClean="0"/>
              <a:t>‹Nº›</a:t>
            </a:fld>
            <a:endParaRPr lang="es-MX"/>
          </a:p>
        </p:txBody>
      </p:sp>
    </p:spTree>
    <p:extLst>
      <p:ext uri="{BB962C8B-B14F-4D97-AF65-F5344CB8AC3E}">
        <p14:creationId xmlns:p14="http://schemas.microsoft.com/office/powerpoint/2010/main" val="3865563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938A693D-BC5A-4B7F-8F22-6585B8FAEA3E}" type="datetimeFigureOut">
              <a:rPr lang="es-MX" smtClean="0"/>
              <a:t>20/05/2022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E265B183-BC10-41B6-B627-2D116FE96DCC}" type="slidenum">
              <a:rPr lang="es-MX" smtClean="0"/>
              <a:t>‹Nº›</a:t>
            </a:fld>
            <a:endParaRPr lang="es-MX"/>
          </a:p>
        </p:txBody>
      </p:sp>
    </p:spTree>
    <p:extLst>
      <p:ext uri="{BB962C8B-B14F-4D97-AF65-F5344CB8AC3E}">
        <p14:creationId xmlns:p14="http://schemas.microsoft.com/office/powerpoint/2010/main" val="2677898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938A693D-BC5A-4B7F-8F22-6585B8FAEA3E}" type="datetimeFigureOut">
              <a:rPr lang="es-MX" smtClean="0"/>
              <a:t>20/05/2022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E265B183-BC10-41B6-B627-2D116FE96DCC}" type="slidenum">
              <a:rPr lang="es-MX" smtClean="0"/>
              <a:t>‹Nº›</a:t>
            </a:fld>
            <a:endParaRPr lang="es-MX"/>
          </a:p>
        </p:txBody>
      </p:sp>
    </p:spTree>
    <p:extLst>
      <p:ext uri="{BB962C8B-B14F-4D97-AF65-F5344CB8AC3E}">
        <p14:creationId xmlns:p14="http://schemas.microsoft.com/office/powerpoint/2010/main" val="1383633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938A693D-BC5A-4B7F-8F22-6585B8FAEA3E}" type="datetimeFigureOut">
              <a:rPr lang="es-MX" smtClean="0"/>
              <a:t>20/05/2022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E265B183-BC10-41B6-B627-2D116FE96DCC}" type="slidenum">
              <a:rPr lang="es-MX" smtClean="0"/>
              <a:t>‹Nº›</a:t>
            </a:fld>
            <a:endParaRPr lang="es-MX"/>
          </a:p>
        </p:txBody>
      </p:sp>
    </p:spTree>
    <p:extLst>
      <p:ext uri="{BB962C8B-B14F-4D97-AF65-F5344CB8AC3E}">
        <p14:creationId xmlns:p14="http://schemas.microsoft.com/office/powerpoint/2010/main" val="44135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938A693D-BC5A-4B7F-8F22-6585B8FAEA3E}" type="datetimeFigureOut">
              <a:rPr lang="es-MX" smtClean="0"/>
              <a:t>20/05/2022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E265B183-BC10-41B6-B627-2D116FE96DCC}" type="slidenum">
              <a:rPr lang="es-MX" smtClean="0"/>
              <a:t>‹Nº›</a:t>
            </a:fld>
            <a:endParaRPr lang="es-MX"/>
          </a:p>
        </p:txBody>
      </p:sp>
    </p:spTree>
    <p:extLst>
      <p:ext uri="{BB962C8B-B14F-4D97-AF65-F5344CB8AC3E}">
        <p14:creationId xmlns:p14="http://schemas.microsoft.com/office/powerpoint/2010/main" val="3017639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938A693D-BC5A-4B7F-8F22-6585B8FAEA3E}" type="datetimeFigureOut">
              <a:rPr lang="es-MX" smtClean="0"/>
              <a:t>20/05/2022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E265B183-BC10-41B6-B627-2D116FE96DCC}" type="slidenum">
              <a:rPr lang="es-MX" smtClean="0"/>
              <a:t>‹Nº›</a:t>
            </a:fld>
            <a:endParaRPr lang="es-MX"/>
          </a:p>
        </p:txBody>
      </p:sp>
    </p:spTree>
    <p:extLst>
      <p:ext uri="{BB962C8B-B14F-4D97-AF65-F5344CB8AC3E}">
        <p14:creationId xmlns:p14="http://schemas.microsoft.com/office/powerpoint/2010/main" val="1162323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938A693D-BC5A-4B7F-8F22-6585B8FAEA3E}" type="datetimeFigureOut">
              <a:rPr lang="es-MX" smtClean="0"/>
              <a:t>20/05/2022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E265B183-BC10-41B6-B627-2D116FE96DCC}" type="slidenum">
              <a:rPr lang="es-MX" smtClean="0"/>
              <a:t>‹Nº›</a:t>
            </a:fld>
            <a:endParaRPr lang="es-MX"/>
          </a:p>
        </p:txBody>
      </p:sp>
    </p:spTree>
    <p:extLst>
      <p:ext uri="{BB962C8B-B14F-4D97-AF65-F5344CB8AC3E}">
        <p14:creationId xmlns:p14="http://schemas.microsoft.com/office/powerpoint/2010/main" val="555731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938A693D-BC5A-4B7F-8F22-6585B8FAEA3E}" type="datetimeFigureOut">
              <a:rPr lang="es-MX" smtClean="0"/>
              <a:t>20/05/2022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E265B183-BC10-41B6-B627-2D116FE96DCC}" type="slidenum">
              <a:rPr lang="es-MX" smtClean="0"/>
              <a:t>‹Nº›</a:t>
            </a:fld>
            <a:endParaRPr lang="es-MX"/>
          </a:p>
        </p:txBody>
      </p:sp>
    </p:spTree>
    <p:extLst>
      <p:ext uri="{BB962C8B-B14F-4D97-AF65-F5344CB8AC3E}">
        <p14:creationId xmlns:p14="http://schemas.microsoft.com/office/powerpoint/2010/main" val="199662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8A693D-BC5A-4B7F-8F22-6585B8FAEA3E}" type="datetimeFigureOut">
              <a:rPr lang="es-MX" smtClean="0"/>
              <a:t>20/05/2022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65B183-BC10-41B6-B627-2D116FE96DCC}" type="slidenum">
              <a:rPr lang="es-MX" smtClean="0"/>
              <a:t>‹Nº›</a:t>
            </a:fld>
            <a:endParaRPr lang="es-MX"/>
          </a:p>
        </p:txBody>
      </p:sp>
    </p:spTree>
    <p:extLst>
      <p:ext uri="{BB962C8B-B14F-4D97-AF65-F5344CB8AC3E}">
        <p14:creationId xmlns:p14="http://schemas.microsoft.com/office/powerpoint/2010/main" val="18856878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B9F00DE2-056F-4706-ADF4-CD7DC6C3C9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id="{ECC718AA-C6A7-4CF8-808B-69EB12894C5A}"/>
              </a:ext>
            </a:extLst>
          </p:cNvPr>
          <p:cNvSpPr txBox="1"/>
          <p:nvPr/>
        </p:nvSpPr>
        <p:spPr>
          <a:xfrm>
            <a:off x="0" y="1089899"/>
            <a:ext cx="8351520" cy="2308324"/>
          </a:xfrm>
          <a:prstGeom prst="rect">
            <a:avLst/>
          </a:prstGeom>
          <a:noFill/>
        </p:spPr>
        <p:txBody>
          <a:bodyPr wrap="square" rtlCol="0">
            <a:spAutoFit/>
          </a:bodyPr>
          <a:lstStyle/>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Religiones </a:t>
            </a:r>
          </a:p>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comparativas</a:t>
            </a:r>
          </a:p>
        </p:txBody>
      </p:sp>
      <p:sp>
        <p:nvSpPr>
          <p:cNvPr id="7" name="CuadroTexto 6">
            <a:extLst>
              <a:ext uri="{FF2B5EF4-FFF2-40B4-BE49-F238E27FC236}">
                <a16:creationId xmlns:a16="http://schemas.microsoft.com/office/drawing/2014/main" id="{0A890711-90CD-4678-BB3A-C03B02AC0E53}"/>
              </a:ext>
            </a:extLst>
          </p:cNvPr>
          <p:cNvSpPr txBox="1"/>
          <p:nvPr/>
        </p:nvSpPr>
        <p:spPr>
          <a:xfrm>
            <a:off x="968188" y="3567171"/>
            <a:ext cx="6899238" cy="461665"/>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Lic. Julio Eduardo Contreras Carrillo</a:t>
            </a:r>
          </a:p>
        </p:txBody>
      </p:sp>
      <p:sp>
        <p:nvSpPr>
          <p:cNvPr id="8" name="CuadroTexto 7">
            <a:extLst>
              <a:ext uri="{FF2B5EF4-FFF2-40B4-BE49-F238E27FC236}">
                <a16:creationId xmlns:a16="http://schemas.microsoft.com/office/drawing/2014/main" id="{0A890711-90CD-4678-BB3A-C03B02AC0E53}"/>
              </a:ext>
            </a:extLst>
          </p:cNvPr>
          <p:cNvSpPr txBox="1"/>
          <p:nvPr/>
        </p:nvSpPr>
        <p:spPr>
          <a:xfrm>
            <a:off x="121023" y="4488122"/>
            <a:ext cx="8095129" cy="1569660"/>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UNIDAD 7: </a:t>
            </a:r>
          </a:p>
          <a:p>
            <a:pPr algn="ctr"/>
            <a:r>
              <a:rPr lang="es-MX" sz="2400" b="1" dirty="0">
                <a:latin typeface="Arial" panose="020B0604020202020204" pitchFamily="34" charset="0"/>
                <a:ea typeface="Lato" panose="020F0502020204030203" pitchFamily="34" charset="0"/>
                <a:cs typeface="Arial" panose="020B0604020202020204" pitchFamily="34" charset="0"/>
              </a:rPr>
              <a:t>EL FENÓMENO DE LAS SECTAS</a:t>
            </a:r>
          </a:p>
          <a:p>
            <a:pPr algn="ctr"/>
            <a:endParaRPr lang="es-MX" sz="2400" b="1" dirty="0">
              <a:latin typeface="Arial" panose="020B0604020202020204" pitchFamily="34" charset="0"/>
              <a:ea typeface="Lato" panose="020F0502020204030203" pitchFamily="34" charset="0"/>
              <a:cs typeface="Arial" panose="020B0604020202020204" pitchFamily="34" charset="0"/>
            </a:endParaRPr>
          </a:p>
          <a:p>
            <a:pPr algn="ctr"/>
            <a:r>
              <a:rPr lang="es-MX" sz="2400" b="1" dirty="0">
                <a:latin typeface="Arial" panose="020B0604020202020204" pitchFamily="34" charset="0"/>
                <a:ea typeface="Lato" panose="020F0502020204030203" pitchFamily="34" charset="0"/>
                <a:cs typeface="Arial" panose="020B0604020202020204" pitchFamily="34" charset="0"/>
              </a:rPr>
              <a:t>CIENCIA CRISTIANA</a:t>
            </a:r>
          </a:p>
        </p:txBody>
      </p:sp>
    </p:spTree>
    <p:extLst>
      <p:ext uri="{BB962C8B-B14F-4D97-AF65-F5344CB8AC3E}">
        <p14:creationId xmlns:p14="http://schemas.microsoft.com/office/powerpoint/2010/main" val="33449177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2770" name="Rectangle 1"/>
          <p:cNvSpPr>
            <a:spLocks noGrp="1" noChangeArrowheads="1"/>
          </p:cNvSpPr>
          <p:nvPr>
            <p:ph type="title"/>
          </p:nvPr>
        </p:nvSpPr>
        <p:spPr/>
        <p:txBody>
          <a:bodyPr/>
          <a:lstStyle/>
          <a:p>
            <a:pPr algn="ctr" eaLnBrk="1" hangingPunct="1"/>
            <a:r>
              <a:rPr lang="en-US" altLang="es-MX"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Testimonio</a:t>
            </a:r>
            <a:r>
              <a:rPr lang="en-US" altLang="es-MX"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s-MX"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bíblico</a:t>
            </a:r>
            <a:endParaRPr lang="en-US" altLang="es-MX"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4818" name="Rectangle 2"/>
          <p:cNvSpPr>
            <a:spLocks noGrp="1" noChangeArrowheads="1"/>
          </p:cNvSpPr>
          <p:nvPr>
            <p:ph type="body" idx="1"/>
          </p:nvPr>
        </p:nvSpPr>
        <p:spPr>
          <a:xfrm>
            <a:off x="838200" y="1690688"/>
            <a:ext cx="10349754" cy="5167313"/>
          </a:xfrm>
        </p:spPr>
        <p:txBody>
          <a:bodyPr>
            <a:normAutofit/>
          </a:bodyPr>
          <a:lstStyle/>
          <a:p>
            <a:pPr marL="0" indent="0">
              <a:buNone/>
            </a:pPr>
            <a:r>
              <a:rPr lang="es-MX" dirty="0">
                <a:latin typeface="Times New Roman" panose="02020603050405020304" pitchFamily="18" charset="0"/>
                <a:cs typeface="Times New Roman" panose="02020603050405020304" pitchFamily="18" charset="0"/>
              </a:rPr>
              <a:t>El cristianismo sostiene que: Jesús demostró la realidad de la materia. Lo que el hombre ve, toca, siente, huele y oye es real. </a:t>
            </a:r>
          </a:p>
          <a:p>
            <a:pPr marL="0" indent="0">
              <a:buNone/>
            </a:pPr>
            <a:r>
              <a:rPr lang="es-MX" dirty="0">
                <a:latin typeface="Times New Roman" panose="02020603050405020304" pitchFamily="18" charset="0"/>
                <a:cs typeface="Times New Roman" panose="02020603050405020304" pitchFamily="18" charset="0"/>
              </a:rPr>
              <a:t>• Jesús se hizo carne. (</a:t>
            </a:r>
            <a:r>
              <a:rPr lang="es-MX" dirty="0" err="1">
                <a:latin typeface="Times New Roman" panose="02020603050405020304" pitchFamily="18" charset="0"/>
                <a:cs typeface="Times New Roman" panose="02020603050405020304" pitchFamily="18" charset="0"/>
              </a:rPr>
              <a:t>Jn</a:t>
            </a:r>
            <a:r>
              <a:rPr lang="es-MX" dirty="0">
                <a:latin typeface="Times New Roman" panose="02020603050405020304" pitchFamily="18" charset="0"/>
                <a:cs typeface="Times New Roman" panose="02020603050405020304" pitchFamily="18" charset="0"/>
              </a:rPr>
              <a:t>. 1:14) </a:t>
            </a:r>
          </a:p>
          <a:p>
            <a:pPr marL="0" indent="0">
              <a:buNone/>
            </a:pPr>
            <a:r>
              <a:rPr lang="es-MX" dirty="0">
                <a:latin typeface="Times New Roman" panose="02020603050405020304" pitchFamily="18" charset="0"/>
                <a:cs typeface="Times New Roman" panose="02020603050405020304" pitchFamily="18" charset="0"/>
              </a:rPr>
              <a:t>• Tuvo hambre. (Mt. 4:2)</a:t>
            </a:r>
          </a:p>
          <a:p>
            <a:pPr marL="0" indent="0">
              <a:buNone/>
            </a:pPr>
            <a:r>
              <a:rPr lang="es-MX" dirty="0">
                <a:latin typeface="Times New Roman" panose="02020603050405020304" pitchFamily="18" charset="0"/>
                <a:cs typeface="Times New Roman" panose="02020603050405020304" pitchFamily="18" charset="0"/>
              </a:rPr>
              <a:t> • Les dio alimentos a otros para que los comieran. (Mt. 14:16) </a:t>
            </a:r>
          </a:p>
          <a:p>
            <a:pPr marL="0" indent="0">
              <a:buNone/>
            </a:pPr>
            <a:endParaRPr lang="es-MX" dirty="0">
              <a:latin typeface="Times New Roman" panose="02020603050405020304" pitchFamily="18" charset="0"/>
              <a:cs typeface="Times New Roman" panose="02020603050405020304" pitchFamily="18" charset="0"/>
            </a:endParaRPr>
          </a:p>
          <a:p>
            <a:pPr marL="0" indent="0">
              <a:buNone/>
            </a:pPr>
            <a:r>
              <a:rPr lang="es-MX" dirty="0">
                <a:latin typeface="Times New Roman" panose="02020603050405020304" pitchFamily="18" charset="0"/>
                <a:cs typeface="Times New Roman" panose="02020603050405020304" pitchFamily="18" charset="0"/>
              </a:rPr>
              <a:t>PECADO: Mary Baker declara en Ciencia y Salud: Puesto que Dios es todo, no hay espacio para lo opuesto... por ende, el mal, que es lo opuesto al bien, es irreal. (</a:t>
            </a:r>
            <a:r>
              <a:rPr lang="es-MX" dirty="0" err="1">
                <a:latin typeface="Times New Roman" panose="02020603050405020304" pitchFamily="18" charset="0"/>
                <a:cs typeface="Times New Roman" panose="02020603050405020304" pitchFamily="18" charset="0"/>
              </a:rPr>
              <a:t>P·g</a:t>
            </a:r>
            <a:r>
              <a:rPr lang="es-MX" dirty="0">
                <a:latin typeface="Times New Roman" panose="02020603050405020304" pitchFamily="18" charset="0"/>
                <a:cs typeface="Times New Roman" panose="02020603050405020304" pitchFamily="18" charset="0"/>
              </a:rPr>
              <a:t>. 234) Ella dice que el pecado, el mal y la muerte no existen.</a:t>
            </a:r>
            <a:endParaRPr lang="en-US" alt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5620977"/>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481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481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481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481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id="{DE9CA41E-5C43-48D1-B717-A716C4646AFE}"/>
              </a:ext>
            </a:extLst>
          </p:cNvPr>
          <p:cNvSpPr txBox="1"/>
          <p:nvPr/>
        </p:nvSpPr>
        <p:spPr>
          <a:xfrm>
            <a:off x="693576" y="2286705"/>
            <a:ext cx="10804848" cy="1733680"/>
          </a:xfrm>
          <a:prstGeom prst="rect">
            <a:avLst/>
          </a:prstGeom>
          <a:noFill/>
        </p:spPr>
        <p:txBody>
          <a:bodyPr wrap="square" rtlCol="0">
            <a:spAutoFit/>
          </a:bodyPr>
          <a:lstStyle/>
          <a:p>
            <a:pPr algn="ctr"/>
            <a:r>
              <a:rPr lang="es-MX" sz="10666" b="1" dirty="0">
                <a:solidFill>
                  <a:schemeClr val="bg1"/>
                </a:solidFill>
                <a:latin typeface="Arial" panose="020B0604020202020204" pitchFamily="34" charset="0"/>
                <a:ea typeface="Lato" panose="020F0502020204030203" pitchFamily="34" charset="0"/>
                <a:cs typeface="Arial" panose="020B0604020202020204" pitchFamily="34" charset="0"/>
              </a:rPr>
              <a:t>Oremos</a:t>
            </a:r>
          </a:p>
        </p:txBody>
      </p:sp>
    </p:spTree>
    <p:extLst>
      <p:ext uri="{BB962C8B-B14F-4D97-AF65-F5344CB8AC3E}">
        <p14:creationId xmlns:p14="http://schemas.microsoft.com/office/powerpoint/2010/main" val="6919982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id="{DE9CA41E-5C43-48D1-B717-A716C4646AFE}"/>
              </a:ext>
            </a:extLst>
          </p:cNvPr>
          <p:cNvSpPr txBox="1"/>
          <p:nvPr/>
        </p:nvSpPr>
        <p:spPr>
          <a:xfrm>
            <a:off x="693576" y="1560567"/>
            <a:ext cx="10804848" cy="3375026"/>
          </a:xfrm>
          <a:prstGeom prst="rect">
            <a:avLst/>
          </a:prstGeom>
          <a:noFill/>
        </p:spPr>
        <p:txBody>
          <a:bodyPr wrap="square" rtlCol="0">
            <a:spAutoFit/>
          </a:bodyPr>
          <a:lstStyle/>
          <a:p>
            <a:pPr algn="ctr"/>
            <a:r>
              <a:rPr lang="es-MX" sz="10666" b="1" dirty="0">
                <a:solidFill>
                  <a:schemeClr val="bg1"/>
                </a:solidFill>
                <a:latin typeface="Arial" panose="020B0604020202020204" pitchFamily="34" charset="0"/>
                <a:ea typeface="Lato" panose="020F0502020204030203" pitchFamily="34" charset="0"/>
                <a:cs typeface="Arial" panose="020B0604020202020204" pitchFamily="34" charset="0"/>
              </a:rPr>
              <a:t>Gracias y bendiciones</a:t>
            </a:r>
          </a:p>
        </p:txBody>
      </p:sp>
    </p:spTree>
    <p:extLst>
      <p:ext uri="{BB962C8B-B14F-4D97-AF65-F5344CB8AC3E}">
        <p14:creationId xmlns:p14="http://schemas.microsoft.com/office/powerpoint/2010/main" val="2080622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angle 11">
            <a:extLst>
              <a:ext uri="{FF2B5EF4-FFF2-40B4-BE49-F238E27FC236}">
                <a16:creationId xmlns:a16="http://schemas.microsoft.com/office/drawing/2014/main" id="{8BEF7796-7E48-0A4F-A211-7BF9B11D8E3D}"/>
              </a:ext>
            </a:extLst>
          </p:cNvPr>
          <p:cNvSpPr/>
          <p:nvPr/>
        </p:nvSpPr>
        <p:spPr>
          <a:xfrm>
            <a:off x="3097517" y="1959418"/>
            <a:ext cx="5996966" cy="2308324"/>
          </a:xfrm>
          <a:prstGeom prst="rect">
            <a:avLst/>
          </a:prstGeom>
        </p:spPr>
        <p:txBody>
          <a:bodyPr wrap="square">
            <a:spAutoFit/>
          </a:bodyPr>
          <a:lstStyle/>
          <a:p>
            <a:pPr algn="ctr"/>
            <a:r>
              <a:rPr kumimoji="0" lang="en-US" sz="2400" b="1" i="0" u="none" strike="noStrike" kern="1200" cap="none" spc="0" normalizeH="0" baseline="0" noProof="0" dirty="0" err="1">
                <a:ln>
                  <a:noFill/>
                </a:ln>
                <a:solidFill>
                  <a:schemeClr val="bg1"/>
                </a:solidFill>
                <a:effectLst/>
                <a:uLnTx/>
                <a:uFillTx/>
                <a:latin typeface="Calibri" panose="020F0502020204030204" pitchFamily="34" charset="0"/>
                <a:ea typeface="+mn-ea"/>
                <a:cs typeface="+mn-cs"/>
              </a:rPr>
              <a:t>Romanos</a:t>
            </a:r>
            <a:r>
              <a:rPr kumimoji="0" lang="en-US" sz="24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 8. 11 (RVR1960)</a:t>
            </a:r>
          </a:p>
          <a:p>
            <a:r>
              <a:rPr lang="en-US" sz="2400" b="1" baseline="30000" dirty="0">
                <a:solidFill>
                  <a:schemeClr val="bg1"/>
                </a:solidFill>
              </a:rPr>
              <a:t>11 </a:t>
            </a:r>
            <a:r>
              <a:rPr lang="en-US" sz="2400" dirty="0">
                <a:solidFill>
                  <a:schemeClr val="bg1"/>
                </a:solidFill>
              </a:rPr>
              <a:t>Y </a:t>
            </a:r>
            <a:r>
              <a:rPr lang="en-US" sz="2400" dirty="0" err="1">
                <a:solidFill>
                  <a:schemeClr val="bg1"/>
                </a:solidFill>
              </a:rPr>
              <a:t>si</a:t>
            </a:r>
            <a:r>
              <a:rPr lang="en-US" sz="2400" dirty="0">
                <a:solidFill>
                  <a:schemeClr val="bg1"/>
                </a:solidFill>
              </a:rPr>
              <a:t> el </a:t>
            </a:r>
            <a:r>
              <a:rPr lang="en-US" sz="2400" dirty="0" err="1">
                <a:solidFill>
                  <a:schemeClr val="bg1"/>
                </a:solidFill>
              </a:rPr>
              <a:t>Espíritu</a:t>
            </a:r>
            <a:r>
              <a:rPr lang="en-US" sz="2400" dirty="0">
                <a:solidFill>
                  <a:schemeClr val="bg1"/>
                </a:solidFill>
              </a:rPr>
              <a:t> de </a:t>
            </a:r>
            <a:r>
              <a:rPr lang="en-US" sz="2400" dirty="0" err="1">
                <a:solidFill>
                  <a:schemeClr val="bg1"/>
                </a:solidFill>
              </a:rPr>
              <a:t>aquel</a:t>
            </a:r>
            <a:r>
              <a:rPr lang="en-US" sz="2400" dirty="0">
                <a:solidFill>
                  <a:schemeClr val="bg1"/>
                </a:solidFill>
              </a:rPr>
              <a:t> que </a:t>
            </a:r>
            <a:r>
              <a:rPr lang="en-US" sz="2400" dirty="0" err="1">
                <a:solidFill>
                  <a:schemeClr val="bg1"/>
                </a:solidFill>
              </a:rPr>
              <a:t>levantó</a:t>
            </a:r>
            <a:r>
              <a:rPr lang="en-US" sz="2400" dirty="0">
                <a:solidFill>
                  <a:schemeClr val="bg1"/>
                </a:solidFill>
              </a:rPr>
              <a:t> de los </a:t>
            </a:r>
            <a:r>
              <a:rPr lang="en-US" sz="2400" dirty="0" err="1">
                <a:solidFill>
                  <a:schemeClr val="bg1"/>
                </a:solidFill>
              </a:rPr>
              <a:t>muertos</a:t>
            </a:r>
            <a:r>
              <a:rPr lang="en-US" sz="2400" dirty="0">
                <a:solidFill>
                  <a:schemeClr val="bg1"/>
                </a:solidFill>
              </a:rPr>
              <a:t> a Jesús mora </a:t>
            </a:r>
            <a:r>
              <a:rPr lang="en-US" sz="2400" dirty="0" err="1">
                <a:solidFill>
                  <a:schemeClr val="bg1"/>
                </a:solidFill>
              </a:rPr>
              <a:t>en</a:t>
            </a:r>
            <a:r>
              <a:rPr lang="en-US" sz="2400" dirty="0">
                <a:solidFill>
                  <a:schemeClr val="bg1"/>
                </a:solidFill>
              </a:rPr>
              <a:t> </a:t>
            </a:r>
            <a:r>
              <a:rPr lang="en-US" sz="2400" dirty="0" err="1">
                <a:solidFill>
                  <a:schemeClr val="bg1"/>
                </a:solidFill>
              </a:rPr>
              <a:t>vosotros</a:t>
            </a:r>
            <a:r>
              <a:rPr lang="en-US" sz="2400" dirty="0">
                <a:solidFill>
                  <a:schemeClr val="bg1"/>
                </a:solidFill>
              </a:rPr>
              <a:t>, el que </a:t>
            </a:r>
            <a:r>
              <a:rPr lang="en-US" sz="2400" dirty="0" err="1">
                <a:solidFill>
                  <a:schemeClr val="bg1"/>
                </a:solidFill>
              </a:rPr>
              <a:t>levantó</a:t>
            </a:r>
            <a:r>
              <a:rPr lang="en-US" sz="2400" dirty="0">
                <a:solidFill>
                  <a:schemeClr val="bg1"/>
                </a:solidFill>
              </a:rPr>
              <a:t> de los </a:t>
            </a:r>
            <a:r>
              <a:rPr lang="en-US" sz="2400" dirty="0" err="1">
                <a:solidFill>
                  <a:schemeClr val="bg1"/>
                </a:solidFill>
              </a:rPr>
              <a:t>muertos</a:t>
            </a:r>
            <a:r>
              <a:rPr lang="en-US" sz="2400" dirty="0">
                <a:solidFill>
                  <a:schemeClr val="bg1"/>
                </a:solidFill>
              </a:rPr>
              <a:t> a Cristo Jesús </a:t>
            </a:r>
            <a:r>
              <a:rPr lang="en-US" sz="2400" dirty="0" err="1">
                <a:solidFill>
                  <a:schemeClr val="bg1"/>
                </a:solidFill>
              </a:rPr>
              <a:t>vivificará</a:t>
            </a:r>
            <a:r>
              <a:rPr lang="en-US" sz="2400" dirty="0">
                <a:solidFill>
                  <a:schemeClr val="bg1"/>
                </a:solidFill>
              </a:rPr>
              <a:t> </a:t>
            </a:r>
            <a:r>
              <a:rPr lang="en-US" sz="2400" dirty="0" err="1">
                <a:solidFill>
                  <a:schemeClr val="bg1"/>
                </a:solidFill>
              </a:rPr>
              <a:t>también</a:t>
            </a:r>
            <a:r>
              <a:rPr lang="en-US" sz="2400" dirty="0">
                <a:solidFill>
                  <a:schemeClr val="bg1"/>
                </a:solidFill>
              </a:rPr>
              <a:t> </a:t>
            </a:r>
            <a:r>
              <a:rPr lang="en-US" sz="2400" dirty="0" err="1">
                <a:solidFill>
                  <a:schemeClr val="bg1"/>
                </a:solidFill>
              </a:rPr>
              <a:t>vuestros</a:t>
            </a:r>
            <a:r>
              <a:rPr lang="en-US" sz="2400" dirty="0">
                <a:solidFill>
                  <a:schemeClr val="bg1"/>
                </a:solidFill>
              </a:rPr>
              <a:t> </a:t>
            </a:r>
            <a:r>
              <a:rPr lang="en-US" sz="2400" dirty="0" err="1">
                <a:solidFill>
                  <a:schemeClr val="bg1"/>
                </a:solidFill>
              </a:rPr>
              <a:t>cuerpos</a:t>
            </a:r>
            <a:r>
              <a:rPr lang="en-US" sz="2400" dirty="0">
                <a:solidFill>
                  <a:schemeClr val="bg1"/>
                </a:solidFill>
              </a:rPr>
              <a:t> </a:t>
            </a:r>
            <a:r>
              <a:rPr lang="en-US" sz="2400" dirty="0" err="1">
                <a:solidFill>
                  <a:schemeClr val="bg1"/>
                </a:solidFill>
              </a:rPr>
              <a:t>mortales</a:t>
            </a:r>
            <a:r>
              <a:rPr lang="en-US" sz="2400" dirty="0">
                <a:solidFill>
                  <a:schemeClr val="bg1"/>
                </a:solidFill>
              </a:rPr>
              <a:t> por </a:t>
            </a:r>
            <a:r>
              <a:rPr lang="en-US" sz="2400" dirty="0" err="1">
                <a:solidFill>
                  <a:schemeClr val="bg1"/>
                </a:solidFill>
              </a:rPr>
              <a:t>su</a:t>
            </a:r>
            <a:r>
              <a:rPr lang="en-US" sz="2400" dirty="0">
                <a:solidFill>
                  <a:schemeClr val="bg1"/>
                </a:solidFill>
              </a:rPr>
              <a:t> </a:t>
            </a:r>
            <a:r>
              <a:rPr lang="en-US" sz="2400" dirty="0" err="1">
                <a:solidFill>
                  <a:schemeClr val="bg1"/>
                </a:solidFill>
              </a:rPr>
              <a:t>Espíritu</a:t>
            </a:r>
            <a:r>
              <a:rPr lang="en-US" sz="2400" dirty="0">
                <a:solidFill>
                  <a:schemeClr val="bg1"/>
                </a:solidFill>
              </a:rPr>
              <a:t> que mora </a:t>
            </a:r>
            <a:r>
              <a:rPr lang="en-US" sz="2400" dirty="0" err="1">
                <a:solidFill>
                  <a:schemeClr val="bg1"/>
                </a:solidFill>
              </a:rPr>
              <a:t>en</a:t>
            </a:r>
            <a:r>
              <a:rPr lang="en-US" sz="2400" dirty="0">
                <a:solidFill>
                  <a:schemeClr val="bg1"/>
                </a:solidFill>
              </a:rPr>
              <a:t> </a:t>
            </a:r>
            <a:r>
              <a:rPr lang="en-US" sz="2400" dirty="0" err="1">
                <a:solidFill>
                  <a:schemeClr val="bg1"/>
                </a:solidFill>
              </a:rPr>
              <a:t>vosotros</a:t>
            </a:r>
            <a:r>
              <a:rPr lang="en-US" sz="2400" dirty="0">
                <a:solidFill>
                  <a:schemeClr val="bg1"/>
                </a:solidFill>
              </a:rPr>
              <a:t>.</a:t>
            </a:r>
          </a:p>
        </p:txBody>
      </p:sp>
    </p:spTree>
    <p:extLst>
      <p:ext uri="{BB962C8B-B14F-4D97-AF65-F5344CB8AC3E}">
        <p14:creationId xmlns:p14="http://schemas.microsoft.com/office/powerpoint/2010/main" val="3759758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id="{401BBDDC-1284-4F91-844B-59C2A2D2D05A}"/>
              </a:ext>
            </a:extLst>
          </p:cNvPr>
          <p:cNvSpPr txBox="1"/>
          <p:nvPr/>
        </p:nvSpPr>
        <p:spPr>
          <a:xfrm>
            <a:off x="457200" y="6227163"/>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id="{1518A944-31DF-4F70-A542-0FA15CD1EFE1}"/>
              </a:ext>
            </a:extLst>
          </p:cNvPr>
          <p:cNvCxnSpPr/>
          <p:nvPr/>
        </p:nvCxnSpPr>
        <p:spPr>
          <a:xfrm>
            <a:off x="591125" y="6578145"/>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ángulo 3">
            <a:extLst>
              <a:ext uri="{FF2B5EF4-FFF2-40B4-BE49-F238E27FC236}">
                <a16:creationId xmlns:a16="http://schemas.microsoft.com/office/drawing/2014/main" id="{D594CBD1-3DE0-4C9B-9183-CC5A9D051771}"/>
              </a:ext>
            </a:extLst>
          </p:cNvPr>
          <p:cNvSpPr/>
          <p:nvPr/>
        </p:nvSpPr>
        <p:spPr>
          <a:xfrm>
            <a:off x="-1" y="1626818"/>
            <a:ext cx="12192001" cy="1877373"/>
          </a:xfrm>
          <a:prstGeom prst="rect">
            <a:avLst/>
          </a:prstGeom>
        </p:spPr>
        <p:txBody>
          <a:bodyPr wrap="square">
            <a:spAutoFit/>
          </a:bodyPr>
          <a:lstStyle/>
          <a:p>
            <a:pPr algn="ctr">
              <a:lnSpc>
                <a:spcPct val="107000"/>
              </a:lnSpc>
              <a:spcBef>
                <a:spcPts val="1600"/>
              </a:spcBef>
            </a:pPr>
            <a:r>
              <a:rPr lang="es-MX" sz="11733" b="1"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rPr>
              <a:t>Ciencia Cristiana</a:t>
            </a:r>
            <a:endParaRPr lang="es-MX" sz="11733"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endParaRPr>
          </a:p>
        </p:txBody>
      </p:sp>
    </p:spTree>
    <p:extLst>
      <p:ext uri="{BB962C8B-B14F-4D97-AF65-F5344CB8AC3E}">
        <p14:creationId xmlns:p14="http://schemas.microsoft.com/office/powerpoint/2010/main" val="1150231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2770" name="Rectangle 1"/>
          <p:cNvSpPr>
            <a:spLocks noGrp="1" noChangeArrowheads="1"/>
          </p:cNvSpPr>
          <p:nvPr>
            <p:ph type="title"/>
          </p:nvPr>
        </p:nvSpPr>
        <p:spPr/>
        <p:txBody>
          <a:bodyPr/>
          <a:lstStyle/>
          <a:p>
            <a:pPr algn="ctr" eaLnBrk="1" hangingPunct="1"/>
            <a:r>
              <a:rPr lang="en-US" altLang="es-MX"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Fundadores</a:t>
            </a:r>
            <a:endParaRPr lang="en-US" altLang="es-MX"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4818" name="Rectangle 2"/>
          <p:cNvSpPr>
            <a:spLocks noGrp="1" noChangeArrowheads="1"/>
          </p:cNvSpPr>
          <p:nvPr>
            <p:ph type="body" idx="1"/>
          </p:nvPr>
        </p:nvSpPr>
        <p:spPr>
          <a:xfrm>
            <a:off x="3647059" y="2297907"/>
            <a:ext cx="8401505" cy="4560093"/>
          </a:xfrm>
        </p:spPr>
        <p:txBody>
          <a:bodyPr>
            <a:normAutofit/>
          </a:bodyPr>
          <a:lstStyle/>
          <a:p>
            <a:pPr eaLnBrk="1" hangingPunct="1"/>
            <a:r>
              <a:rPr lang="en-US" altLang="es-MX" dirty="0">
                <a:latin typeface="Times New Roman" panose="02020603050405020304" pitchFamily="18" charset="0"/>
                <a:cs typeface="Times New Roman" panose="02020603050405020304" pitchFamily="18" charset="0"/>
              </a:rPr>
              <a:t>Mary Baker y P.P. </a:t>
            </a:r>
            <a:r>
              <a:rPr lang="en-US" altLang="es-MX" dirty="0" err="1">
                <a:latin typeface="Times New Roman" panose="02020603050405020304" pitchFamily="18" charset="0"/>
                <a:cs typeface="Times New Roman" panose="02020603050405020304" pitchFamily="18" charset="0"/>
              </a:rPr>
              <a:t>Quimby</a:t>
            </a:r>
            <a:endParaRPr lang="en-US" alt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7136755"/>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2770" name="Rectangle 1"/>
          <p:cNvSpPr>
            <a:spLocks noGrp="1" noChangeArrowheads="1"/>
          </p:cNvSpPr>
          <p:nvPr>
            <p:ph type="title"/>
          </p:nvPr>
        </p:nvSpPr>
        <p:spPr/>
        <p:txBody>
          <a:bodyPr/>
          <a:lstStyle/>
          <a:p>
            <a:pPr algn="ctr" eaLnBrk="1" hangingPunct="1"/>
            <a:r>
              <a:rPr lang="en-US" altLang="es-MX"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Cede</a:t>
            </a:r>
          </a:p>
        </p:txBody>
      </p:sp>
      <p:sp>
        <p:nvSpPr>
          <p:cNvPr id="34818" name="Rectangle 2"/>
          <p:cNvSpPr>
            <a:spLocks noGrp="1" noChangeArrowheads="1"/>
          </p:cNvSpPr>
          <p:nvPr>
            <p:ph type="body" idx="1"/>
          </p:nvPr>
        </p:nvSpPr>
        <p:spPr>
          <a:xfrm>
            <a:off x="3647059" y="2297907"/>
            <a:ext cx="8401505" cy="4560093"/>
          </a:xfrm>
        </p:spPr>
        <p:txBody>
          <a:bodyPr>
            <a:normAutofit/>
          </a:bodyPr>
          <a:lstStyle/>
          <a:p>
            <a:pPr eaLnBrk="1" hangingPunct="1"/>
            <a:r>
              <a:rPr lang="en-US" altLang="es-MX" dirty="0">
                <a:latin typeface="Times New Roman" panose="02020603050405020304" pitchFamily="18" charset="0"/>
                <a:cs typeface="Times New Roman" panose="02020603050405020304" pitchFamily="18" charset="0"/>
              </a:rPr>
              <a:t>Boston, </a:t>
            </a:r>
            <a:r>
              <a:rPr lang="en-US" altLang="es-MX" dirty="0" err="1">
                <a:latin typeface="Times New Roman" panose="02020603050405020304" pitchFamily="18" charset="0"/>
                <a:cs typeface="Times New Roman" panose="02020603050405020304" pitchFamily="18" charset="0"/>
              </a:rPr>
              <a:t>Massachusetss</a:t>
            </a:r>
            <a:r>
              <a:rPr lang="en-US" altLang="es-MX" dirty="0">
                <a:latin typeface="Times New Roman" panose="02020603050405020304" pitchFamily="18" charset="0"/>
                <a:cs typeface="Times New Roman" panose="02020603050405020304" pitchFamily="18" charset="0"/>
              </a:rPr>
              <a:t> – </a:t>
            </a:r>
            <a:r>
              <a:rPr lang="en-US" altLang="es-MX" dirty="0" err="1">
                <a:latin typeface="Times New Roman" panose="02020603050405020304" pitchFamily="18" charset="0"/>
                <a:cs typeface="Times New Roman" panose="02020603050405020304" pitchFamily="18" charset="0"/>
              </a:rPr>
              <a:t>Estados</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Unidos</a:t>
            </a:r>
            <a:r>
              <a:rPr lang="en-US" altLang="es-MX"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292634559"/>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2770" name="Rectangle 1"/>
          <p:cNvSpPr>
            <a:spLocks noGrp="1" noChangeArrowheads="1"/>
          </p:cNvSpPr>
          <p:nvPr>
            <p:ph type="title"/>
          </p:nvPr>
        </p:nvSpPr>
        <p:spPr/>
        <p:txBody>
          <a:bodyPr/>
          <a:lstStyle/>
          <a:p>
            <a:pPr algn="ctr" eaLnBrk="1" hangingPunct="1"/>
            <a:r>
              <a:rPr lang="en-US" altLang="es-MX"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Literatura</a:t>
            </a:r>
            <a:r>
              <a:rPr lang="en-US" altLang="es-MX"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s-MX"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básica</a:t>
            </a:r>
            <a:endParaRPr lang="en-US" altLang="es-MX"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4818" name="Rectangle 2"/>
          <p:cNvSpPr>
            <a:spLocks noGrp="1" noChangeArrowheads="1"/>
          </p:cNvSpPr>
          <p:nvPr>
            <p:ph type="body" idx="1"/>
          </p:nvPr>
        </p:nvSpPr>
        <p:spPr>
          <a:xfrm>
            <a:off x="379141" y="2055813"/>
            <a:ext cx="11508059" cy="4802187"/>
          </a:xfrm>
        </p:spPr>
        <p:txBody>
          <a:bodyPr>
            <a:normAutofit/>
          </a:bodyPr>
          <a:lstStyle/>
          <a:p>
            <a:pPr eaLnBrk="1" hangingPunct="1"/>
            <a:r>
              <a:rPr lang="en-US" altLang="es-MX" dirty="0">
                <a:latin typeface="Times New Roman" panose="02020603050405020304" pitchFamily="18" charset="0"/>
                <a:cs typeface="Times New Roman" panose="02020603050405020304" pitchFamily="18" charset="0"/>
              </a:rPr>
              <a:t>La </a:t>
            </a:r>
            <a:r>
              <a:rPr lang="en-US" altLang="es-MX" dirty="0" err="1">
                <a:latin typeface="Times New Roman" panose="02020603050405020304" pitchFamily="18" charset="0"/>
                <a:cs typeface="Times New Roman" panose="02020603050405020304" pitchFamily="18" charset="0"/>
              </a:rPr>
              <a:t>ciencia</a:t>
            </a:r>
            <a:r>
              <a:rPr lang="en-US" altLang="es-MX" dirty="0">
                <a:latin typeface="Times New Roman" panose="02020603050405020304" pitchFamily="18" charset="0"/>
                <a:cs typeface="Times New Roman" panose="02020603050405020304" pitchFamily="18" charset="0"/>
              </a:rPr>
              <a:t> y la </a:t>
            </a:r>
            <a:r>
              <a:rPr lang="en-US" altLang="es-MX" dirty="0" err="1">
                <a:latin typeface="Times New Roman" panose="02020603050405020304" pitchFamily="18" charset="0"/>
                <a:cs typeface="Times New Roman" panose="02020603050405020304" pitchFamily="18" charset="0"/>
              </a:rPr>
              <a:t>salud</a:t>
            </a:r>
            <a:r>
              <a:rPr lang="en-US" altLang="es-MX" dirty="0">
                <a:latin typeface="Times New Roman" panose="02020603050405020304" pitchFamily="18" charset="0"/>
                <a:cs typeface="Times New Roman" panose="02020603050405020304" pitchFamily="18" charset="0"/>
              </a:rPr>
              <a:t> (con clave </a:t>
            </a:r>
            <a:r>
              <a:rPr lang="en-US" altLang="es-MX" dirty="0" err="1">
                <a:latin typeface="Times New Roman" panose="02020603050405020304" pitchFamily="18" charset="0"/>
                <a:cs typeface="Times New Roman" panose="02020603050405020304" pitchFamily="18" charset="0"/>
              </a:rPr>
              <a:t>en</a:t>
            </a:r>
            <a:r>
              <a:rPr lang="en-US" altLang="es-MX" dirty="0">
                <a:latin typeface="Times New Roman" panose="02020603050405020304" pitchFamily="18" charset="0"/>
                <a:cs typeface="Times New Roman" panose="02020603050405020304" pitchFamily="18" charset="0"/>
              </a:rPr>
              <a:t> las </a:t>
            </a:r>
            <a:r>
              <a:rPr lang="en-US" altLang="es-MX" dirty="0" err="1">
                <a:latin typeface="Times New Roman" panose="02020603050405020304" pitchFamily="18" charset="0"/>
                <a:cs typeface="Times New Roman" panose="02020603050405020304" pitchFamily="18" charset="0"/>
              </a:rPr>
              <a:t>Escrituras</a:t>
            </a:r>
            <a:r>
              <a:rPr lang="en-US" altLang="es-MX" dirty="0">
                <a:latin typeface="Times New Roman" panose="02020603050405020304" pitchFamily="18" charset="0"/>
                <a:cs typeface="Times New Roman" panose="02020603050405020304" pitchFamily="18" charset="0"/>
              </a:rPr>
              <a:t>).</a:t>
            </a:r>
          </a:p>
          <a:p>
            <a:pPr eaLnBrk="1" hangingPunct="1"/>
            <a:r>
              <a:rPr lang="en-US" altLang="es-MX" dirty="0" err="1">
                <a:latin typeface="Times New Roman" panose="02020603050405020304" pitchFamily="18" charset="0"/>
                <a:cs typeface="Times New Roman" panose="02020603050405020304" pitchFamily="18" charset="0"/>
              </a:rPr>
              <a:t>Otros</a:t>
            </a:r>
            <a:r>
              <a:rPr lang="en-US" altLang="es-MX" dirty="0">
                <a:latin typeface="Times New Roman" panose="02020603050405020304" pitchFamily="18" charset="0"/>
                <a:cs typeface="Times New Roman" panose="02020603050405020304" pitchFamily="18" charset="0"/>
              </a:rPr>
              <a:t> </a:t>
            </a:r>
            <a:r>
              <a:rPr lang="en-US" altLang="es-MX" dirty="0" err="1">
                <a:latin typeface="Times New Roman" panose="02020603050405020304" pitchFamily="18" charset="0"/>
                <a:cs typeface="Times New Roman" panose="02020603050405020304" pitchFamily="18" charset="0"/>
              </a:rPr>
              <a:t>escritorios</a:t>
            </a:r>
            <a:r>
              <a:rPr lang="en-US" altLang="es-MX" dirty="0">
                <a:latin typeface="Times New Roman" panose="02020603050405020304" pitchFamily="18" charset="0"/>
                <a:cs typeface="Times New Roman" panose="02020603050405020304" pitchFamily="18" charset="0"/>
              </a:rPr>
              <a:t> de Mary Baker Glover Patterson Eddy.</a:t>
            </a:r>
          </a:p>
          <a:p>
            <a:pPr eaLnBrk="1" hangingPunct="1"/>
            <a:r>
              <a:rPr lang="en-US" altLang="es-MX" dirty="0">
                <a:latin typeface="Times New Roman" panose="02020603050405020304" pitchFamily="18" charset="0"/>
                <a:cs typeface="Times New Roman" panose="02020603050405020304" pitchFamily="18" charset="0"/>
              </a:rPr>
              <a:t>Idea Popular de Dios, 1886.</a:t>
            </a:r>
          </a:p>
          <a:p>
            <a:pPr eaLnBrk="1" hangingPunct="1"/>
            <a:r>
              <a:rPr lang="en-US" altLang="es-MX" dirty="0">
                <a:latin typeface="Times New Roman" panose="02020603050405020304" pitchFamily="18" charset="0"/>
                <a:cs typeface="Times New Roman" panose="02020603050405020304" pitchFamily="18" charset="0"/>
              </a:rPr>
              <a:t>La </a:t>
            </a:r>
            <a:r>
              <a:rPr lang="en-US" altLang="es-MX" dirty="0" err="1">
                <a:latin typeface="Times New Roman" panose="02020603050405020304" pitchFamily="18" charset="0"/>
                <a:cs typeface="Times New Roman" panose="02020603050405020304" pitchFamily="18" charset="0"/>
              </a:rPr>
              <a:t>sanidad</a:t>
            </a:r>
            <a:r>
              <a:rPr lang="en-US" altLang="es-MX" dirty="0">
                <a:latin typeface="Times New Roman" panose="02020603050405020304" pitchFamily="18" charset="0"/>
                <a:cs typeface="Times New Roman" panose="02020603050405020304" pitchFamily="18" charset="0"/>
              </a:rPr>
              <a:t> Cristiana. 1886.</a:t>
            </a:r>
          </a:p>
          <a:p>
            <a:pPr eaLnBrk="1" hangingPunct="1"/>
            <a:r>
              <a:rPr lang="en-US" altLang="es-MX" dirty="0">
                <a:latin typeface="Times New Roman" panose="02020603050405020304" pitchFamily="18" charset="0"/>
                <a:cs typeface="Times New Roman" panose="02020603050405020304" pitchFamily="18" charset="0"/>
              </a:rPr>
              <a:t>Los </a:t>
            </a:r>
            <a:r>
              <a:rPr lang="en-US" altLang="es-MX" dirty="0" err="1">
                <a:latin typeface="Times New Roman" panose="02020603050405020304" pitchFamily="18" charset="0"/>
                <a:cs typeface="Times New Roman" panose="02020603050405020304" pitchFamily="18" charset="0"/>
              </a:rPr>
              <a:t>Rudimentos</a:t>
            </a:r>
            <a:r>
              <a:rPr lang="en-US" altLang="es-MX" dirty="0">
                <a:latin typeface="Times New Roman" panose="02020603050405020304" pitchFamily="18" charset="0"/>
                <a:cs typeface="Times New Roman" panose="02020603050405020304" pitchFamily="18" charset="0"/>
              </a:rPr>
              <a:t> de la </a:t>
            </a:r>
            <a:r>
              <a:rPr lang="en-US" altLang="es-MX" dirty="0" err="1">
                <a:latin typeface="Times New Roman" panose="02020603050405020304" pitchFamily="18" charset="0"/>
                <a:cs typeface="Times New Roman" panose="02020603050405020304" pitchFamily="18" charset="0"/>
              </a:rPr>
              <a:t>Ciencia</a:t>
            </a:r>
            <a:r>
              <a:rPr lang="en-US" altLang="es-MX" dirty="0">
                <a:latin typeface="Times New Roman" panose="02020603050405020304" pitchFamily="18" charset="0"/>
                <a:cs typeface="Times New Roman" panose="02020603050405020304" pitchFamily="18" charset="0"/>
              </a:rPr>
              <a:t> Divina, 1891.</a:t>
            </a:r>
          </a:p>
          <a:p>
            <a:pPr eaLnBrk="1" hangingPunct="1"/>
            <a:r>
              <a:rPr lang="en-US" altLang="es-MX" dirty="0">
                <a:latin typeface="Times New Roman" panose="02020603050405020304" pitchFamily="18" charset="0"/>
                <a:cs typeface="Times New Roman" panose="02020603050405020304" pitchFamily="18" charset="0"/>
              </a:rPr>
              <a:t>Cristo y la </a:t>
            </a:r>
            <a:r>
              <a:rPr lang="en-US" altLang="es-MX" dirty="0" err="1">
                <a:latin typeface="Times New Roman" panose="02020603050405020304" pitchFamily="18" charset="0"/>
                <a:cs typeface="Times New Roman" panose="02020603050405020304" pitchFamily="18" charset="0"/>
              </a:rPr>
              <a:t>navidad</a:t>
            </a:r>
            <a:r>
              <a:rPr lang="en-US" altLang="es-MX" dirty="0">
                <a:latin typeface="Times New Roman" panose="02020603050405020304" pitchFamily="18" charset="0"/>
                <a:cs typeface="Times New Roman" panose="02020603050405020304" pitchFamily="18" charset="0"/>
              </a:rPr>
              <a:t>, 1897.</a:t>
            </a:r>
          </a:p>
        </p:txBody>
      </p:sp>
    </p:spTree>
    <p:extLst>
      <p:ext uri="{BB962C8B-B14F-4D97-AF65-F5344CB8AC3E}">
        <p14:creationId xmlns:p14="http://schemas.microsoft.com/office/powerpoint/2010/main" val="1469922570"/>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481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481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481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481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481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2770" name="Rectangle 1"/>
          <p:cNvSpPr>
            <a:spLocks noGrp="1" noChangeArrowheads="1"/>
          </p:cNvSpPr>
          <p:nvPr>
            <p:ph type="title"/>
          </p:nvPr>
        </p:nvSpPr>
        <p:spPr/>
        <p:txBody>
          <a:bodyPr/>
          <a:lstStyle/>
          <a:p>
            <a:pPr algn="ctr" eaLnBrk="1" hangingPunct="1"/>
            <a:r>
              <a:rPr lang="en-US" altLang="es-MX"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Historia</a:t>
            </a:r>
          </a:p>
        </p:txBody>
      </p:sp>
      <p:sp>
        <p:nvSpPr>
          <p:cNvPr id="34818" name="Rectangle 2"/>
          <p:cNvSpPr>
            <a:spLocks noGrp="1" noChangeArrowheads="1"/>
          </p:cNvSpPr>
          <p:nvPr>
            <p:ph type="body" idx="1"/>
          </p:nvPr>
        </p:nvSpPr>
        <p:spPr>
          <a:xfrm>
            <a:off x="228601" y="1690689"/>
            <a:ext cx="11658600" cy="5167312"/>
          </a:xfrm>
        </p:spPr>
        <p:txBody>
          <a:bodyPr>
            <a:normAutofit/>
          </a:bodyPr>
          <a:lstStyle/>
          <a:p>
            <a:r>
              <a:rPr lang="es-MX" dirty="0">
                <a:latin typeface="Times New Roman" panose="02020603050405020304" pitchFamily="18" charset="0"/>
                <a:cs typeface="Times New Roman" panose="02020603050405020304" pitchFamily="18" charset="0"/>
              </a:rPr>
              <a:t>Mary Baker nació en 1821 en New Hampshire. A la edad de 22 años se caso con W. </a:t>
            </a:r>
            <a:r>
              <a:rPr lang="es-MX" dirty="0" err="1">
                <a:latin typeface="Times New Roman" panose="02020603050405020304" pitchFamily="18" charset="0"/>
                <a:cs typeface="Times New Roman" panose="02020603050405020304" pitchFamily="18" charset="0"/>
              </a:rPr>
              <a:t>Glond</a:t>
            </a:r>
            <a:r>
              <a:rPr lang="es-MX" dirty="0">
                <a:latin typeface="Times New Roman" panose="02020603050405020304" pitchFamily="18" charset="0"/>
                <a:cs typeface="Times New Roman" panose="02020603050405020304" pitchFamily="18" charset="0"/>
              </a:rPr>
              <a:t> pero a los pocos meses de casada se quedó viuda. Se volvió a casar con el Dr. Daniel Patterson pero Éste la abandonó. En 1862 Mary visitó a P.P. </a:t>
            </a:r>
            <a:r>
              <a:rPr lang="es-MX" dirty="0" err="1">
                <a:latin typeface="Times New Roman" panose="02020603050405020304" pitchFamily="18" charset="0"/>
                <a:cs typeface="Times New Roman" panose="02020603050405020304" pitchFamily="18" charset="0"/>
              </a:rPr>
              <a:t>Quimby</a:t>
            </a:r>
            <a:r>
              <a:rPr lang="es-MX" dirty="0">
                <a:latin typeface="Times New Roman" panose="02020603050405020304" pitchFamily="18" charset="0"/>
                <a:cs typeface="Times New Roman" panose="02020603050405020304" pitchFamily="18" charset="0"/>
              </a:rPr>
              <a:t> quien curaba a sus pacientes no con medicina usual, sino a través de sus mentes. </a:t>
            </a:r>
            <a:r>
              <a:rPr lang="es-MX" dirty="0" err="1">
                <a:latin typeface="Times New Roman" panose="02020603050405020304" pitchFamily="18" charset="0"/>
                <a:cs typeface="Times New Roman" panose="02020603050405020304" pitchFamily="18" charset="0"/>
              </a:rPr>
              <a:t>Quimby</a:t>
            </a:r>
            <a:r>
              <a:rPr lang="es-MX" dirty="0">
                <a:latin typeface="Times New Roman" panose="02020603050405020304" pitchFamily="18" charset="0"/>
                <a:cs typeface="Times New Roman" panose="02020603050405020304" pitchFamily="18" charset="0"/>
              </a:rPr>
              <a:t> la curo de sus problemas nerviosos. Escribe ciencia Divina, en donde manifiesta haber recibido una revelación de Dios. Ella empezó a practicar sanidad. Publicó la Ciencia y la Salud, en base a las Escrituras. En 1877 se caso con Asa Eddy quien hizo del libro un Éxito financiero. Estableció su Colegio Metafísico en Boston. Los egresados recibían un diploma que les permitía practicar sanidad. No aceptaba los tratamientos médicos porque negaba la enfermedad y la muerte. Muere el 3 de diciembre de 1910, habiendo conquistado a miles de personas con su doctrina. Estableció una iglesia y acumuló una fortuna.</a:t>
            </a:r>
            <a:endParaRPr lang="en-US" alt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1562424"/>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2770" name="Rectangle 1"/>
          <p:cNvSpPr>
            <a:spLocks noGrp="1" noChangeArrowheads="1"/>
          </p:cNvSpPr>
          <p:nvPr>
            <p:ph type="title"/>
          </p:nvPr>
        </p:nvSpPr>
        <p:spPr/>
        <p:txBody>
          <a:bodyPr/>
          <a:lstStyle/>
          <a:p>
            <a:pPr algn="ctr" eaLnBrk="1" hangingPunct="1"/>
            <a:r>
              <a:rPr lang="en-US" altLang="es-MX"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Doctrina</a:t>
            </a:r>
            <a:endParaRPr lang="en-US" altLang="es-MX"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4818" name="Rectangle 2"/>
          <p:cNvSpPr>
            <a:spLocks noGrp="1" noChangeArrowheads="1"/>
          </p:cNvSpPr>
          <p:nvPr>
            <p:ph type="body" idx="1"/>
          </p:nvPr>
        </p:nvSpPr>
        <p:spPr>
          <a:xfrm>
            <a:off x="228601" y="1690689"/>
            <a:ext cx="11658600" cy="5167312"/>
          </a:xfrm>
        </p:spPr>
        <p:txBody>
          <a:bodyPr>
            <a:normAutofit/>
          </a:bodyPr>
          <a:lstStyle/>
          <a:p>
            <a:pPr marL="514350" indent="-514350">
              <a:buAutoNum type="arabicPeriod"/>
            </a:pPr>
            <a:r>
              <a:rPr lang="es-MX" dirty="0">
                <a:latin typeface="Times New Roman" panose="02020603050405020304" pitchFamily="18" charset="0"/>
                <a:cs typeface="Times New Roman" panose="02020603050405020304" pitchFamily="18" charset="0"/>
              </a:rPr>
              <a:t>Dios: Dios es un principio importante, no una persona. Es un Dios unipersonal, un principio, amor, mente. Es mente infinita. La mente salvo a los Israelitas de creer en las plagas, etc. Mary Baker Eddy escribió: Dios es todo... el alma o la mente del hombre espiritual es Dios, el principio divino de todo ser.</a:t>
            </a:r>
          </a:p>
          <a:p>
            <a:pPr marL="514350" indent="-514350">
              <a:buAutoNum type="arabicPeriod"/>
            </a:pPr>
            <a:r>
              <a:rPr lang="es-MX" dirty="0">
                <a:latin typeface="Times New Roman" panose="02020603050405020304" pitchFamily="18" charset="0"/>
                <a:cs typeface="Times New Roman" panose="02020603050405020304" pitchFamily="18" charset="0"/>
              </a:rPr>
              <a:t>Jesucristo: La Ciencia Cristiana sostiene: Jesús no era Dios. En Ciencia y Salud declara: Jesucristo no es Dios (</a:t>
            </a:r>
            <a:r>
              <a:rPr lang="es-MX" dirty="0" err="1">
                <a:latin typeface="Times New Roman" panose="02020603050405020304" pitchFamily="18" charset="0"/>
                <a:cs typeface="Times New Roman" panose="02020603050405020304" pitchFamily="18" charset="0"/>
              </a:rPr>
              <a:t>p·g</a:t>
            </a:r>
            <a:r>
              <a:rPr lang="es-MX" dirty="0">
                <a:latin typeface="Times New Roman" panose="02020603050405020304" pitchFamily="18" charset="0"/>
                <a:cs typeface="Times New Roman" panose="02020603050405020304" pitchFamily="18" charset="0"/>
              </a:rPr>
              <a:t>. 361). Los seguidores de la Ciencia Cristiana dicen que Cristo fue un hombre extraordinario y un gran maestro, pero niegan su divinidad.</a:t>
            </a:r>
            <a:endParaRPr lang="en-US" alt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6977030"/>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481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2770" name="Rectangle 1"/>
          <p:cNvSpPr>
            <a:spLocks noGrp="1" noChangeArrowheads="1"/>
          </p:cNvSpPr>
          <p:nvPr>
            <p:ph type="title"/>
          </p:nvPr>
        </p:nvSpPr>
        <p:spPr/>
        <p:txBody>
          <a:bodyPr/>
          <a:lstStyle/>
          <a:p>
            <a:pPr algn="ctr" eaLnBrk="1" hangingPunct="1"/>
            <a:r>
              <a:rPr lang="en-US" altLang="es-MX"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Testimonio</a:t>
            </a:r>
            <a:r>
              <a:rPr lang="en-US" altLang="es-MX"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s-MX"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bíblico</a:t>
            </a:r>
            <a:endParaRPr lang="en-US" altLang="es-MX"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4818" name="Rectangle 2"/>
          <p:cNvSpPr>
            <a:spLocks noGrp="1" noChangeArrowheads="1"/>
          </p:cNvSpPr>
          <p:nvPr>
            <p:ph type="body" idx="1"/>
          </p:nvPr>
        </p:nvSpPr>
        <p:spPr>
          <a:xfrm>
            <a:off x="838200" y="1690688"/>
            <a:ext cx="10349754" cy="5167313"/>
          </a:xfrm>
        </p:spPr>
        <p:txBody>
          <a:bodyPr>
            <a:normAutofit/>
          </a:bodyPr>
          <a:lstStyle/>
          <a:p>
            <a:pPr marL="0" indent="0">
              <a:buNone/>
            </a:pPr>
            <a:r>
              <a:rPr lang="es-MX" dirty="0">
                <a:latin typeface="Times New Roman" panose="02020603050405020304" pitchFamily="18" charset="0"/>
                <a:cs typeface="Times New Roman" panose="02020603050405020304" pitchFamily="18" charset="0"/>
              </a:rPr>
              <a:t>El Cristianismo sostiene que Cristo es uno con Dios. Jesús dijo: Yo y mi Padre uno somos. (</a:t>
            </a:r>
            <a:r>
              <a:rPr lang="es-MX" dirty="0" err="1">
                <a:latin typeface="Times New Roman" panose="02020603050405020304" pitchFamily="18" charset="0"/>
                <a:cs typeface="Times New Roman" panose="02020603050405020304" pitchFamily="18" charset="0"/>
              </a:rPr>
              <a:t>Jn</a:t>
            </a:r>
            <a:r>
              <a:rPr lang="es-MX" dirty="0">
                <a:latin typeface="Times New Roman" panose="02020603050405020304" pitchFamily="18" charset="0"/>
                <a:cs typeface="Times New Roman" panose="02020603050405020304" pitchFamily="18" charset="0"/>
              </a:rPr>
              <a:t>. 10:30) </a:t>
            </a:r>
          </a:p>
          <a:p>
            <a:pPr marL="0" indent="0">
              <a:buNone/>
            </a:pPr>
            <a:r>
              <a:rPr lang="es-MX" dirty="0">
                <a:latin typeface="Times New Roman" panose="02020603050405020304" pitchFamily="18" charset="0"/>
                <a:cs typeface="Times New Roman" panose="02020603050405020304" pitchFamily="18" charset="0"/>
              </a:rPr>
              <a:t>Los cristianos tienen muchas pruebas de la divinidad de Cristo. (</a:t>
            </a:r>
            <a:r>
              <a:rPr lang="es-MX" dirty="0" err="1">
                <a:latin typeface="Times New Roman" panose="02020603050405020304" pitchFamily="18" charset="0"/>
                <a:cs typeface="Times New Roman" panose="02020603050405020304" pitchFamily="18" charset="0"/>
              </a:rPr>
              <a:t>Jn</a:t>
            </a:r>
            <a:r>
              <a:rPr lang="es-MX" dirty="0">
                <a:latin typeface="Times New Roman" panose="02020603050405020304" pitchFamily="18" charset="0"/>
                <a:cs typeface="Times New Roman" panose="02020603050405020304" pitchFamily="18" charset="0"/>
              </a:rPr>
              <a:t>. 1:1; Fil. 2:5-8; I </a:t>
            </a:r>
            <a:r>
              <a:rPr lang="es-MX" dirty="0" err="1">
                <a:latin typeface="Times New Roman" panose="02020603050405020304" pitchFamily="18" charset="0"/>
                <a:cs typeface="Times New Roman" panose="02020603050405020304" pitchFamily="18" charset="0"/>
              </a:rPr>
              <a:t>Jn</a:t>
            </a:r>
            <a:r>
              <a:rPr lang="es-MX" dirty="0">
                <a:latin typeface="Times New Roman" panose="02020603050405020304" pitchFamily="18" charset="0"/>
                <a:cs typeface="Times New Roman" panose="02020603050405020304" pitchFamily="18" charset="0"/>
              </a:rPr>
              <a:t>. 2:22-23; Col. 2:9; II </a:t>
            </a:r>
            <a:r>
              <a:rPr lang="es-MX" dirty="0" err="1">
                <a:latin typeface="Times New Roman" panose="02020603050405020304" pitchFamily="18" charset="0"/>
                <a:cs typeface="Times New Roman" panose="02020603050405020304" pitchFamily="18" charset="0"/>
              </a:rPr>
              <a:t>Jn</a:t>
            </a:r>
            <a:r>
              <a:rPr lang="es-MX" dirty="0">
                <a:latin typeface="Times New Roman" panose="02020603050405020304" pitchFamily="18" charset="0"/>
                <a:cs typeface="Times New Roman" panose="02020603050405020304" pitchFamily="18" charset="0"/>
              </a:rPr>
              <a:t>. 7) </a:t>
            </a:r>
          </a:p>
          <a:p>
            <a:pPr marL="0" indent="0">
              <a:buNone/>
            </a:pPr>
            <a:endParaRPr lang="es-MX" dirty="0">
              <a:latin typeface="Times New Roman" panose="02020603050405020304" pitchFamily="18" charset="0"/>
              <a:cs typeface="Times New Roman" panose="02020603050405020304" pitchFamily="18" charset="0"/>
            </a:endParaRPr>
          </a:p>
          <a:p>
            <a:pPr marL="0" indent="0">
              <a:buNone/>
            </a:pPr>
            <a:r>
              <a:rPr lang="es-MX" dirty="0">
                <a:latin typeface="Times New Roman" panose="02020603050405020304" pitchFamily="18" charset="0"/>
                <a:cs typeface="Times New Roman" panose="02020603050405020304" pitchFamily="18" charset="0"/>
              </a:rPr>
              <a:t>MATERIA: </a:t>
            </a:r>
          </a:p>
          <a:p>
            <a:pPr marL="0" indent="0">
              <a:buNone/>
            </a:pPr>
            <a:r>
              <a:rPr lang="es-MX" dirty="0">
                <a:latin typeface="Times New Roman" panose="02020603050405020304" pitchFamily="18" charset="0"/>
                <a:cs typeface="Times New Roman" panose="02020603050405020304" pitchFamily="18" charset="0"/>
              </a:rPr>
              <a:t>Sostienen que solo existe el principio (Dios), y todo lo demás es ilusión. No hay materia, las cosas materiales (el cuerpo humano, etc.), no son reales.</a:t>
            </a:r>
            <a:endParaRPr lang="en-US" alt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0046280"/>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481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481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481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691</Words>
  <Application>Microsoft Office PowerPoint</Application>
  <PresentationFormat>Panorámica</PresentationFormat>
  <Paragraphs>45</Paragraphs>
  <Slides>12</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12</vt:i4>
      </vt:variant>
    </vt:vector>
  </HeadingPairs>
  <TitlesOfParts>
    <vt:vector size="19" baseType="lpstr">
      <vt:lpstr>Arial</vt:lpstr>
      <vt:lpstr>Arial Black</vt:lpstr>
      <vt:lpstr>Calibri</vt:lpstr>
      <vt:lpstr>Calibri Light</vt:lpstr>
      <vt:lpstr>Gabriola</vt:lpstr>
      <vt:lpstr>Times New Roman</vt:lpstr>
      <vt:lpstr>Tema de Office</vt:lpstr>
      <vt:lpstr>Presentación de PowerPoint</vt:lpstr>
      <vt:lpstr>Presentación de PowerPoint</vt:lpstr>
      <vt:lpstr>Presentación de PowerPoint</vt:lpstr>
      <vt:lpstr>Fundadores</vt:lpstr>
      <vt:lpstr>Cede</vt:lpstr>
      <vt:lpstr>Literatura básica</vt:lpstr>
      <vt:lpstr>Historia</vt:lpstr>
      <vt:lpstr>Doctrina</vt:lpstr>
      <vt:lpstr>Testimonio bíblico</vt:lpstr>
      <vt:lpstr>Testimonio bíblico</vt:lpstr>
      <vt:lpstr>Presentación de PowerPoint</vt:lpstr>
      <vt:lpstr>Presentación de PowerPoint</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JULIO CONTRERAS</dc:creator>
  <cp:lastModifiedBy>Azucena García</cp:lastModifiedBy>
  <cp:revision>7</cp:revision>
  <dcterms:created xsi:type="dcterms:W3CDTF">2022-05-09T22:21:35Z</dcterms:created>
  <dcterms:modified xsi:type="dcterms:W3CDTF">2022-05-21T02:32:40Z</dcterms:modified>
</cp:coreProperties>
</file>