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3" autoAdjust="0"/>
    <p:restoredTop sz="94660"/>
  </p:normalViewPr>
  <p:slideViewPr>
    <p:cSldViewPr snapToGrid="0">
      <p:cViewPr varScale="1">
        <p:scale>
          <a:sx n="41" d="100"/>
          <a:sy n="41" d="100"/>
        </p:scale>
        <p:origin x="84" y="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E68789-3B01-4C5B-882C-9F88E3DA1AA4}"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801217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68789-3B01-4C5B-882C-9F88E3DA1AA4}"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3490383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68789-3B01-4C5B-882C-9F88E3DA1AA4}"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3454302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68789-3B01-4C5B-882C-9F88E3DA1AA4}"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1120096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E68789-3B01-4C5B-882C-9F88E3DA1AA4}"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1255096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E68789-3B01-4C5B-882C-9F88E3DA1AA4}"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3772763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E68789-3B01-4C5B-882C-9F88E3DA1AA4}" type="datetimeFigureOut">
              <a:rPr lang="en-US" smtClean="0"/>
              <a:t>4/14/2018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813615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E68789-3B01-4C5B-882C-9F88E3DA1AA4}" type="datetimeFigureOut">
              <a:rPr lang="en-US" smtClean="0"/>
              <a:t>4/14/2018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2773885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68789-3B01-4C5B-882C-9F88E3DA1AA4}" type="datetimeFigureOut">
              <a:rPr lang="en-US" smtClean="0"/>
              <a:t>4/14/2018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813633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E68789-3B01-4C5B-882C-9F88E3DA1AA4}"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3615411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E68789-3B01-4C5B-882C-9F88E3DA1AA4}"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451535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E68789-3B01-4C5B-882C-9F88E3DA1AA4}" type="datetimeFigureOut">
              <a:rPr lang="en-US" smtClean="0"/>
              <a:t>4/14/2018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4D3F80-4BF6-4809-A8FF-E85C24BE4B3D}" type="slidenum">
              <a:rPr lang="en-US" smtClean="0"/>
              <a:t>‹#›</a:t>
            </a:fld>
            <a:endParaRPr lang="en-US"/>
          </a:p>
        </p:txBody>
      </p:sp>
    </p:spTree>
    <p:extLst>
      <p:ext uri="{BB962C8B-B14F-4D97-AF65-F5344CB8AC3E}">
        <p14:creationId xmlns:p14="http://schemas.microsoft.com/office/powerpoint/2010/main" val="3701301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058129"/>
          </a:xfrm>
        </p:spPr>
        <p:txBody>
          <a:bodyPr>
            <a:normAutofit/>
          </a:bodyPr>
          <a:lstStyle/>
          <a:p>
            <a:r>
              <a:rPr lang="es-AR" sz="5400" b="1" u="sng" dirty="0" smtClean="0">
                <a:latin typeface="Times New Roman" panose="02020603050405020304" pitchFamily="18" charset="0"/>
                <a:cs typeface="Times New Roman" panose="02020603050405020304" pitchFamily="18" charset="0"/>
              </a:rPr>
              <a:t>Aceleradores del Fuego de paz</a:t>
            </a:r>
            <a:endParaRPr lang="es-AR" sz="5400" b="1" u="sng" dirty="0">
              <a:latin typeface="Times New Roman" panose="02020603050405020304" pitchFamily="18" charset="0"/>
              <a:cs typeface="Times New Roman" panose="02020603050405020304" pitchFamily="18" charset="0"/>
            </a:endParaRPr>
          </a:p>
        </p:txBody>
      </p:sp>
      <p:pic>
        <p:nvPicPr>
          <p:cNvPr id="4" name="Picture 4" descr="Image result for Cristo como fuego que transforma">
            <a:extLst>
              <a:ext uri="{FF2B5EF4-FFF2-40B4-BE49-F238E27FC236}">
                <a16:creationId xmlns="" xmlns:a16="http://schemas.microsoft.com/office/drawing/2014/main" id="{57A983AA-A30B-4F0E-8FDB-86DC5D66F6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46896"/>
            <a:ext cx="12187991" cy="5230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6008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92500" lnSpcReduction="10000"/>
          </a:bodyPr>
          <a:lstStyle/>
          <a:p>
            <a:r>
              <a:rPr lang="es-AR" sz="3200" b="1" dirty="0" smtClean="0">
                <a:latin typeface="Times New Roman" panose="02020603050405020304" pitchFamily="18" charset="0"/>
                <a:cs typeface="Times New Roman" panose="02020603050405020304" pitchFamily="18" charset="0"/>
              </a:rPr>
              <a:t>En esta clase vamos a hablar de un acelerador para el fuego de paz</a:t>
            </a:r>
          </a:p>
          <a:p>
            <a:r>
              <a:rPr lang="es-AR" sz="3200" b="1" dirty="0" smtClean="0">
                <a:latin typeface="Times New Roman" panose="02020603050405020304" pitchFamily="18" charset="0"/>
                <a:cs typeface="Times New Roman" panose="02020603050405020304" pitchFamily="18" charset="0"/>
              </a:rPr>
              <a:t>En la ultima clase hablamos de las respuestas al conflicto que nosotros tenemos en nuestra carne para extinguir el fuego destructor y resolver el conflicto</a:t>
            </a:r>
          </a:p>
          <a:p>
            <a:r>
              <a:rPr lang="es-AR" sz="3200" b="1" dirty="0" smtClean="0">
                <a:latin typeface="Times New Roman" panose="02020603050405020304" pitchFamily="18" charset="0"/>
                <a:cs typeface="Times New Roman" panose="02020603050405020304" pitchFamily="18" charset="0"/>
              </a:rPr>
              <a:t>Pero Hoy hablaremos de un acelerador para el fuego de paz</a:t>
            </a:r>
          </a:p>
          <a:p>
            <a:r>
              <a:rPr lang="es-AR" sz="3200" b="1" dirty="0" smtClean="0">
                <a:latin typeface="Times New Roman" panose="02020603050405020304" pitchFamily="18" charset="0"/>
                <a:cs typeface="Times New Roman" panose="02020603050405020304" pitchFamily="18" charset="0"/>
              </a:rPr>
              <a:t>Ese acelerador es AMOR</a:t>
            </a:r>
          </a:p>
          <a:p>
            <a:r>
              <a:rPr lang="es-AR" sz="3200" b="1" dirty="0" smtClean="0">
                <a:latin typeface="Times New Roman" panose="02020603050405020304" pitchFamily="18" charset="0"/>
                <a:cs typeface="Times New Roman" panose="02020603050405020304" pitchFamily="18" charset="0"/>
              </a:rPr>
              <a:t>David Wilkerson fue un joven pastor del estado de Texas que se movió a New York para ministrar las calles y llego a ministrar a los pandilleros de las calles y uno de los que ministro fue Niki Cruz, quien le puso una navaja para matarle y David le respondió: “puedes cortarme en mil pedazos y cada pedazo te amara” y Niki se convirtió y es un ministro del evangelio. El poder del amor extingue el conflicto o fuego destructivo. En corintios tenemos un versículo del amor…</a:t>
            </a:r>
            <a:endParaRPr lang="es-A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3612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La calidad del amor de Dios para nosotros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85000" lnSpcReduction="20000"/>
          </a:bodyPr>
          <a:lstStyle/>
          <a:p>
            <a:r>
              <a:rPr lang="es-ES" sz="5400" b="1" dirty="0" smtClean="0">
                <a:latin typeface="Times New Roman" panose="02020603050405020304" pitchFamily="18" charset="0"/>
                <a:cs typeface="Times New Roman" panose="02020603050405020304" pitchFamily="18" charset="0"/>
              </a:rPr>
              <a:t>“</a:t>
            </a:r>
            <a:r>
              <a:rPr lang="es-ES" sz="5400" dirty="0"/>
              <a:t>El amor es paciente, es bondadoso. El amor no es envidioso ni jactancioso ni orgulloso. </a:t>
            </a:r>
            <a:r>
              <a:rPr lang="es-ES" sz="5400" b="1" baseline="30000" dirty="0"/>
              <a:t>5 </a:t>
            </a:r>
            <a:r>
              <a:rPr lang="es-ES" sz="5400" dirty="0"/>
              <a:t>No se comporta con rudeza, no es egoísta, no se enoja fácilmente, no guarda rencor. </a:t>
            </a:r>
            <a:r>
              <a:rPr lang="es-ES" sz="5400" b="1" baseline="30000" dirty="0"/>
              <a:t>6 </a:t>
            </a:r>
            <a:r>
              <a:rPr lang="es-ES" sz="5400" dirty="0"/>
              <a:t>El amor no se deleita en la maldad, sino que se regocija con la verdad. </a:t>
            </a:r>
            <a:r>
              <a:rPr lang="es-ES" sz="5400" b="1" baseline="30000" dirty="0"/>
              <a:t>7 </a:t>
            </a:r>
            <a:r>
              <a:rPr lang="es-ES" sz="5400" dirty="0"/>
              <a:t>Todo lo disculpa, todo lo cree, todo lo espera, todo lo soporta</a:t>
            </a:r>
            <a:r>
              <a:rPr lang="es-ES" sz="5400" dirty="0" smtClean="0"/>
              <a:t>.</a:t>
            </a:r>
            <a:r>
              <a:rPr lang="es-ES" sz="5400" b="1" baseline="30000" dirty="0"/>
              <a:t> </a:t>
            </a:r>
            <a:r>
              <a:rPr lang="es-ES" sz="5400" dirty="0"/>
              <a:t>El amor jamás se </a:t>
            </a:r>
            <a:r>
              <a:rPr lang="es-ES" sz="5400" dirty="0" smtClean="0"/>
              <a:t>extingue</a:t>
            </a:r>
            <a:r>
              <a:rPr lang="es-ES" sz="5400" b="1" dirty="0" smtClean="0">
                <a:latin typeface="Times New Roman" panose="02020603050405020304" pitchFamily="18" charset="0"/>
                <a:cs typeface="Times New Roman" panose="02020603050405020304" pitchFamily="18" charset="0"/>
              </a:rPr>
              <a:t>.” 1 </a:t>
            </a:r>
            <a:r>
              <a:rPr lang="es-ES" sz="5400" b="1" dirty="0" err="1" smtClean="0">
                <a:latin typeface="Times New Roman" panose="02020603050405020304" pitchFamily="18" charset="0"/>
                <a:cs typeface="Times New Roman" panose="02020603050405020304" pitchFamily="18" charset="0"/>
              </a:rPr>
              <a:t>Cor</a:t>
            </a:r>
            <a:r>
              <a:rPr lang="es-ES" sz="5400" b="1" dirty="0" smtClean="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13:4-8ª</a:t>
            </a:r>
          </a:p>
          <a:p>
            <a:r>
              <a:rPr lang="es-ES" sz="5400" b="1" dirty="0" smtClean="0">
                <a:latin typeface="Times New Roman" panose="02020603050405020304" pitchFamily="18" charset="0"/>
                <a:cs typeface="Times New Roman" panose="02020603050405020304" pitchFamily="18" charset="0"/>
              </a:rPr>
              <a:t>Este pasaje habla e la calidad de amor de Dios para nosotros, no tiene reserva, honra y es incondicional</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664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r>
              <a:rPr lang="es-ES" sz="3600" b="1" dirty="0">
                <a:latin typeface="Times New Roman" panose="02020603050405020304" pitchFamily="18" charset="0"/>
                <a:cs typeface="Times New Roman" panose="02020603050405020304" pitchFamily="18" charset="0"/>
              </a:rPr>
              <a:t>Dios revela su amor a pesar de que éramos sus enemigos</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70000" lnSpcReduction="20000"/>
          </a:bodyPr>
          <a:lstStyle/>
          <a:p>
            <a:r>
              <a:rPr lang="es-ES" sz="5400" b="1" dirty="0" smtClean="0">
                <a:latin typeface="Times New Roman" panose="02020603050405020304" pitchFamily="18" charset="0"/>
                <a:cs typeface="Times New Roman" panose="02020603050405020304" pitchFamily="18" charset="0"/>
              </a:rPr>
              <a:t>“</a:t>
            </a:r>
            <a:r>
              <a:rPr lang="es-ES" sz="5400" dirty="0"/>
              <a:t>Pero Dios demuestra su amor por nosotros en esto: en que cuando todavía éramos pecadores, Cristo murió por nosotros.</a:t>
            </a:r>
            <a:r>
              <a:rPr lang="es-ES" sz="5400" dirty="0" smtClean="0"/>
              <a:t>”</a:t>
            </a:r>
            <a:r>
              <a:rPr lang="es-ES" sz="5400" b="1" dirty="0" smtClean="0">
                <a:latin typeface="Times New Roman" panose="02020603050405020304" pitchFamily="18" charset="0"/>
                <a:cs typeface="Times New Roman" panose="02020603050405020304" pitchFamily="18" charset="0"/>
              </a:rPr>
              <a:t> </a:t>
            </a:r>
            <a:r>
              <a:rPr lang="es-ES" sz="5400" b="1" dirty="0" err="1" smtClean="0">
                <a:latin typeface="Times New Roman" panose="02020603050405020304" pitchFamily="18" charset="0"/>
                <a:cs typeface="Times New Roman" panose="02020603050405020304" pitchFamily="18" charset="0"/>
              </a:rPr>
              <a:t>Rom</a:t>
            </a:r>
            <a:r>
              <a:rPr lang="es-ES" sz="5400" b="1" dirty="0" smtClean="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5:8</a:t>
            </a:r>
          </a:p>
          <a:p>
            <a:r>
              <a:rPr lang="es-ES" sz="5400" b="1" dirty="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El amor de Dios es sobrenatural. No es un amor que tenemos naturalmente, necesitamos volver a nacer espiritualmente y el Espíritu Santo lo pone en nosotros</a:t>
            </a:r>
          </a:p>
          <a:p>
            <a:r>
              <a:rPr lang="es-ES" sz="5400" b="1" dirty="0" smtClean="0">
                <a:latin typeface="Times New Roman" panose="02020603050405020304" pitchFamily="18" charset="0"/>
                <a:cs typeface="Times New Roman" panose="02020603050405020304" pitchFamily="18" charset="0"/>
              </a:rPr>
              <a:t>El amor es una decisión de FE y no una emoción</a:t>
            </a:r>
          </a:p>
          <a:p>
            <a:r>
              <a:rPr lang="es-ES" sz="5400" b="1" dirty="0" smtClean="0">
                <a:latin typeface="Times New Roman" panose="02020603050405020304" pitchFamily="18" charset="0"/>
                <a:cs typeface="Times New Roman" panose="02020603050405020304" pitchFamily="18" charset="0"/>
              </a:rPr>
              <a:t>Cuando decidimos amar en medio del conflicto estamos haciendo una decisión de FE, le estamos pidiendo a Dios que nos llene con su amor para poder amar con los que estamos en medio del fuego destructor del conflicto quienes tal vez no lo merecen, quienes no se han ganado nuestro amor, </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6292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r>
              <a:rPr lang="es-ES" b="1" u="sng" dirty="0">
                <a:latin typeface="Times New Roman" panose="02020603050405020304" pitchFamily="18" charset="0"/>
                <a:cs typeface="Times New Roman" panose="02020603050405020304" pitchFamily="18" charset="0"/>
              </a:rPr>
              <a:t>El Amor de Dios nos provoca a caminar en amor, vivir en amor, porque Dios es amor</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325563"/>
            <a:ext cx="12192000" cy="5806098"/>
          </a:xfrm>
        </p:spPr>
        <p:txBody>
          <a:bodyPr>
            <a:normAutofit/>
          </a:bodyPr>
          <a:lstStyle/>
          <a:p>
            <a:r>
              <a:rPr lang="es-ES" sz="5400" b="1" dirty="0" smtClean="0">
                <a:latin typeface="Times New Roman" panose="02020603050405020304" pitchFamily="18" charset="0"/>
                <a:cs typeface="Times New Roman" panose="02020603050405020304" pitchFamily="18" charset="0"/>
              </a:rPr>
              <a:t>“</a:t>
            </a:r>
            <a:r>
              <a:rPr lang="es-ES" sz="5400" dirty="0"/>
              <a:t>Y nosotros hemos llegado a saber y creer que Dios nos </a:t>
            </a:r>
            <a:r>
              <a:rPr lang="es-ES" sz="5400" dirty="0" smtClean="0"/>
              <a:t>ama. Dios </a:t>
            </a:r>
            <a:r>
              <a:rPr lang="es-ES" sz="5400" dirty="0"/>
              <a:t>es amor. El que permanece en amor, permanece en Dios, y Dios en él</a:t>
            </a:r>
            <a:r>
              <a:rPr lang="es-ES" sz="5400" dirty="0" smtClean="0"/>
              <a:t>.” 1 </a:t>
            </a:r>
            <a:r>
              <a:rPr lang="es-ES" sz="5400" dirty="0" err="1" smtClean="0"/>
              <a:t>Jn</a:t>
            </a:r>
            <a:r>
              <a:rPr lang="es-ES" sz="5400" dirty="0" smtClean="0"/>
              <a:t>. </a:t>
            </a:r>
            <a:r>
              <a:rPr lang="es-ES" sz="5400" dirty="0" smtClean="0"/>
              <a:t>4:16</a:t>
            </a:r>
          </a:p>
          <a:p>
            <a:r>
              <a:rPr lang="es-ES" sz="5400" b="1" dirty="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Recibimos el amor de Dios al caminar con Cristo</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9571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ES" b="1" u="sng" dirty="0" smtClean="0">
                <a:latin typeface="Times New Roman" panose="02020603050405020304" pitchFamily="18" charset="0"/>
                <a:cs typeface="Times New Roman" panose="02020603050405020304" pitchFamily="18" charset="0"/>
              </a:rPr>
              <a:t>El </a:t>
            </a:r>
            <a:r>
              <a:rPr lang="es-ES" b="1" u="sng" dirty="0">
                <a:latin typeface="Times New Roman" panose="02020603050405020304" pitchFamily="18" charset="0"/>
                <a:cs typeface="Times New Roman" panose="02020603050405020304" pitchFamily="18" charset="0"/>
              </a:rPr>
              <a:t>amor incondicional y total de Dios</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62500" lnSpcReduction="20000"/>
          </a:bodyPr>
          <a:lstStyle/>
          <a:p>
            <a:r>
              <a:rPr lang="es-AR" sz="5400" b="1" dirty="0" smtClean="0">
                <a:latin typeface="Times New Roman" panose="02020603050405020304" pitchFamily="18" charset="0"/>
                <a:cs typeface="Times New Roman" panose="02020603050405020304" pitchFamily="18" charset="0"/>
              </a:rPr>
              <a:t>“</a:t>
            </a:r>
            <a:r>
              <a:rPr lang="es-AR" sz="5400" dirty="0" smtClean="0"/>
              <a:t>Así como el Padre me ha amado a mí, también yo los he amado a ustedes. Permanezcan en mi amor.</a:t>
            </a:r>
            <a:r>
              <a:rPr lang="es-AR" sz="5400" b="1" baseline="30000" dirty="0" smtClean="0"/>
              <a:t> </a:t>
            </a:r>
            <a:r>
              <a:rPr lang="es-AR" sz="5400" dirty="0" smtClean="0"/>
              <a:t>Si obedecen mis mandamientos, permanecerán en mi amor, así como yo he obedecido los mandamientos de mi Padre y permanezco en su amor.</a:t>
            </a:r>
            <a:r>
              <a:rPr lang="es-AR" sz="5400" b="1" baseline="30000" dirty="0" smtClean="0"/>
              <a:t> </a:t>
            </a:r>
            <a:r>
              <a:rPr lang="es-AR" sz="5400" dirty="0" smtClean="0"/>
              <a:t>Les he dicho esto para que tengan mi alegría y así su alegría sea completa.</a:t>
            </a:r>
            <a:r>
              <a:rPr lang="es-AR" sz="5400" b="1" baseline="30000" dirty="0" smtClean="0"/>
              <a:t> </a:t>
            </a:r>
            <a:r>
              <a:rPr lang="es-AR" sz="5400" dirty="0" smtClean="0"/>
              <a:t>Y este es mi mandamiento: que se amen los unos a los otros, como yo los he amado.”</a:t>
            </a:r>
            <a:r>
              <a:rPr lang="es-AR" sz="5400" b="1" dirty="0" smtClean="0">
                <a:latin typeface="Times New Roman" panose="02020603050405020304" pitchFamily="18" charset="0"/>
                <a:cs typeface="Times New Roman" panose="02020603050405020304" pitchFamily="18" charset="0"/>
              </a:rPr>
              <a:t> </a:t>
            </a:r>
            <a:r>
              <a:rPr lang="es-AR" sz="5400" b="1" dirty="0" err="1" smtClean="0">
                <a:latin typeface="Times New Roman" panose="02020603050405020304" pitchFamily="18" charset="0"/>
                <a:cs typeface="Times New Roman" panose="02020603050405020304" pitchFamily="18" charset="0"/>
              </a:rPr>
              <a:t>Jn</a:t>
            </a:r>
            <a:r>
              <a:rPr lang="es-AR" sz="5400" b="1" dirty="0" smtClean="0">
                <a:latin typeface="Times New Roman" panose="02020603050405020304" pitchFamily="18" charset="0"/>
                <a:cs typeface="Times New Roman" panose="02020603050405020304" pitchFamily="18" charset="0"/>
              </a:rPr>
              <a:t>. 15:9-12</a:t>
            </a:r>
            <a:endParaRPr lang="es-AR" sz="5400" b="1" dirty="0" smtClean="0">
              <a:latin typeface="Times New Roman" panose="02020603050405020304" pitchFamily="18" charset="0"/>
              <a:cs typeface="Times New Roman" panose="02020603050405020304" pitchFamily="18" charset="0"/>
            </a:endParaRPr>
          </a:p>
          <a:p>
            <a:r>
              <a:rPr lang="es-AR" sz="5400" b="1" dirty="0" smtClean="0">
                <a:latin typeface="Times New Roman" panose="02020603050405020304" pitchFamily="18" charset="0"/>
                <a:cs typeface="Times New Roman" panose="02020603050405020304" pitchFamily="18" charset="0"/>
              </a:rPr>
              <a:t>La escritura nos muestra que El Padre celestial ama a Cristo y Cristo permanece en el amor del padre a través de la obediencia y Cristo nos invita a permanecer en obediencia. Es ese amor que nos atrae al fuego de paz y también que nos manda al fuego del conflicto y ser agentes de reconciliación para que otros experimenten el amor que nosotros estamos experimentando y amar a nuestros enemigos de la manera que el nos amo cuando éramos sus enemigos</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1558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2 Corintios 5:16-20</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70000" lnSpcReduction="20000"/>
          </a:bodyPr>
          <a:lstStyle/>
          <a:p>
            <a:r>
              <a:rPr lang="es-ES" sz="5400" b="1" dirty="0" smtClean="0">
                <a:latin typeface="Times New Roman" panose="02020603050405020304" pitchFamily="18" charset="0"/>
                <a:cs typeface="Times New Roman" panose="02020603050405020304" pitchFamily="18" charset="0"/>
              </a:rPr>
              <a:t>“</a:t>
            </a:r>
            <a:r>
              <a:rPr lang="es-ES" sz="5400" dirty="0"/>
              <a:t>Así que de ahora en adelante no consideramos a nadie según criterios meramente humanos</a:t>
            </a:r>
            <a:r>
              <a:rPr lang="es-ES" sz="5400" dirty="0" smtClean="0"/>
              <a:t>.</a:t>
            </a:r>
            <a:r>
              <a:rPr lang="es-ES" sz="5400" dirty="0"/>
              <a:t> Aunque antes conocimos a Cristo de esta manera, ya no lo conocemos así</a:t>
            </a:r>
            <a:r>
              <a:rPr lang="es-ES" sz="5400" dirty="0" smtClean="0"/>
              <a:t>.</a:t>
            </a:r>
            <a:r>
              <a:rPr lang="es-ES" sz="5400" b="1" baseline="30000" dirty="0"/>
              <a:t> </a:t>
            </a:r>
            <a:r>
              <a:rPr lang="es-ES" sz="5400" dirty="0"/>
              <a:t>Por lo tanto, si alguno está en Cristo, es una nueva creación. ¡Lo viejo ha pasado, ha llegado ya lo nuevo</a:t>
            </a:r>
            <a:r>
              <a:rPr lang="es-ES" sz="5400" dirty="0" smtClean="0"/>
              <a:t>!</a:t>
            </a:r>
            <a:r>
              <a:rPr lang="es-ES" sz="5400" b="1" baseline="30000" dirty="0"/>
              <a:t> </a:t>
            </a:r>
            <a:r>
              <a:rPr lang="es-ES" sz="5400" dirty="0"/>
              <a:t>Todo esto proviene de Dios, quien por medio de Cristo nos reconcilió consigo mismo y nos dio el ministerio de la </a:t>
            </a:r>
            <a:r>
              <a:rPr lang="es-ES" sz="5400" dirty="0" smtClean="0"/>
              <a:t>reconciliación:</a:t>
            </a:r>
            <a:r>
              <a:rPr lang="es-ES" sz="5400" dirty="0"/>
              <a:t> </a:t>
            </a:r>
            <a:r>
              <a:rPr lang="es-ES" sz="5400" dirty="0" smtClean="0"/>
              <a:t>esto </a:t>
            </a:r>
            <a:r>
              <a:rPr lang="es-ES" sz="5400" dirty="0"/>
              <a:t>es, que en Cristo, Dios estaba reconciliando al mundo consigo mismo, no tomándole en cuenta sus pecados y encargándonos a nosotros el mensaje de la reconciliación</a:t>
            </a:r>
            <a:r>
              <a:rPr lang="es-ES" sz="5400" dirty="0" smtClean="0"/>
              <a:t>.</a:t>
            </a:r>
            <a:r>
              <a:rPr lang="es-ES" sz="5400" b="1" baseline="30000" dirty="0"/>
              <a:t> </a:t>
            </a:r>
            <a:r>
              <a:rPr lang="es-ES" sz="5400" dirty="0"/>
              <a:t>Así que somos embajadores de Cristo, como si Dios los exhortara a ustedes por medio de nosotros: «En nombre de Cristo les rogamos que se reconcilien con Dios».</a:t>
            </a:r>
            <a:r>
              <a:rPr lang="es-ES" sz="5400" dirty="0" smtClean="0"/>
              <a:t>.”</a:t>
            </a:r>
            <a:r>
              <a:rPr lang="es-ES" sz="5400" b="1" dirty="0" smtClean="0">
                <a:latin typeface="Times New Roman" panose="02020603050405020304" pitchFamily="18" charset="0"/>
                <a:cs typeface="Times New Roman" panose="02020603050405020304" pitchFamily="18" charset="0"/>
              </a:rPr>
              <a:t>  2 </a:t>
            </a:r>
            <a:r>
              <a:rPr lang="es-ES" sz="5400" b="1" dirty="0" err="1" smtClean="0">
                <a:latin typeface="Times New Roman" panose="02020603050405020304" pitchFamily="18" charset="0"/>
                <a:cs typeface="Times New Roman" panose="02020603050405020304" pitchFamily="18" charset="0"/>
              </a:rPr>
              <a:t>Cor</a:t>
            </a:r>
            <a:r>
              <a:rPr lang="es-ES" sz="5400" b="1" dirty="0" smtClean="0">
                <a:latin typeface="Times New Roman" panose="02020603050405020304" pitchFamily="18" charset="0"/>
                <a:cs typeface="Times New Roman" panose="02020603050405020304" pitchFamily="18" charset="0"/>
              </a:rPr>
              <a:t>. 5:16-20</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531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3600" b="1" u="sng" dirty="0" smtClean="0">
                <a:latin typeface="Times New Roman" panose="02020603050405020304" pitchFamily="18" charset="0"/>
                <a:cs typeface="Times New Roman" panose="02020603050405020304" pitchFamily="18" charset="0"/>
              </a:rPr>
              <a:t>Somos embajadores de Cristo del ministerio de reconciliación</a:t>
            </a:r>
            <a:endParaRPr lang="es-AR" sz="36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92500"/>
          </a:bodyPr>
          <a:lstStyle/>
          <a:p>
            <a:r>
              <a:rPr lang="es-ES" sz="5400" b="1" dirty="0" smtClean="0">
                <a:latin typeface="Times New Roman" panose="02020603050405020304" pitchFamily="18" charset="0"/>
                <a:cs typeface="Times New Roman" panose="02020603050405020304" pitchFamily="18" charset="0"/>
              </a:rPr>
              <a:t>Dios nos da este llamado de la reconciliación al venir a conocerlo y nos revela su amor, eso nos cambia y nos hace nuevos y al ser sus seguidores su amor crece en nosotros y reflejamos esa bondad, esa paciencia, esa gentileza amor que cree en otros aun aunque nos fallen que no se da por vencido como lo hizo el con nosotros</a:t>
            </a:r>
          </a:p>
        </p:txBody>
      </p:sp>
    </p:spTree>
    <p:extLst>
      <p:ext uri="{BB962C8B-B14F-4D97-AF65-F5344CB8AC3E}">
        <p14:creationId xmlns:p14="http://schemas.microsoft.com/office/powerpoint/2010/main" val="2063505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Nota final</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77500" lnSpcReduction="20000"/>
          </a:bodyPr>
          <a:lstStyle/>
          <a:p>
            <a:r>
              <a:rPr lang="es-AR" sz="5400" b="1" dirty="0" smtClean="0">
                <a:latin typeface="Times New Roman" panose="02020603050405020304" pitchFamily="18" charset="0"/>
                <a:cs typeface="Times New Roman" panose="02020603050405020304" pitchFamily="18" charset="0"/>
              </a:rPr>
              <a:t>Es el amor de Cristo que vive en ti que te hace ir mas allá del deseo del objeto del conflicto que es esa lámpara de la que hemos estado hablando durante todo este curso, y tomar tu posición a un lado y lo que quieres y verlo a el y que te de el poder de regresar a ese fuego destructor y reconciliar es un privilegio como lideres cristianos y que somos seguidores de Cristo de poder hacer eso </a:t>
            </a:r>
          </a:p>
          <a:p>
            <a:r>
              <a:rPr lang="es-AR" sz="5400" b="1" dirty="0" smtClean="0">
                <a:latin typeface="Times New Roman" panose="02020603050405020304" pitchFamily="18" charset="0"/>
                <a:cs typeface="Times New Roman" panose="02020603050405020304" pitchFamily="18" charset="0"/>
              </a:rPr>
              <a:t>En la próxima clase veremos el poder de Cristo en reconciliar relaciones en </a:t>
            </a:r>
            <a:r>
              <a:rPr lang="es-AR" sz="5400" b="1" smtClean="0">
                <a:latin typeface="Times New Roman" panose="02020603050405020304" pitchFamily="18" charset="0"/>
                <a:cs typeface="Times New Roman" panose="02020603050405020304" pitchFamily="18" charset="0"/>
              </a:rPr>
              <a:t>los conflictos </a:t>
            </a:r>
            <a:r>
              <a:rPr lang="es-AR" sz="5400" b="1" dirty="0" smtClean="0">
                <a:latin typeface="Times New Roman" panose="02020603050405020304" pitchFamily="18" charset="0"/>
                <a:cs typeface="Times New Roman" panose="02020603050405020304" pitchFamily="18" charset="0"/>
              </a:rPr>
              <a:t>que son oportunidades que el nos presenta. Bendiciones</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2666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610</Words>
  <Application>Microsoft Office PowerPoint</Application>
  <PresentationFormat>Widescreen</PresentationFormat>
  <Paragraphs>28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Aceleradores del Fuego de paz</vt:lpstr>
      <vt:lpstr>Introducción:</vt:lpstr>
      <vt:lpstr>La calidad del amor de Dios para nosotros</vt:lpstr>
      <vt:lpstr>Dios revela su amor a pesar de que éramos sus enemigos</vt:lpstr>
      <vt:lpstr>El Amor de Dios nos provoca a caminar en amor, vivir en amor, porque Dios es amor</vt:lpstr>
      <vt:lpstr>El amor incondicional y total de Dios</vt:lpstr>
      <vt:lpstr>2 Corintios 5:16-20</vt:lpstr>
      <vt:lpstr>Somos embajadores de Cristo del ministerio de reconciliación</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Aceleradores del Fuego de paz</dc:title>
  <dc:creator>Jorge Muniz</dc:creator>
  <cp:lastModifiedBy>Jorge Muniz</cp:lastModifiedBy>
  <cp:revision>6</cp:revision>
  <dcterms:created xsi:type="dcterms:W3CDTF">2018-04-12T16:37:24Z</dcterms:created>
  <dcterms:modified xsi:type="dcterms:W3CDTF">2018-04-14T15:46:17Z</dcterms:modified>
</cp:coreProperties>
</file>