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77" r:id="rId2"/>
    <p:sldId id="278" r:id="rId3"/>
    <p:sldId id="314" r:id="rId4"/>
    <p:sldId id="315" r:id="rId5"/>
    <p:sldId id="316" r:id="rId6"/>
    <p:sldId id="279" r:id="rId7"/>
    <p:sldId id="280" r:id="rId8"/>
    <p:sldId id="281" r:id="rId9"/>
    <p:sldId id="283" r:id="rId10"/>
    <p:sldId id="317" r:id="rId11"/>
    <p:sldId id="282" r:id="rId12"/>
    <p:sldId id="284" r:id="rId13"/>
    <p:sldId id="285" r:id="rId14"/>
    <p:sldId id="286" r:id="rId15"/>
    <p:sldId id="288" r:id="rId16"/>
    <p:sldId id="287" r:id="rId17"/>
    <p:sldId id="312" r:id="rId18"/>
    <p:sldId id="313" r:id="rId19"/>
    <p:sldId id="290" r:id="rId20"/>
    <p:sldId id="289" r:id="rId21"/>
    <p:sldId id="291" r:id="rId22"/>
    <p:sldId id="292" r:id="rId23"/>
    <p:sldId id="293" r:id="rId24"/>
    <p:sldId id="296" r:id="rId25"/>
    <p:sldId id="297" r:id="rId26"/>
    <p:sldId id="298" r:id="rId27"/>
    <p:sldId id="299" r:id="rId28"/>
    <p:sldId id="300" r:id="rId29"/>
    <p:sldId id="301" r:id="rId30"/>
    <p:sldId id="302" r:id="rId31"/>
    <p:sldId id="303" r:id="rId32"/>
    <p:sldId id="304" r:id="rId33"/>
    <p:sldId id="305" r:id="rId34"/>
    <p:sldId id="306" r:id="rId35"/>
    <p:sldId id="307" r:id="rId36"/>
    <p:sldId id="309" r:id="rId37"/>
    <p:sldId id="308" r:id="rId38"/>
    <p:sldId id="310" r:id="rId39"/>
    <p:sldId id="311"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36" autoAdjust="0"/>
    <p:restoredTop sz="94660"/>
  </p:normalViewPr>
  <p:slideViewPr>
    <p:cSldViewPr>
      <p:cViewPr varScale="1">
        <p:scale>
          <a:sx n="83" d="100"/>
          <a:sy n="83" d="100"/>
        </p:scale>
        <p:origin x="-1360"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notesMaster" Target="notesMasters/notesMaster1.xml"/><Relationship Id="rId42" Type="http://schemas.openxmlformats.org/officeDocument/2006/relationships/printerSettings" Target="printerSettings/printerSettings1.bin"/><Relationship Id="rId43" Type="http://schemas.openxmlformats.org/officeDocument/2006/relationships/presProps" Target="presProps.xml"/><Relationship Id="rId44" Type="http://schemas.openxmlformats.org/officeDocument/2006/relationships/viewProps" Target="viewProps.xml"/><Relationship Id="rId4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1A59FF9-2D67-4BA7-9B7A-700EB26D8B54}" type="datetimeFigureOut">
              <a:rPr lang="en-US" smtClean="0"/>
              <a:pPr/>
              <a:t>6/6/18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91DF526-8CAA-4AB8-BDF4-61BEE10184A8}" type="slidenum">
              <a:rPr lang="en-US" smtClean="0"/>
              <a:pPr/>
              <a:t>‹#›</a:t>
            </a:fld>
            <a:endParaRPr lang="en-US"/>
          </a:p>
        </p:txBody>
      </p:sp>
    </p:spTree>
    <p:extLst>
      <p:ext uri="{BB962C8B-B14F-4D97-AF65-F5344CB8AC3E}">
        <p14:creationId xmlns:p14="http://schemas.microsoft.com/office/powerpoint/2010/main" val="35496376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436D8C6-31D5-45B3-B6A9-64E87E5F8D97}" type="slidenum">
              <a:rPr lang="en-US" smtClean="0"/>
              <a:pPr/>
              <a:t>1</a:t>
            </a:fld>
            <a:endParaRPr lang="en-US"/>
          </a:p>
        </p:txBody>
      </p:sp>
      <p:sp>
        <p:nvSpPr>
          <p:cNvPr id="6" name="Date Placeholder 5"/>
          <p:cNvSpPr>
            <a:spLocks noGrp="1"/>
          </p:cNvSpPr>
          <p:nvPr>
            <p:ph type="dt" idx="11"/>
          </p:nvPr>
        </p:nvSpPr>
        <p:spPr/>
        <p:txBody>
          <a:bodyPr/>
          <a:lstStyle/>
          <a:p>
            <a:endParaRPr lang="en-US"/>
          </a:p>
        </p:txBody>
      </p:sp>
    </p:spTree>
    <p:extLst>
      <p:ext uri="{BB962C8B-B14F-4D97-AF65-F5344CB8AC3E}">
        <p14:creationId xmlns:p14="http://schemas.microsoft.com/office/powerpoint/2010/main" val="580366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xmlns="" id="{6B3294DE-2C8D-48E0-BF9C-4B3B4D298A9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xmlns="" id="{4FFBC650-DC08-4A4B-8F09-2335F8ACD52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8676" name="Slide Number Placeholder 3">
            <a:extLst>
              <a:ext uri="{FF2B5EF4-FFF2-40B4-BE49-F238E27FC236}">
                <a16:creationId xmlns:a16="http://schemas.microsoft.com/office/drawing/2014/main" xmlns="" id="{A835C49C-5375-476A-A473-E3CD07A19354}"/>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069CC87-D53E-47C2-AD09-7368400EA907}" type="slidenum">
              <a:rPr lang="en-US" altLang="en-US">
                <a:latin typeface="Calibri" panose="020F0502020204030204" pitchFamily="34" charset="0"/>
              </a:rPr>
              <a:pPr eaLnBrk="1" hangingPunct="1"/>
              <a:t>35</a:t>
            </a:fld>
            <a:endParaRPr lang="en-US" altLang="en-US">
              <a:latin typeface="Calibri" panose="020F0502020204030204" pitchFamily="34" charset="0"/>
            </a:endParaRPr>
          </a:p>
        </p:txBody>
      </p:sp>
      <p:sp>
        <p:nvSpPr>
          <p:cNvPr id="5" name="Date Placeholder 4">
            <a:extLst>
              <a:ext uri="{FF2B5EF4-FFF2-40B4-BE49-F238E27FC236}">
                <a16:creationId xmlns:a16="http://schemas.microsoft.com/office/drawing/2014/main" xmlns="" id="{3CFEF30B-7D3B-46CF-8816-93A27163BD01}"/>
              </a:ext>
            </a:extLst>
          </p:cNvPr>
          <p:cNvSpPr>
            <a:spLocks noGrp="1"/>
          </p:cNvSpPr>
          <p:nvPr>
            <p:ph type="dt" sz="quarter" idx="1"/>
          </p:nvPr>
        </p:nvSpPr>
        <p:spPr/>
        <p:txBody>
          <a:bodyPr/>
          <a:lstStyle/>
          <a:p>
            <a:pPr>
              <a:defRPr/>
            </a:pPr>
            <a:endParaRPr lang="en-US"/>
          </a:p>
        </p:txBody>
      </p:sp>
    </p:spTree>
    <p:extLst>
      <p:ext uri="{BB962C8B-B14F-4D97-AF65-F5344CB8AC3E}">
        <p14:creationId xmlns:p14="http://schemas.microsoft.com/office/powerpoint/2010/main" val="14540050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xmlns="" id="{D193E336-CF27-4642-9B42-1D17D7CBE47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xmlns="" id="{E96A4616-9C3E-4D0D-A253-57D824B9634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9700" name="Slide Number Placeholder 3">
            <a:extLst>
              <a:ext uri="{FF2B5EF4-FFF2-40B4-BE49-F238E27FC236}">
                <a16:creationId xmlns:a16="http://schemas.microsoft.com/office/drawing/2014/main" xmlns="" id="{E5449519-C11A-4053-974A-C178BCDB3360}"/>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B6E0B09-C0CC-443B-BB1E-04F5A7D95A1F}" type="slidenum">
              <a:rPr lang="en-US" altLang="en-US">
                <a:latin typeface="Calibri" panose="020F0502020204030204" pitchFamily="34" charset="0"/>
              </a:rPr>
              <a:pPr eaLnBrk="1" hangingPunct="1"/>
              <a:t>37</a:t>
            </a:fld>
            <a:endParaRPr lang="en-US" altLang="en-US">
              <a:latin typeface="Calibri" panose="020F0502020204030204" pitchFamily="34" charset="0"/>
            </a:endParaRPr>
          </a:p>
        </p:txBody>
      </p:sp>
      <p:sp>
        <p:nvSpPr>
          <p:cNvPr id="5" name="Date Placeholder 4">
            <a:extLst>
              <a:ext uri="{FF2B5EF4-FFF2-40B4-BE49-F238E27FC236}">
                <a16:creationId xmlns:a16="http://schemas.microsoft.com/office/drawing/2014/main" xmlns="" id="{3723EBDF-22D9-4A69-9DB8-4E1470467D19}"/>
              </a:ext>
            </a:extLst>
          </p:cNvPr>
          <p:cNvSpPr>
            <a:spLocks noGrp="1"/>
          </p:cNvSpPr>
          <p:nvPr>
            <p:ph type="dt" sz="quarter" idx="1"/>
          </p:nvPr>
        </p:nvSpPr>
        <p:spPr/>
        <p:txBody>
          <a:bodyPr/>
          <a:lstStyle/>
          <a:p>
            <a:pPr>
              <a:defRPr/>
            </a:pPr>
            <a:endParaRPr lang="en-US"/>
          </a:p>
        </p:txBody>
      </p:sp>
    </p:spTree>
    <p:extLst>
      <p:ext uri="{BB962C8B-B14F-4D97-AF65-F5344CB8AC3E}">
        <p14:creationId xmlns:p14="http://schemas.microsoft.com/office/powerpoint/2010/main" val="27152974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xmlns="" id="{0D93A8D9-35A2-47CB-AC29-86D7A429E47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xmlns="" id="{AF6E15E2-2011-4A75-955B-5EABCB37C94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0484" name="Slide Number Placeholder 3">
            <a:extLst>
              <a:ext uri="{FF2B5EF4-FFF2-40B4-BE49-F238E27FC236}">
                <a16:creationId xmlns:a16="http://schemas.microsoft.com/office/drawing/2014/main" xmlns="" id="{E7DACBD6-5400-4A38-80ED-0F1B74AABD74}"/>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A189AA0-CD61-4144-B208-43807B1F6C95}" type="slidenum">
              <a:rPr lang="en-US" altLang="en-US">
                <a:latin typeface="Calibri" panose="020F0502020204030204" pitchFamily="34" charset="0"/>
              </a:rPr>
              <a:pPr eaLnBrk="1" hangingPunct="1"/>
              <a:t>27</a:t>
            </a:fld>
            <a:endParaRPr lang="en-US" altLang="en-US">
              <a:latin typeface="Calibri" panose="020F0502020204030204" pitchFamily="34" charset="0"/>
            </a:endParaRPr>
          </a:p>
        </p:txBody>
      </p:sp>
      <p:sp>
        <p:nvSpPr>
          <p:cNvPr id="5" name="Date Placeholder 4">
            <a:extLst>
              <a:ext uri="{FF2B5EF4-FFF2-40B4-BE49-F238E27FC236}">
                <a16:creationId xmlns:a16="http://schemas.microsoft.com/office/drawing/2014/main" xmlns="" id="{03EEAC64-B333-4795-873D-4CBDF84A104B}"/>
              </a:ext>
            </a:extLst>
          </p:cNvPr>
          <p:cNvSpPr>
            <a:spLocks noGrp="1"/>
          </p:cNvSpPr>
          <p:nvPr>
            <p:ph type="dt" sz="quarter" idx="1"/>
          </p:nvPr>
        </p:nvSpPr>
        <p:spPr/>
        <p:txBody>
          <a:bodyPr/>
          <a:lstStyle/>
          <a:p>
            <a:pPr>
              <a:defRPr/>
            </a:pPr>
            <a:endParaRPr lang="en-US"/>
          </a:p>
        </p:txBody>
      </p:sp>
    </p:spTree>
    <p:extLst>
      <p:ext uri="{BB962C8B-B14F-4D97-AF65-F5344CB8AC3E}">
        <p14:creationId xmlns:p14="http://schemas.microsoft.com/office/powerpoint/2010/main" val="32088343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xmlns="" id="{18CA68B3-9F17-46F0-B65C-FDD7BA624F3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xmlns="" id="{7981DAA5-B234-4A41-9451-F19E3691B0A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1508" name="Slide Number Placeholder 3">
            <a:extLst>
              <a:ext uri="{FF2B5EF4-FFF2-40B4-BE49-F238E27FC236}">
                <a16:creationId xmlns:a16="http://schemas.microsoft.com/office/drawing/2014/main" xmlns="" id="{A2B9D534-F6E7-41DE-8D02-0A2CA2448220}"/>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820E893-D1FA-44ED-9282-6A8755509285}" type="slidenum">
              <a:rPr lang="en-US" altLang="en-US">
                <a:latin typeface="Calibri" panose="020F0502020204030204" pitchFamily="34" charset="0"/>
              </a:rPr>
              <a:pPr eaLnBrk="1" hangingPunct="1"/>
              <a:t>28</a:t>
            </a:fld>
            <a:endParaRPr lang="en-US" altLang="en-US">
              <a:latin typeface="Calibri" panose="020F0502020204030204" pitchFamily="34" charset="0"/>
            </a:endParaRPr>
          </a:p>
        </p:txBody>
      </p:sp>
      <p:sp>
        <p:nvSpPr>
          <p:cNvPr id="5" name="Date Placeholder 4">
            <a:extLst>
              <a:ext uri="{FF2B5EF4-FFF2-40B4-BE49-F238E27FC236}">
                <a16:creationId xmlns:a16="http://schemas.microsoft.com/office/drawing/2014/main" xmlns="" id="{DA6AAB37-BD69-4C7B-95CE-AD2CA569C1A1}"/>
              </a:ext>
            </a:extLst>
          </p:cNvPr>
          <p:cNvSpPr>
            <a:spLocks noGrp="1"/>
          </p:cNvSpPr>
          <p:nvPr>
            <p:ph type="dt" sz="quarter" idx="1"/>
          </p:nvPr>
        </p:nvSpPr>
        <p:spPr/>
        <p:txBody>
          <a:bodyPr/>
          <a:lstStyle/>
          <a:p>
            <a:pPr>
              <a:defRPr/>
            </a:pPr>
            <a:endParaRPr lang="en-US"/>
          </a:p>
        </p:txBody>
      </p:sp>
    </p:spTree>
    <p:extLst>
      <p:ext uri="{BB962C8B-B14F-4D97-AF65-F5344CB8AC3E}">
        <p14:creationId xmlns:p14="http://schemas.microsoft.com/office/powerpoint/2010/main" val="19579172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xmlns="" id="{2DF9D3D2-1EB7-4BDF-98FE-C8088DDA671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xmlns="" id="{F0CA3991-A9C3-4CF0-8D6A-00C5978E9BE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2532" name="Slide Number Placeholder 3">
            <a:extLst>
              <a:ext uri="{FF2B5EF4-FFF2-40B4-BE49-F238E27FC236}">
                <a16:creationId xmlns:a16="http://schemas.microsoft.com/office/drawing/2014/main" xmlns="" id="{F8C43700-E519-4EFD-8C0E-10E661DA0413}"/>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A490F3C-0A72-4B44-BA0A-1F00B996CCD9}" type="slidenum">
              <a:rPr lang="en-US" altLang="en-US">
                <a:latin typeface="Calibri" panose="020F0502020204030204" pitchFamily="34" charset="0"/>
              </a:rPr>
              <a:pPr eaLnBrk="1" hangingPunct="1"/>
              <a:t>29</a:t>
            </a:fld>
            <a:endParaRPr lang="en-US" altLang="en-US">
              <a:latin typeface="Calibri" panose="020F0502020204030204" pitchFamily="34" charset="0"/>
            </a:endParaRPr>
          </a:p>
        </p:txBody>
      </p:sp>
      <p:sp>
        <p:nvSpPr>
          <p:cNvPr id="5" name="Date Placeholder 4">
            <a:extLst>
              <a:ext uri="{FF2B5EF4-FFF2-40B4-BE49-F238E27FC236}">
                <a16:creationId xmlns:a16="http://schemas.microsoft.com/office/drawing/2014/main" xmlns="" id="{BCFA81A1-26F7-4255-ABB3-F1F039A07D8C}"/>
              </a:ext>
            </a:extLst>
          </p:cNvPr>
          <p:cNvSpPr>
            <a:spLocks noGrp="1"/>
          </p:cNvSpPr>
          <p:nvPr>
            <p:ph type="dt" sz="quarter" idx="1"/>
          </p:nvPr>
        </p:nvSpPr>
        <p:spPr/>
        <p:txBody>
          <a:bodyPr/>
          <a:lstStyle/>
          <a:p>
            <a:pPr>
              <a:defRPr/>
            </a:pPr>
            <a:endParaRPr lang="en-US"/>
          </a:p>
        </p:txBody>
      </p:sp>
    </p:spTree>
    <p:extLst>
      <p:ext uri="{BB962C8B-B14F-4D97-AF65-F5344CB8AC3E}">
        <p14:creationId xmlns:p14="http://schemas.microsoft.com/office/powerpoint/2010/main" val="21566531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xmlns="" id="{1B16FBAF-0AEA-419D-9A7A-496141A915E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xmlns="" id="{8B6DF3A2-FA96-42B4-BDAB-A5C1B44BBFC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3556" name="Slide Number Placeholder 3">
            <a:extLst>
              <a:ext uri="{FF2B5EF4-FFF2-40B4-BE49-F238E27FC236}">
                <a16:creationId xmlns:a16="http://schemas.microsoft.com/office/drawing/2014/main" xmlns="" id="{99028D80-0BD7-4995-BB8D-B542E9C6A7E7}"/>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191D594-8B6D-4B15-848C-8AB1A345F764}" type="slidenum">
              <a:rPr lang="en-US" altLang="en-US">
                <a:latin typeface="Calibri" panose="020F0502020204030204" pitchFamily="34" charset="0"/>
              </a:rPr>
              <a:pPr eaLnBrk="1" hangingPunct="1"/>
              <a:t>30</a:t>
            </a:fld>
            <a:endParaRPr lang="en-US" altLang="en-US">
              <a:latin typeface="Calibri" panose="020F0502020204030204" pitchFamily="34" charset="0"/>
            </a:endParaRPr>
          </a:p>
        </p:txBody>
      </p:sp>
      <p:sp>
        <p:nvSpPr>
          <p:cNvPr id="5" name="Date Placeholder 4">
            <a:extLst>
              <a:ext uri="{FF2B5EF4-FFF2-40B4-BE49-F238E27FC236}">
                <a16:creationId xmlns:a16="http://schemas.microsoft.com/office/drawing/2014/main" xmlns="" id="{801472AC-4A8D-412C-BBFC-0767057C1C87}"/>
              </a:ext>
            </a:extLst>
          </p:cNvPr>
          <p:cNvSpPr>
            <a:spLocks noGrp="1"/>
          </p:cNvSpPr>
          <p:nvPr>
            <p:ph type="dt" sz="quarter" idx="1"/>
          </p:nvPr>
        </p:nvSpPr>
        <p:spPr/>
        <p:txBody>
          <a:bodyPr/>
          <a:lstStyle/>
          <a:p>
            <a:pPr>
              <a:defRPr/>
            </a:pPr>
            <a:endParaRPr lang="en-US"/>
          </a:p>
        </p:txBody>
      </p:sp>
    </p:spTree>
    <p:extLst>
      <p:ext uri="{BB962C8B-B14F-4D97-AF65-F5344CB8AC3E}">
        <p14:creationId xmlns:p14="http://schemas.microsoft.com/office/powerpoint/2010/main" val="22880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xmlns="" id="{75100EB3-8071-412E-A1A1-3E74966A940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xmlns="" id="{B96CB6FB-2285-4021-9393-C77E378E96A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5604" name="Slide Number Placeholder 3">
            <a:extLst>
              <a:ext uri="{FF2B5EF4-FFF2-40B4-BE49-F238E27FC236}">
                <a16:creationId xmlns:a16="http://schemas.microsoft.com/office/drawing/2014/main" xmlns="" id="{4EC2D685-8644-4F2E-BD27-AACDEF731BBB}"/>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B41ED36-517A-4B35-B456-391640CAC312}" type="slidenum">
              <a:rPr lang="en-US" altLang="en-US">
                <a:latin typeface="Calibri" panose="020F0502020204030204" pitchFamily="34" charset="0"/>
              </a:rPr>
              <a:pPr eaLnBrk="1" hangingPunct="1"/>
              <a:t>31</a:t>
            </a:fld>
            <a:endParaRPr lang="en-US" altLang="en-US">
              <a:latin typeface="Calibri" panose="020F0502020204030204" pitchFamily="34" charset="0"/>
            </a:endParaRPr>
          </a:p>
        </p:txBody>
      </p:sp>
      <p:sp>
        <p:nvSpPr>
          <p:cNvPr id="5" name="Date Placeholder 4">
            <a:extLst>
              <a:ext uri="{FF2B5EF4-FFF2-40B4-BE49-F238E27FC236}">
                <a16:creationId xmlns:a16="http://schemas.microsoft.com/office/drawing/2014/main" xmlns="" id="{AA1F71F5-B0C6-4BB5-B962-E2B32D40474B}"/>
              </a:ext>
            </a:extLst>
          </p:cNvPr>
          <p:cNvSpPr>
            <a:spLocks noGrp="1"/>
          </p:cNvSpPr>
          <p:nvPr>
            <p:ph type="dt" sz="quarter" idx="1"/>
          </p:nvPr>
        </p:nvSpPr>
        <p:spPr/>
        <p:txBody>
          <a:bodyPr/>
          <a:lstStyle/>
          <a:p>
            <a:pPr>
              <a:defRPr/>
            </a:pPr>
            <a:endParaRPr lang="en-US"/>
          </a:p>
        </p:txBody>
      </p:sp>
    </p:spTree>
    <p:extLst>
      <p:ext uri="{BB962C8B-B14F-4D97-AF65-F5344CB8AC3E}">
        <p14:creationId xmlns:p14="http://schemas.microsoft.com/office/powerpoint/2010/main" val="39222801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xmlns="" id="{54825557-0AA1-400B-AA8C-5C8E3DDEFC1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xmlns="" id="{D0645C3D-DC7F-4484-AA70-C5B9B151379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5604" name="Slide Number Placeholder 3">
            <a:extLst>
              <a:ext uri="{FF2B5EF4-FFF2-40B4-BE49-F238E27FC236}">
                <a16:creationId xmlns:a16="http://schemas.microsoft.com/office/drawing/2014/main" xmlns="" id="{055E4A63-1E04-4C76-B2C7-7EA870EA1200}"/>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1C6CE59-49A7-4941-B542-132123683264}" type="slidenum">
              <a:rPr lang="en-US" altLang="en-US">
                <a:latin typeface="Calibri" panose="020F0502020204030204" pitchFamily="34" charset="0"/>
              </a:rPr>
              <a:pPr eaLnBrk="1" hangingPunct="1"/>
              <a:t>32</a:t>
            </a:fld>
            <a:endParaRPr lang="en-US" altLang="en-US">
              <a:latin typeface="Calibri" panose="020F0502020204030204" pitchFamily="34" charset="0"/>
            </a:endParaRPr>
          </a:p>
        </p:txBody>
      </p:sp>
      <p:sp>
        <p:nvSpPr>
          <p:cNvPr id="5" name="Date Placeholder 4">
            <a:extLst>
              <a:ext uri="{FF2B5EF4-FFF2-40B4-BE49-F238E27FC236}">
                <a16:creationId xmlns:a16="http://schemas.microsoft.com/office/drawing/2014/main" xmlns="" id="{A0921CCC-AEAF-4A37-8275-08C165AE9098}"/>
              </a:ext>
            </a:extLst>
          </p:cNvPr>
          <p:cNvSpPr>
            <a:spLocks noGrp="1"/>
          </p:cNvSpPr>
          <p:nvPr>
            <p:ph type="dt" sz="quarter" idx="1"/>
          </p:nvPr>
        </p:nvSpPr>
        <p:spPr/>
        <p:txBody>
          <a:bodyPr/>
          <a:lstStyle/>
          <a:p>
            <a:pPr>
              <a:defRPr/>
            </a:pPr>
            <a:endParaRPr lang="en-US"/>
          </a:p>
        </p:txBody>
      </p:sp>
    </p:spTree>
    <p:extLst>
      <p:ext uri="{BB962C8B-B14F-4D97-AF65-F5344CB8AC3E}">
        <p14:creationId xmlns:p14="http://schemas.microsoft.com/office/powerpoint/2010/main" val="2579014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xmlns="" id="{1B4C0710-59C1-4C08-8547-3738BB015D1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xmlns="" id="{50784B82-C21E-42BD-8E32-19B059A6428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6628" name="Slide Number Placeholder 3">
            <a:extLst>
              <a:ext uri="{FF2B5EF4-FFF2-40B4-BE49-F238E27FC236}">
                <a16:creationId xmlns:a16="http://schemas.microsoft.com/office/drawing/2014/main" xmlns="" id="{E5A34D43-AAD3-4E36-B1B0-D7DC4E7F6689}"/>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881324A-5258-4114-9205-134E23F3D968}" type="slidenum">
              <a:rPr lang="en-US" altLang="en-US">
                <a:latin typeface="Calibri" panose="020F0502020204030204" pitchFamily="34" charset="0"/>
              </a:rPr>
              <a:pPr eaLnBrk="1" hangingPunct="1"/>
              <a:t>33</a:t>
            </a:fld>
            <a:endParaRPr lang="en-US" altLang="en-US">
              <a:latin typeface="Calibri" panose="020F0502020204030204" pitchFamily="34" charset="0"/>
            </a:endParaRPr>
          </a:p>
        </p:txBody>
      </p:sp>
      <p:sp>
        <p:nvSpPr>
          <p:cNvPr id="5" name="Date Placeholder 4">
            <a:extLst>
              <a:ext uri="{FF2B5EF4-FFF2-40B4-BE49-F238E27FC236}">
                <a16:creationId xmlns:a16="http://schemas.microsoft.com/office/drawing/2014/main" xmlns="" id="{8B6D63BD-43C4-4C62-A234-A715F12C1F94}"/>
              </a:ext>
            </a:extLst>
          </p:cNvPr>
          <p:cNvSpPr>
            <a:spLocks noGrp="1"/>
          </p:cNvSpPr>
          <p:nvPr>
            <p:ph type="dt" sz="quarter" idx="1"/>
          </p:nvPr>
        </p:nvSpPr>
        <p:spPr/>
        <p:txBody>
          <a:bodyPr/>
          <a:lstStyle/>
          <a:p>
            <a:pPr>
              <a:defRPr/>
            </a:pPr>
            <a:endParaRPr lang="en-US"/>
          </a:p>
        </p:txBody>
      </p:sp>
    </p:spTree>
    <p:extLst>
      <p:ext uri="{BB962C8B-B14F-4D97-AF65-F5344CB8AC3E}">
        <p14:creationId xmlns:p14="http://schemas.microsoft.com/office/powerpoint/2010/main" val="31806980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xmlns="" id="{22E2C216-A117-463F-942A-AA623DB2CB2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xmlns="" id="{208FCFFB-3484-4296-B39E-DC7543D7599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7652" name="Slide Number Placeholder 3">
            <a:extLst>
              <a:ext uri="{FF2B5EF4-FFF2-40B4-BE49-F238E27FC236}">
                <a16:creationId xmlns:a16="http://schemas.microsoft.com/office/drawing/2014/main" xmlns="" id="{8EA16104-22BC-4676-8E73-3DD57180D6F3}"/>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69802B8-A5F0-41AB-B80A-E49A6B529717}" type="slidenum">
              <a:rPr lang="en-US" altLang="en-US">
                <a:latin typeface="Calibri" panose="020F0502020204030204" pitchFamily="34" charset="0"/>
              </a:rPr>
              <a:pPr eaLnBrk="1" hangingPunct="1"/>
              <a:t>34</a:t>
            </a:fld>
            <a:endParaRPr lang="en-US" altLang="en-US">
              <a:latin typeface="Calibri" panose="020F0502020204030204" pitchFamily="34" charset="0"/>
            </a:endParaRPr>
          </a:p>
        </p:txBody>
      </p:sp>
      <p:sp>
        <p:nvSpPr>
          <p:cNvPr id="5" name="Date Placeholder 4">
            <a:extLst>
              <a:ext uri="{FF2B5EF4-FFF2-40B4-BE49-F238E27FC236}">
                <a16:creationId xmlns:a16="http://schemas.microsoft.com/office/drawing/2014/main" xmlns="" id="{A76D1762-BEA1-4B93-9623-78C0DB3F1A28}"/>
              </a:ext>
            </a:extLst>
          </p:cNvPr>
          <p:cNvSpPr>
            <a:spLocks noGrp="1"/>
          </p:cNvSpPr>
          <p:nvPr>
            <p:ph type="dt" sz="quarter" idx="1"/>
          </p:nvPr>
        </p:nvSpPr>
        <p:spPr/>
        <p:txBody>
          <a:bodyPr/>
          <a:lstStyle/>
          <a:p>
            <a:pPr>
              <a:defRPr/>
            </a:pPr>
            <a:endParaRPr lang="en-US"/>
          </a:p>
        </p:txBody>
      </p:sp>
    </p:spTree>
    <p:extLst>
      <p:ext uri="{BB962C8B-B14F-4D97-AF65-F5344CB8AC3E}">
        <p14:creationId xmlns:p14="http://schemas.microsoft.com/office/powerpoint/2010/main" val="38554017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402E5F7-353A-4328-8838-E92C7A8CCF4A}" type="datetimeFigureOut">
              <a:rPr lang="en-US" smtClean="0"/>
              <a:pPr/>
              <a:t>6/6/18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EA6BBE-5471-4DEB-B6D4-8223BF0FA01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02E5F7-353A-4328-8838-E92C7A8CCF4A}" type="datetimeFigureOut">
              <a:rPr lang="en-US" smtClean="0"/>
              <a:pPr/>
              <a:t>6/6/18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EA6BBE-5471-4DEB-B6D4-8223BF0FA01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02E5F7-353A-4328-8838-E92C7A8CCF4A}" type="datetimeFigureOut">
              <a:rPr lang="en-US" smtClean="0"/>
              <a:pPr/>
              <a:t>6/6/18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EA6BBE-5471-4DEB-B6D4-8223BF0FA01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02E5F7-353A-4328-8838-E92C7A8CCF4A}" type="datetimeFigureOut">
              <a:rPr lang="en-US" smtClean="0"/>
              <a:pPr/>
              <a:t>6/6/18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EA6BBE-5471-4DEB-B6D4-8223BF0FA01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402E5F7-353A-4328-8838-E92C7A8CCF4A}" type="datetimeFigureOut">
              <a:rPr lang="en-US" smtClean="0"/>
              <a:pPr/>
              <a:t>6/6/18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EA6BBE-5471-4DEB-B6D4-8223BF0FA01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402E5F7-353A-4328-8838-E92C7A8CCF4A}" type="datetimeFigureOut">
              <a:rPr lang="en-US" smtClean="0"/>
              <a:pPr/>
              <a:t>6/6/18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EA6BBE-5471-4DEB-B6D4-8223BF0FA01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402E5F7-353A-4328-8838-E92C7A8CCF4A}" type="datetimeFigureOut">
              <a:rPr lang="en-US" smtClean="0"/>
              <a:pPr/>
              <a:t>6/6/18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9EA6BBE-5471-4DEB-B6D4-8223BF0FA01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402E5F7-353A-4328-8838-E92C7A8CCF4A}" type="datetimeFigureOut">
              <a:rPr lang="en-US" smtClean="0"/>
              <a:pPr/>
              <a:t>6/6/18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EA6BBE-5471-4DEB-B6D4-8223BF0FA01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02E5F7-353A-4328-8838-E92C7A8CCF4A}" type="datetimeFigureOut">
              <a:rPr lang="en-US" smtClean="0"/>
              <a:pPr/>
              <a:t>6/6/18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9EA6BBE-5471-4DEB-B6D4-8223BF0FA01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402E5F7-353A-4328-8838-E92C7A8CCF4A}" type="datetimeFigureOut">
              <a:rPr lang="en-US" smtClean="0"/>
              <a:pPr/>
              <a:t>6/6/18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EA6BBE-5471-4DEB-B6D4-8223BF0FA01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402E5F7-353A-4328-8838-E92C7A8CCF4A}" type="datetimeFigureOut">
              <a:rPr lang="en-US" smtClean="0"/>
              <a:pPr/>
              <a:t>6/6/18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EA6BBE-5471-4DEB-B6D4-8223BF0FA01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02E5F7-353A-4328-8838-E92C7A8CCF4A}" type="datetimeFigureOut">
              <a:rPr lang="en-US" smtClean="0"/>
              <a:pPr/>
              <a:t>6/6/18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EA6BBE-5471-4DEB-B6D4-8223BF0FA01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7.jpeg"/><Relationship Id="rId3"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8.jpeg"/><Relationship Id="rId3"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4" Type="http://schemas.openxmlformats.org/officeDocument/2006/relationships/image" Target="../media/image31.jpeg"/><Relationship Id="rId5" Type="http://schemas.openxmlformats.org/officeDocument/2006/relationships/image" Target="../media/image26.png"/><Relationship Id="rId1" Type="http://schemas.openxmlformats.org/officeDocument/2006/relationships/slideLayout" Target="../slideLayouts/slideLayout4.xml"/><Relationship Id="rId2" Type="http://schemas.openxmlformats.org/officeDocument/2006/relationships/image" Target="../media/image29.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2.jpeg"/><Relationship Id="rId3"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34.jpeg"/><Relationship Id="rId4" Type="http://schemas.openxmlformats.org/officeDocument/2006/relationships/image" Target="../media/image26.png"/><Relationship Id="rId1" Type="http://schemas.openxmlformats.org/officeDocument/2006/relationships/slideLayout" Target="../slideLayouts/slideLayout4.xml"/><Relationship Id="rId2" Type="http://schemas.openxmlformats.org/officeDocument/2006/relationships/image" Target="../media/image33.jpeg"/></Relationships>
</file>

<file path=ppt/slides/_rels/slide16.xml.rels><?xml version="1.0" encoding="UTF-8" standalone="yes"?>
<Relationships xmlns="http://schemas.openxmlformats.org/package/2006/relationships"><Relationship Id="rId3" Type="http://schemas.openxmlformats.org/officeDocument/2006/relationships/image" Target="../media/image36.jpeg"/><Relationship Id="rId4" Type="http://schemas.openxmlformats.org/officeDocument/2006/relationships/image" Target="../media/image37.jpeg"/><Relationship Id="rId5" Type="http://schemas.openxmlformats.org/officeDocument/2006/relationships/image" Target="../media/image38.jpeg"/><Relationship Id="rId6" Type="http://schemas.openxmlformats.org/officeDocument/2006/relationships/image" Target="../media/image26.png"/><Relationship Id="rId1" Type="http://schemas.openxmlformats.org/officeDocument/2006/relationships/slideLayout" Target="../slideLayouts/slideLayout4.xml"/><Relationship Id="rId2" Type="http://schemas.openxmlformats.org/officeDocument/2006/relationships/image" Target="../media/image35.jpeg"/></Relationships>
</file>

<file path=ppt/slides/_rels/slide17.xml.rels><?xml version="1.0" encoding="UTF-8" standalone="yes"?>
<Relationships xmlns="http://schemas.openxmlformats.org/package/2006/relationships"><Relationship Id="rId3" Type="http://schemas.openxmlformats.org/officeDocument/2006/relationships/image" Target="../media/image39.jpeg"/><Relationship Id="rId4" Type="http://schemas.openxmlformats.org/officeDocument/2006/relationships/image" Target="../media/image40.jpeg"/><Relationship Id="rId5" Type="http://schemas.openxmlformats.org/officeDocument/2006/relationships/image" Target="../media/image41.jpg"/><Relationship Id="rId6" Type="http://schemas.openxmlformats.org/officeDocument/2006/relationships/image" Target="../media/image42.jpeg"/><Relationship Id="rId1" Type="http://schemas.openxmlformats.org/officeDocument/2006/relationships/slideLayout" Target="../slideLayouts/slideLayout4.xml"/><Relationship Id="rId2"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44.jpeg"/><Relationship Id="rId4" Type="http://schemas.openxmlformats.org/officeDocument/2006/relationships/image" Target="../media/image45.jpeg"/><Relationship Id="rId5" Type="http://schemas.openxmlformats.org/officeDocument/2006/relationships/image" Target="../media/image11.jpeg"/><Relationship Id="rId6" Type="http://schemas.openxmlformats.org/officeDocument/2006/relationships/image" Target="../media/image16.png"/><Relationship Id="rId1" Type="http://schemas.openxmlformats.org/officeDocument/2006/relationships/slideLayout" Target="../slideLayouts/slideLayout4.xml"/><Relationship Id="rId2" Type="http://schemas.openxmlformats.org/officeDocument/2006/relationships/image" Target="../media/image43.jpeg"/></Relationships>
</file>

<file path=ppt/slides/_rels/slide19.xml.rels><?xml version="1.0" encoding="UTF-8" standalone="yes"?>
<Relationships xmlns="http://schemas.openxmlformats.org/package/2006/relationships"><Relationship Id="rId3" Type="http://schemas.openxmlformats.org/officeDocument/2006/relationships/image" Target="../media/image47.jpeg"/><Relationship Id="rId4" Type="http://schemas.openxmlformats.org/officeDocument/2006/relationships/image" Target="../media/image26.png"/><Relationship Id="rId1" Type="http://schemas.openxmlformats.org/officeDocument/2006/relationships/slideLayout" Target="../slideLayouts/slideLayout4.xml"/><Relationship Id="rId2" Type="http://schemas.openxmlformats.org/officeDocument/2006/relationships/image" Target="../media/image4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 Id="rId3"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8.jpeg"/><Relationship Id="rId3" Type="http://schemas.openxmlformats.org/officeDocument/2006/relationships/image" Target="../media/image49.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0.png"/><Relationship Id="rId3"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image" Target="../media/image52.jpeg"/><Relationship Id="rId4" Type="http://schemas.openxmlformats.org/officeDocument/2006/relationships/image" Target="../media/image53.jpeg"/><Relationship Id="rId5" Type="http://schemas.openxmlformats.org/officeDocument/2006/relationships/image" Target="../media/image26.png"/><Relationship Id="rId1" Type="http://schemas.openxmlformats.org/officeDocument/2006/relationships/slideLayout" Target="../slideLayouts/slideLayout4.xml"/><Relationship Id="rId2" Type="http://schemas.openxmlformats.org/officeDocument/2006/relationships/image" Target="../media/image51.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4.jpeg"/><Relationship Id="rId3" Type="http://schemas.openxmlformats.org/officeDocument/2006/relationships/image" Target="../media/image2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5.jpeg"/><Relationship Id="rId3" Type="http://schemas.openxmlformats.org/officeDocument/2006/relationships/image" Target="../media/image2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6.png"/></Relationships>
</file>

<file path=ppt/slides/_rels/slide27.xml.rels><?xml version="1.0" encoding="UTF-8" standalone="yes"?>
<Relationships xmlns="http://schemas.openxmlformats.org/package/2006/relationships"><Relationship Id="rId3" Type="http://schemas.openxmlformats.org/officeDocument/2006/relationships/image" Target="../media/image56.jpeg"/><Relationship Id="rId4" Type="http://schemas.openxmlformats.org/officeDocument/2006/relationships/image" Target="../media/image26.png"/><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28.xml.rels><?xml version="1.0" encoding="UTF-8" standalone="yes"?>
<Relationships xmlns="http://schemas.openxmlformats.org/package/2006/relationships"><Relationship Id="rId3" Type="http://schemas.openxmlformats.org/officeDocument/2006/relationships/image" Target="../media/image57.jpeg"/><Relationship Id="rId4" Type="http://schemas.openxmlformats.org/officeDocument/2006/relationships/image" Target="../media/image26.png"/><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29.xml.rels><?xml version="1.0" encoding="UTF-8" standalone="yes"?>
<Relationships xmlns="http://schemas.openxmlformats.org/package/2006/relationships"><Relationship Id="rId3" Type="http://schemas.openxmlformats.org/officeDocument/2006/relationships/image" Target="../media/image58.png"/><Relationship Id="rId4" Type="http://schemas.openxmlformats.org/officeDocument/2006/relationships/image" Target="../media/image59.png"/><Relationship Id="rId5" Type="http://schemas.openxmlformats.org/officeDocument/2006/relationships/image" Target="../media/image26.png"/><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5" Type="http://schemas.openxmlformats.org/officeDocument/2006/relationships/image" Target="../media/image7.jpeg"/><Relationship Id="rId6" Type="http://schemas.openxmlformats.org/officeDocument/2006/relationships/image" Target="../media/image8.jpeg"/><Relationship Id="rId7" Type="http://schemas.openxmlformats.org/officeDocument/2006/relationships/image" Target="../media/image9.jpeg"/><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60.jpeg"/><Relationship Id="rId4" Type="http://schemas.openxmlformats.org/officeDocument/2006/relationships/image" Target="../media/image61.jpeg"/><Relationship Id="rId5" Type="http://schemas.openxmlformats.org/officeDocument/2006/relationships/image" Target="../media/image26.png"/><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31.xml.rels><?xml version="1.0" encoding="UTF-8" standalone="yes"?>
<Relationships xmlns="http://schemas.openxmlformats.org/package/2006/relationships"><Relationship Id="rId3" Type="http://schemas.openxmlformats.org/officeDocument/2006/relationships/image" Target="../media/image62.jpeg"/><Relationship Id="rId4" Type="http://schemas.openxmlformats.org/officeDocument/2006/relationships/image" Target="../media/image26.png"/><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26.png"/></Relationships>
</file>

<file path=ppt/slides/_rels/slide34.xml.rels><?xml version="1.0" encoding="UTF-8" standalone="yes"?>
<Relationships xmlns="http://schemas.openxmlformats.org/package/2006/relationships"><Relationship Id="rId3" Type="http://schemas.openxmlformats.org/officeDocument/2006/relationships/image" Target="../media/image63.jpeg"/><Relationship Id="rId4" Type="http://schemas.openxmlformats.org/officeDocument/2006/relationships/image" Target="../media/image64.jpeg"/><Relationship Id="rId5" Type="http://schemas.openxmlformats.org/officeDocument/2006/relationships/image" Target="../media/image26.png"/><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_rels/slide35.xml.rels><?xml version="1.0" encoding="UTF-8" standalone="yes"?>
<Relationships xmlns="http://schemas.openxmlformats.org/package/2006/relationships"><Relationship Id="rId3" Type="http://schemas.openxmlformats.org/officeDocument/2006/relationships/image" Target="../media/image65.jpeg"/><Relationship Id="rId4" Type="http://schemas.openxmlformats.org/officeDocument/2006/relationships/image" Target="../media/image26.png"/><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6.jpeg"/><Relationship Id="rId3" Type="http://schemas.openxmlformats.org/officeDocument/2006/relationships/image" Target="../media/image67.jpeg"/></Relationships>
</file>

<file path=ppt/slides/_rels/slide37.xml.rels><?xml version="1.0" encoding="UTF-8" standalone="yes"?>
<Relationships xmlns="http://schemas.openxmlformats.org/package/2006/relationships"><Relationship Id="rId3" Type="http://schemas.openxmlformats.org/officeDocument/2006/relationships/image" Target="../media/image68.jpeg"/><Relationship Id="rId4" Type="http://schemas.openxmlformats.org/officeDocument/2006/relationships/image" Target="../media/image26.png"/><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6.png"/></Relationships>
</file>

<file path=ppt/slides/_rels/slide39.xml.rels><?xml version="1.0" encoding="UTF-8" standalone="yes"?>
<Relationships xmlns="http://schemas.openxmlformats.org/package/2006/relationships"><Relationship Id="rId3" Type="http://schemas.openxmlformats.org/officeDocument/2006/relationships/image" Target="../media/image70.jpeg"/><Relationship Id="rId4" Type="http://schemas.openxmlformats.org/officeDocument/2006/relationships/image" Target="../media/image71.jpeg"/><Relationship Id="rId1" Type="http://schemas.openxmlformats.org/officeDocument/2006/relationships/slideLayout" Target="../slideLayouts/slideLayout2.xml"/><Relationship Id="rId2" Type="http://schemas.openxmlformats.org/officeDocument/2006/relationships/image" Target="../media/image69.pn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jpeg"/><Relationship Id="rId5" Type="http://schemas.openxmlformats.org/officeDocument/2006/relationships/image" Target="../media/image12.jpeg"/><Relationship Id="rId6" Type="http://schemas.openxmlformats.org/officeDocument/2006/relationships/image" Target="../media/image13.jpeg"/><Relationship Id="rId7" Type="http://schemas.openxmlformats.org/officeDocument/2006/relationships/image" Target="../media/image14.png"/><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emf"/><Relationship Id="rId5" Type="http://schemas.openxmlformats.org/officeDocument/2006/relationships/image" Target="../media/image18.emf"/><Relationship Id="rId1" Type="http://schemas.openxmlformats.org/officeDocument/2006/relationships/slideLayout" Target="../slideLayouts/slideLayout6.xml"/><Relationship Id="rId2"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12.jpeg"/><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22.jpeg"/><Relationship Id="rId1" Type="http://schemas.openxmlformats.org/officeDocument/2006/relationships/slideLayout" Target="../slideLayouts/slideLayout4.xml"/><Relationship Id="rId2"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4" Type="http://schemas.openxmlformats.org/officeDocument/2006/relationships/image" Target="../media/image4.png"/><Relationship Id="rId1" Type="http://schemas.openxmlformats.org/officeDocument/2006/relationships/slideLayout" Target="../slideLayouts/slideLayout4.xml"/><Relationship Id="rId2" Type="http://schemas.openxmlformats.org/officeDocument/2006/relationships/image" Target="../media/image23.gi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5.jpeg"/><Relationship Id="rId3"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799" y="4544700"/>
            <a:ext cx="7772400" cy="1470025"/>
          </a:xfrm>
        </p:spPr>
        <p:txBody>
          <a:bodyPr>
            <a:normAutofit/>
          </a:bodyPr>
          <a:lstStyle/>
          <a:p>
            <a:r>
              <a:rPr lang="en-US" sz="3200" b="1" dirty="0"/>
              <a:t>by</a:t>
            </a:r>
          </a:p>
        </p:txBody>
      </p:sp>
      <p:sp>
        <p:nvSpPr>
          <p:cNvPr id="3" name="Subtitle 2"/>
          <p:cNvSpPr>
            <a:spLocks noGrp="1"/>
          </p:cNvSpPr>
          <p:nvPr>
            <p:ph type="subTitle" idx="1"/>
          </p:nvPr>
        </p:nvSpPr>
        <p:spPr>
          <a:xfrm>
            <a:off x="1394607" y="6035675"/>
            <a:ext cx="6400800" cy="914400"/>
          </a:xfrm>
        </p:spPr>
        <p:txBody>
          <a:bodyPr/>
          <a:lstStyle/>
          <a:p>
            <a:r>
              <a:rPr lang="en-US" b="1" dirty="0">
                <a:solidFill>
                  <a:schemeClr val="tx1"/>
                </a:solidFill>
              </a:rPr>
              <a:t>Alex Barrón</a:t>
            </a:r>
          </a:p>
        </p:txBody>
      </p:sp>
      <p:sp>
        <p:nvSpPr>
          <p:cNvPr id="4" name="Title 1"/>
          <p:cNvSpPr txBox="1">
            <a:spLocks/>
          </p:cNvSpPr>
          <p:nvPr/>
        </p:nvSpPr>
        <p:spPr>
          <a:xfrm>
            <a:off x="23007" y="1482526"/>
            <a:ext cx="91440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1" u="none" strike="noStrike" kern="1200" cap="none" spc="0" normalizeH="0" baseline="0" noProof="0" dirty="0">
                <a:ln>
                  <a:noFill/>
                </a:ln>
                <a:solidFill>
                  <a:schemeClr val="tx1"/>
                </a:solidFill>
                <a:effectLst/>
                <a:uLnTx/>
                <a:uFillTx/>
                <a:latin typeface="+mj-lt"/>
                <a:ea typeface="+mj-ea"/>
                <a:cs typeface="+mj-cs"/>
              </a:rPr>
              <a:t>Financial Freedom &amp; Success Institute </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dirty="0">
                <a:latin typeface="+mj-lt"/>
                <a:ea typeface="+mj-ea"/>
                <a:cs typeface="+mj-cs"/>
              </a:rPr>
              <a:t>Presents</a:t>
            </a:r>
            <a:endParaRPr kumimoji="0" lang="en-US" sz="2800" i="0" u="none" strike="noStrike" kern="1200" cap="none" spc="0" normalizeH="0" baseline="0" noProof="0" dirty="0">
              <a:ln>
                <a:noFill/>
              </a:ln>
              <a:solidFill>
                <a:schemeClr val="tx1"/>
              </a:solidFill>
              <a:effectLst/>
              <a:uLnTx/>
              <a:uFillTx/>
              <a:latin typeface="+mj-lt"/>
              <a:ea typeface="+mj-ea"/>
              <a:cs typeface="+mj-cs"/>
            </a:endParaRPr>
          </a:p>
        </p:txBody>
      </p:sp>
      <p:sp>
        <p:nvSpPr>
          <p:cNvPr id="7" name="Footer Placeholder 7"/>
          <p:cNvSpPr>
            <a:spLocks noGrp="1"/>
          </p:cNvSpPr>
          <p:nvPr>
            <p:ph type="ftr" sz="quarter" idx="11"/>
          </p:nvPr>
        </p:nvSpPr>
        <p:spPr>
          <a:xfrm>
            <a:off x="0" y="6492875"/>
            <a:ext cx="2895600" cy="365125"/>
          </a:xfrm>
        </p:spPr>
        <p:txBody>
          <a:bodyPr/>
          <a:lstStyle/>
          <a:p>
            <a:pPr algn="l"/>
            <a:r>
              <a:rPr lang="en-US" dirty="0"/>
              <a:t>© Alex </a:t>
            </a:r>
            <a:r>
              <a:rPr lang="en-US" dirty="0" err="1"/>
              <a:t>Barrón</a:t>
            </a:r>
            <a:r>
              <a:rPr lang="en-US" dirty="0"/>
              <a:t> 2014</a:t>
            </a:r>
          </a:p>
        </p:txBody>
      </p:sp>
      <p:sp>
        <p:nvSpPr>
          <p:cNvPr id="8" name="Slide Number Placeholder 8"/>
          <p:cNvSpPr>
            <a:spLocks noGrp="1"/>
          </p:cNvSpPr>
          <p:nvPr>
            <p:ph type="sldNum" sz="quarter" idx="12"/>
          </p:nvPr>
        </p:nvSpPr>
        <p:spPr>
          <a:xfrm>
            <a:off x="7010400" y="6492875"/>
            <a:ext cx="2133600" cy="365125"/>
          </a:xfrm>
        </p:spPr>
        <p:txBody>
          <a:bodyPr/>
          <a:lstStyle/>
          <a:p>
            <a:fld id="{26992660-07D7-4D1A-9A00-6246F487EF94}" type="slidenum">
              <a:rPr lang="en-US" smtClean="0"/>
              <a:pPr/>
              <a:t>1</a:t>
            </a:fld>
            <a:endParaRPr lang="en-US" dirty="0"/>
          </a:p>
        </p:txBody>
      </p:sp>
      <p:pic>
        <p:nvPicPr>
          <p:cNvPr id="9" name="Picture 8">
            <a:extLst>
              <a:ext uri="{FF2B5EF4-FFF2-40B4-BE49-F238E27FC236}">
                <a16:creationId xmlns:a16="http://schemas.microsoft.com/office/drawing/2014/main" xmlns="" id="{31602CB7-609F-4B0B-89AA-DAA61CB177B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33799" y="11111"/>
            <a:ext cx="1676401" cy="1676401"/>
          </a:xfrm>
          <a:prstGeom prst="rect">
            <a:avLst/>
          </a:prstGeom>
        </p:spPr>
      </p:pic>
      <p:pic>
        <p:nvPicPr>
          <p:cNvPr id="11" name="Picture 10">
            <a:extLst>
              <a:ext uri="{FF2B5EF4-FFF2-40B4-BE49-F238E27FC236}">
                <a16:creationId xmlns:a16="http://schemas.microsoft.com/office/drawing/2014/main" xmlns="" id="{B6882935-B52A-4721-ACA7-66B743E7492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667000" y="2819400"/>
            <a:ext cx="3978281" cy="2069419"/>
          </a:xfrm>
          <a:prstGeom prst="rect">
            <a:avLst/>
          </a:prstGeom>
        </p:spPr>
      </p:pic>
    </p:spTree>
    <p:extLst>
      <p:ext uri="{BB962C8B-B14F-4D97-AF65-F5344CB8AC3E}">
        <p14:creationId xmlns:p14="http://schemas.microsoft.com/office/powerpoint/2010/main" val="276873317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610600" cy="1143000"/>
          </a:xfrm>
        </p:spPr>
        <p:txBody>
          <a:bodyPr>
            <a:normAutofit fontScale="90000"/>
          </a:bodyPr>
          <a:lstStyle/>
          <a:p>
            <a:r>
              <a:rPr lang="en-US" b="1" dirty="0"/>
              <a:t>We Live Comparing </a:t>
            </a:r>
            <a:br>
              <a:rPr lang="en-US" b="1" dirty="0"/>
            </a:br>
            <a:r>
              <a:rPr lang="en-US" b="1" dirty="0"/>
              <a:t>Ourselves to Everyone Else</a:t>
            </a:r>
          </a:p>
        </p:txBody>
      </p:sp>
      <p:sp>
        <p:nvSpPr>
          <p:cNvPr id="3" name="Content Placeholder 2"/>
          <p:cNvSpPr>
            <a:spLocks noGrp="1"/>
          </p:cNvSpPr>
          <p:nvPr>
            <p:ph idx="1"/>
          </p:nvPr>
        </p:nvSpPr>
        <p:spPr>
          <a:xfrm>
            <a:off x="381000" y="1981200"/>
            <a:ext cx="8229600" cy="4525963"/>
          </a:xfrm>
        </p:spPr>
        <p:txBody>
          <a:bodyPr>
            <a:normAutofit lnSpcReduction="10000"/>
          </a:bodyPr>
          <a:lstStyle/>
          <a:p>
            <a:r>
              <a:rPr lang="en-US" dirty="0"/>
              <a:t>We work hard</a:t>
            </a:r>
          </a:p>
          <a:p>
            <a:r>
              <a:rPr lang="en-US" dirty="0"/>
              <a:t>To make more money</a:t>
            </a:r>
          </a:p>
          <a:p>
            <a:r>
              <a:rPr lang="en-US" dirty="0"/>
              <a:t>To buy more things</a:t>
            </a:r>
          </a:p>
          <a:p>
            <a:r>
              <a:rPr lang="en-US" dirty="0"/>
              <a:t>To have what others have</a:t>
            </a:r>
          </a:p>
          <a:p>
            <a:r>
              <a:rPr lang="en-US" dirty="0"/>
              <a:t>Hoping to find happiness… which is just around the corner.</a:t>
            </a:r>
          </a:p>
          <a:p>
            <a:r>
              <a:rPr lang="en-US" dirty="0"/>
              <a:t>There is a better way to live… </a:t>
            </a:r>
          </a:p>
          <a:p>
            <a:r>
              <a:rPr lang="en-US" dirty="0"/>
              <a:t>Financial Freedom is up ahead!</a:t>
            </a:r>
          </a:p>
        </p:txBody>
      </p:sp>
      <p:sp>
        <p:nvSpPr>
          <p:cNvPr id="5" name="Footer Placeholder 4"/>
          <p:cNvSpPr>
            <a:spLocks noGrp="1"/>
          </p:cNvSpPr>
          <p:nvPr>
            <p:ph type="ftr" sz="quarter" idx="11"/>
          </p:nvPr>
        </p:nvSpPr>
        <p:spPr>
          <a:xfrm>
            <a:off x="0" y="6492875"/>
            <a:ext cx="2895600" cy="365125"/>
          </a:xfrm>
        </p:spPr>
        <p:txBody>
          <a:bodyPr/>
          <a:lstStyle/>
          <a:p>
            <a:pPr algn="l"/>
            <a:r>
              <a:rPr lang="en-US" dirty="0"/>
              <a:t>© Alex Barrón 2015</a:t>
            </a:r>
          </a:p>
        </p:txBody>
      </p:sp>
      <p:sp>
        <p:nvSpPr>
          <p:cNvPr id="6" name="Slide Number Placeholder 5"/>
          <p:cNvSpPr>
            <a:spLocks noGrp="1"/>
          </p:cNvSpPr>
          <p:nvPr>
            <p:ph type="sldNum" sz="quarter" idx="12"/>
          </p:nvPr>
        </p:nvSpPr>
        <p:spPr>
          <a:xfrm>
            <a:off x="7010400" y="6492875"/>
            <a:ext cx="2133600" cy="365125"/>
          </a:xfrm>
        </p:spPr>
        <p:txBody>
          <a:bodyPr/>
          <a:lstStyle/>
          <a:p>
            <a:fld id="{26992660-07D7-4D1A-9A00-6246F487EF94}" type="slidenum">
              <a:rPr lang="en-US" smtClean="0"/>
              <a:pPr/>
              <a:t>10</a:t>
            </a:fld>
            <a:endParaRPr lang="en-US"/>
          </a:p>
        </p:txBody>
      </p:sp>
      <p:sp>
        <p:nvSpPr>
          <p:cNvPr id="9" name="TextBox 8"/>
          <p:cNvSpPr txBox="1"/>
          <p:nvPr/>
        </p:nvSpPr>
        <p:spPr>
          <a:xfrm>
            <a:off x="5372100" y="1981200"/>
            <a:ext cx="3695700" cy="923330"/>
          </a:xfrm>
          <a:prstGeom prst="rect">
            <a:avLst/>
          </a:prstGeom>
          <a:gradFill flip="none" rotWithShape="1">
            <a:gsLst>
              <a:gs pos="0">
                <a:srgbClr val="FF0000">
                  <a:lumMod val="100000"/>
                </a:srgbClr>
              </a:gs>
              <a:gs pos="94600">
                <a:srgbClr val="FF0000"/>
              </a:gs>
              <a:gs pos="50000">
                <a:srgbClr val="FFFF99"/>
              </a:gs>
              <a:gs pos="100000">
                <a:schemeClr val="accent1">
                  <a:tint val="23500"/>
                  <a:satMod val="160000"/>
                </a:schemeClr>
              </a:gs>
            </a:gsLst>
            <a:path path="shape">
              <a:fillToRect l="50000" t="50000" r="50000" b="50000"/>
            </a:path>
            <a:tileRect/>
          </a:gradFill>
        </p:spPr>
        <p:txBody>
          <a:bodyPr wrap="square" rtlCol="0">
            <a:spAutoFit/>
          </a:bodyPr>
          <a:lstStyle/>
          <a:p>
            <a:pPr algn="ctr"/>
            <a:r>
              <a:rPr lang="en-US" dirty="0"/>
              <a:t>WE BUY THINGS WE DON’T NEED WITH MONEY WE DON’T HAVE </a:t>
            </a:r>
          </a:p>
          <a:p>
            <a:pPr algn="ctr"/>
            <a:r>
              <a:rPr lang="en-US" dirty="0"/>
              <a:t>TO IMPRESS PEOPLE WE DON’T LIKE!</a:t>
            </a:r>
          </a:p>
        </p:txBody>
      </p:sp>
      <p:pic>
        <p:nvPicPr>
          <p:cNvPr id="10" name="Picture 9" descr="Seminario Libertad Financiera logo.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9525"/>
            <a:ext cx="1840831" cy="609600"/>
          </a:xfrm>
          <a:prstGeom prst="rect">
            <a:avLst/>
          </a:prstGeom>
        </p:spPr>
      </p:pic>
    </p:spTree>
    <p:extLst>
      <p:ext uri="{BB962C8B-B14F-4D97-AF65-F5344CB8AC3E}">
        <p14:creationId xmlns:p14="http://schemas.microsoft.com/office/powerpoint/2010/main" val="336174207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itle 1"/>
          <p:cNvSpPr>
            <a:spLocks noGrp="1"/>
          </p:cNvSpPr>
          <p:nvPr>
            <p:ph type="title"/>
          </p:nvPr>
        </p:nvSpPr>
        <p:spPr/>
        <p:txBody>
          <a:bodyPr>
            <a:normAutofit fontScale="90000"/>
          </a:bodyPr>
          <a:lstStyle/>
          <a:p>
            <a:pPr eaLnBrk="1" hangingPunct="1"/>
            <a:r>
              <a:rPr lang="en-US" altLang="es-MX" b="1" dirty="0"/>
              <a:t>How did we get here?</a:t>
            </a:r>
            <a:br>
              <a:rPr lang="en-US" altLang="es-MX" b="1" dirty="0"/>
            </a:br>
            <a:r>
              <a:rPr lang="en-US" altLang="es-MX" b="1" dirty="0"/>
              <a:t>Bad Programming!</a:t>
            </a:r>
          </a:p>
        </p:txBody>
      </p:sp>
      <p:sp>
        <p:nvSpPr>
          <p:cNvPr id="8" name="Footer Placeholder 7"/>
          <p:cNvSpPr>
            <a:spLocks noGrp="1"/>
          </p:cNvSpPr>
          <p:nvPr>
            <p:ph type="ftr" sz="quarter" idx="11"/>
          </p:nvPr>
        </p:nvSpPr>
        <p:spPr>
          <a:xfrm>
            <a:off x="0" y="6492875"/>
            <a:ext cx="2895600" cy="365125"/>
          </a:xfrm>
        </p:spPr>
        <p:txBody>
          <a:bodyPr/>
          <a:lstStyle/>
          <a:p>
            <a:pPr algn="l">
              <a:defRPr/>
            </a:pPr>
            <a:r>
              <a:rPr lang="en-US" dirty="0"/>
              <a:t>© Alex </a:t>
            </a:r>
            <a:r>
              <a:rPr lang="en-US" dirty="0" err="1"/>
              <a:t>Barrón</a:t>
            </a:r>
            <a:r>
              <a:rPr lang="en-US" dirty="0"/>
              <a:t> 2018</a:t>
            </a:r>
          </a:p>
        </p:txBody>
      </p:sp>
      <p:sp>
        <p:nvSpPr>
          <p:cNvPr id="7174" name="Slide Number Placeholder 8"/>
          <p:cNvSpPr>
            <a:spLocks noGrp="1"/>
          </p:cNvSpPr>
          <p:nvPr>
            <p:ph type="sldNum" sz="quarter" idx="12"/>
          </p:nvPr>
        </p:nvSpPr>
        <p:spPr bwMode="auto">
          <a:xfrm>
            <a:off x="7010400" y="6492875"/>
            <a:ext cx="2133600" cy="365125"/>
          </a:xfrm>
          <a:noFill/>
          <a:ln>
            <a:miter lim="800000"/>
            <a:headEnd/>
            <a:tailEnd/>
          </a:ln>
        </p:spPr>
        <p:txBody>
          <a:bodyPr/>
          <a:lstStyle/>
          <a:p>
            <a:fld id="{8CFF08C4-3E39-431D-B42C-F88B9D5CF8C7}" type="slidenum">
              <a:rPr lang="en-US" altLang="es-MX"/>
              <a:pPr/>
              <a:t>11</a:t>
            </a:fld>
            <a:endParaRPr lang="en-US" altLang="es-MX"/>
          </a:p>
        </p:txBody>
      </p:sp>
      <p:sp>
        <p:nvSpPr>
          <p:cNvPr id="10" name="Content Placeholder 9"/>
          <p:cNvSpPr>
            <a:spLocks noGrp="1"/>
          </p:cNvSpPr>
          <p:nvPr>
            <p:ph sz="half" idx="1"/>
          </p:nvPr>
        </p:nvSpPr>
        <p:spPr>
          <a:xfrm>
            <a:off x="609600" y="1600200"/>
            <a:ext cx="4191000" cy="4953000"/>
          </a:xfrm>
        </p:spPr>
        <p:txBody>
          <a:bodyPr rtlCol="0">
            <a:normAutofit/>
          </a:bodyPr>
          <a:lstStyle/>
          <a:p>
            <a:pPr eaLnBrk="1" fontAlgn="auto" hangingPunct="1">
              <a:spcAft>
                <a:spcPts val="0"/>
              </a:spcAft>
              <a:buNone/>
              <a:defRPr/>
            </a:pPr>
            <a:r>
              <a:rPr lang="en-US" dirty="0"/>
              <a:t>We are programmed since were young! We were given a script!</a:t>
            </a:r>
          </a:p>
          <a:p>
            <a:pPr eaLnBrk="1" fontAlgn="auto" hangingPunct="1">
              <a:spcAft>
                <a:spcPts val="0"/>
              </a:spcAft>
              <a:buNone/>
              <a:defRPr/>
            </a:pPr>
            <a:r>
              <a:rPr lang="en-US" dirty="0"/>
              <a:t>By Who? Parents, Religion, School, Government, Friends, Society</a:t>
            </a:r>
          </a:p>
        </p:txBody>
      </p:sp>
      <p:sp>
        <p:nvSpPr>
          <p:cNvPr id="3" name="Content Placeholder 2"/>
          <p:cNvSpPr>
            <a:spLocks noGrp="1"/>
          </p:cNvSpPr>
          <p:nvPr>
            <p:ph sz="half" idx="2"/>
          </p:nvPr>
        </p:nvSpPr>
        <p:spPr>
          <a:xfrm>
            <a:off x="4876800" y="1600200"/>
            <a:ext cx="4038600" cy="5257800"/>
          </a:xfrm>
        </p:spPr>
        <p:txBody>
          <a:bodyPr>
            <a:normAutofit/>
          </a:bodyPr>
          <a:lstStyle/>
          <a:p>
            <a:pPr eaLnBrk="1" fontAlgn="auto" hangingPunct="1">
              <a:spcAft>
                <a:spcPts val="0"/>
              </a:spcAft>
              <a:buFont typeface="Arial" panose="020B0604020202020204" pitchFamily="34" charset="0"/>
              <a:buNone/>
              <a:defRPr/>
            </a:pPr>
            <a:r>
              <a:rPr lang="en-US" sz="2400" dirty="0"/>
              <a:t>They tell us to be successful we must:</a:t>
            </a:r>
          </a:p>
          <a:p>
            <a:pPr eaLnBrk="1" fontAlgn="auto" hangingPunct="1">
              <a:spcAft>
                <a:spcPts val="0"/>
              </a:spcAft>
              <a:buFont typeface="Arial" panose="020B0604020202020204" pitchFamily="34" charset="0"/>
              <a:buChar char="•"/>
              <a:defRPr/>
            </a:pPr>
            <a:r>
              <a:rPr lang="en-US" sz="2400" dirty="0"/>
              <a:t>Go to school and Study hard</a:t>
            </a:r>
          </a:p>
          <a:p>
            <a:pPr eaLnBrk="1" fontAlgn="auto" hangingPunct="1">
              <a:spcAft>
                <a:spcPts val="0"/>
              </a:spcAft>
              <a:buFont typeface="Arial" panose="020B0604020202020204" pitchFamily="34" charset="0"/>
              <a:buChar char="•"/>
              <a:defRPr/>
            </a:pPr>
            <a:r>
              <a:rPr lang="en-US" sz="2400" dirty="0"/>
              <a:t>Get good grades</a:t>
            </a:r>
          </a:p>
          <a:p>
            <a:pPr eaLnBrk="1" fontAlgn="auto" hangingPunct="1">
              <a:spcAft>
                <a:spcPts val="0"/>
              </a:spcAft>
              <a:buFont typeface="Arial" panose="020B0604020202020204" pitchFamily="34" charset="0"/>
              <a:buChar char="•"/>
              <a:defRPr/>
            </a:pPr>
            <a:r>
              <a:rPr lang="en-US" sz="2400" dirty="0"/>
              <a:t>Get a good job</a:t>
            </a:r>
          </a:p>
          <a:p>
            <a:pPr eaLnBrk="1" fontAlgn="auto" hangingPunct="1">
              <a:spcAft>
                <a:spcPts val="0"/>
              </a:spcAft>
              <a:buFont typeface="Arial" panose="020B0604020202020204" pitchFamily="34" charset="0"/>
              <a:buChar char="•"/>
              <a:defRPr/>
            </a:pPr>
            <a:r>
              <a:rPr lang="en-US" sz="2400" dirty="0"/>
              <a:t>Work hard</a:t>
            </a:r>
          </a:p>
          <a:p>
            <a:pPr eaLnBrk="1" fontAlgn="auto" hangingPunct="1">
              <a:spcAft>
                <a:spcPts val="0"/>
              </a:spcAft>
              <a:buFont typeface="Arial" panose="020B0604020202020204" pitchFamily="34" charset="0"/>
              <a:buChar char="•"/>
              <a:defRPr/>
            </a:pPr>
            <a:r>
              <a:rPr lang="en-US" sz="2400" dirty="0"/>
              <a:t>Make money</a:t>
            </a:r>
          </a:p>
          <a:p>
            <a:pPr eaLnBrk="1" fontAlgn="auto" hangingPunct="1">
              <a:spcAft>
                <a:spcPts val="0"/>
              </a:spcAft>
              <a:buFont typeface="Arial" panose="020B0604020202020204" pitchFamily="34" charset="0"/>
              <a:buChar char="•"/>
              <a:defRPr/>
            </a:pPr>
            <a:r>
              <a:rPr lang="en-US" sz="2400" dirty="0"/>
              <a:t>Buy whatever makes us happy</a:t>
            </a:r>
          </a:p>
          <a:p>
            <a:pPr eaLnBrk="1" fontAlgn="auto" hangingPunct="1">
              <a:spcAft>
                <a:spcPts val="0"/>
              </a:spcAft>
              <a:buFont typeface="Arial" panose="020B0604020202020204" pitchFamily="34" charset="0"/>
              <a:buChar char="•"/>
              <a:defRPr/>
            </a:pPr>
            <a:r>
              <a:rPr lang="en-US" sz="2400" dirty="0"/>
              <a:t>Pay our debts</a:t>
            </a:r>
          </a:p>
          <a:p>
            <a:pPr eaLnBrk="1" fontAlgn="auto" hangingPunct="1">
              <a:spcAft>
                <a:spcPts val="0"/>
              </a:spcAft>
              <a:buFont typeface="Arial" panose="020B0604020202020204" pitchFamily="34" charset="0"/>
              <a:buChar char="•"/>
              <a:defRPr/>
            </a:pPr>
            <a:r>
              <a:rPr lang="en-US" sz="2400" dirty="0"/>
              <a:t>Repeat – We don’t get ahead!</a:t>
            </a:r>
          </a:p>
          <a:p>
            <a:endParaRPr lang="en-US" sz="2400" dirty="0"/>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33400" y="4343400"/>
            <a:ext cx="4030133" cy="2266950"/>
          </a:xfrm>
          <a:prstGeom prst="rect">
            <a:avLst/>
          </a:prstGeom>
        </p:spPr>
      </p:pic>
      <p:pic>
        <p:nvPicPr>
          <p:cNvPr id="9" name="Picture 8">
            <a:extLst>
              <a:ext uri="{FF2B5EF4-FFF2-40B4-BE49-F238E27FC236}">
                <a16:creationId xmlns:a16="http://schemas.microsoft.com/office/drawing/2014/main" xmlns="" id="{F1712C91-D441-4D5F-867D-5161B0E9EBC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0"/>
            <a:ext cx="1905000" cy="990941"/>
          </a:xfrm>
          <a:prstGeom prst="rect">
            <a:avLst/>
          </a:prstGeom>
        </p:spPr>
      </p:pic>
    </p:spTree>
    <p:extLst>
      <p:ext uri="{BB962C8B-B14F-4D97-AF65-F5344CB8AC3E}">
        <p14:creationId xmlns:p14="http://schemas.microsoft.com/office/powerpoint/2010/main" val="136577726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579437"/>
          </a:xfrm>
        </p:spPr>
        <p:txBody>
          <a:bodyPr>
            <a:normAutofit fontScale="90000"/>
          </a:bodyPr>
          <a:lstStyle/>
          <a:p>
            <a:r>
              <a:rPr lang="en-US" b="1" dirty="0"/>
              <a:t>Programmed to be a Student</a:t>
            </a:r>
          </a:p>
        </p:txBody>
      </p:sp>
      <p:sp>
        <p:nvSpPr>
          <p:cNvPr id="3" name="Content Placeholder 2"/>
          <p:cNvSpPr>
            <a:spLocks noGrp="1"/>
          </p:cNvSpPr>
          <p:nvPr>
            <p:ph sz="half" idx="1"/>
          </p:nvPr>
        </p:nvSpPr>
        <p:spPr>
          <a:xfrm>
            <a:off x="457200" y="1600200"/>
            <a:ext cx="4191000" cy="5257800"/>
          </a:xfrm>
        </p:spPr>
        <p:txBody>
          <a:bodyPr>
            <a:normAutofit fontScale="92500"/>
          </a:bodyPr>
          <a:lstStyle/>
          <a:p>
            <a:pPr lvl="0"/>
            <a:r>
              <a:rPr lang="en-US" dirty="0"/>
              <a:t>Get into Debt by acquiring Student Loans.  </a:t>
            </a:r>
          </a:p>
          <a:p>
            <a:pPr lvl="0"/>
            <a:r>
              <a:rPr lang="en-US" dirty="0"/>
              <a:t>This is where the Financial Slavery begins.  </a:t>
            </a:r>
          </a:p>
          <a:p>
            <a:pPr lvl="0"/>
            <a:r>
              <a:rPr lang="en-US" dirty="0"/>
              <a:t>Spend $10,000-$50,000/yr on tuition, room &amp; board. </a:t>
            </a:r>
          </a:p>
          <a:p>
            <a:pPr lvl="0"/>
            <a:r>
              <a:rPr lang="en-US" dirty="0"/>
              <a:t>Over 4-5 years this can become $40,000-$250,000 of student loans or more.  </a:t>
            </a:r>
          </a:p>
          <a:p>
            <a:pPr lvl="0"/>
            <a:r>
              <a:rPr lang="en-US" dirty="0"/>
              <a:t>That is before going to graduate school. </a:t>
            </a:r>
          </a:p>
        </p:txBody>
      </p:sp>
      <p:pic>
        <p:nvPicPr>
          <p:cNvPr id="5" name="Content Placeholder 4" descr="debt-slavery-.jpg"/>
          <p:cNvPicPr>
            <a:picLocks noGrp="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4953000" y="1600200"/>
            <a:ext cx="3962400" cy="4343400"/>
          </a:xfrm>
          <a:prstGeom prst="rect">
            <a:avLst/>
          </a:prstGeom>
        </p:spPr>
      </p:pic>
      <p:pic>
        <p:nvPicPr>
          <p:cNvPr id="6" name="Picture 5">
            <a:extLst>
              <a:ext uri="{FF2B5EF4-FFF2-40B4-BE49-F238E27FC236}">
                <a16:creationId xmlns:a16="http://schemas.microsoft.com/office/drawing/2014/main" xmlns="" id="{9D7A5E98-D196-44E2-9AFE-6A074D45CC7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1"/>
            <a:ext cx="1611368" cy="838200"/>
          </a:xfrm>
          <a:prstGeom prst="rect">
            <a:avLst/>
          </a:prstGeom>
        </p:spPr>
      </p:pic>
    </p:spTree>
    <p:extLst>
      <p:ext uri="{BB962C8B-B14F-4D97-AF65-F5344CB8AC3E}">
        <p14:creationId xmlns:p14="http://schemas.microsoft.com/office/powerpoint/2010/main" val="245808766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9438"/>
            <a:ext cx="8229600" cy="838200"/>
          </a:xfrm>
        </p:spPr>
        <p:txBody>
          <a:bodyPr/>
          <a:lstStyle/>
          <a:p>
            <a:r>
              <a:rPr lang="en-US" b="1" dirty="0"/>
              <a:t>Programmed to Be an Employee</a:t>
            </a:r>
          </a:p>
        </p:txBody>
      </p:sp>
      <p:sp>
        <p:nvSpPr>
          <p:cNvPr id="3" name="Content Placeholder 2"/>
          <p:cNvSpPr>
            <a:spLocks noGrp="1"/>
          </p:cNvSpPr>
          <p:nvPr>
            <p:ph sz="half" idx="1"/>
          </p:nvPr>
        </p:nvSpPr>
        <p:spPr>
          <a:xfrm>
            <a:off x="152400" y="1447800"/>
            <a:ext cx="4572000" cy="4525963"/>
          </a:xfrm>
        </p:spPr>
        <p:txBody>
          <a:bodyPr/>
          <a:lstStyle/>
          <a:p>
            <a:r>
              <a:rPr lang="en-US" dirty="0"/>
              <a:t>After they graduate, most people look for… a JOB! </a:t>
            </a:r>
          </a:p>
          <a:p>
            <a:r>
              <a:rPr lang="en-US" dirty="0"/>
              <a:t>A safe, secure, “high paying” job, with great benefits, and an ability to go up the corporate ladder over time.  </a:t>
            </a:r>
          </a:p>
          <a:p>
            <a:r>
              <a:rPr lang="en-US" dirty="0"/>
              <a:t>JOB = Just Over Broke</a:t>
            </a:r>
          </a:p>
        </p:txBody>
      </p:sp>
      <p:pic>
        <p:nvPicPr>
          <p:cNvPr id="6" name="Content Placeholder 5" descr="office_space2.jpg"/>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4876800" y="4114800"/>
            <a:ext cx="3695700" cy="2463800"/>
          </a:xfrm>
        </p:spPr>
      </p:pic>
      <p:pic>
        <p:nvPicPr>
          <p:cNvPr id="8" name="Picture 7" descr="employee benefits.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66800" y="5181448"/>
            <a:ext cx="2209800" cy="1471726"/>
          </a:xfrm>
          <a:prstGeom prst="rect">
            <a:avLst/>
          </a:prstGeom>
        </p:spPr>
      </p:pic>
      <p:pic>
        <p:nvPicPr>
          <p:cNvPr id="9" name="Picture 8" descr="office space.jpg"/>
          <p:cNvPicPr>
            <a:picLocks noChangeAspect="1"/>
          </p:cNvPicPr>
          <p:nvPr/>
        </p:nvPicPr>
        <p:blipFill>
          <a:blip r:embed="rId4" cstate="print"/>
          <a:stretch>
            <a:fillRect/>
          </a:stretch>
        </p:blipFill>
        <p:spPr>
          <a:xfrm>
            <a:off x="5029200" y="1447800"/>
            <a:ext cx="3581400" cy="2374624"/>
          </a:xfrm>
          <a:prstGeom prst="rect">
            <a:avLst/>
          </a:prstGeom>
        </p:spPr>
      </p:pic>
      <p:pic>
        <p:nvPicPr>
          <p:cNvPr id="7" name="Picture 6">
            <a:extLst>
              <a:ext uri="{FF2B5EF4-FFF2-40B4-BE49-F238E27FC236}">
                <a16:creationId xmlns:a16="http://schemas.microsoft.com/office/drawing/2014/main" xmlns="" id="{B6BD2853-8C94-4870-924B-77D5816EBA4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 y="1"/>
            <a:ext cx="1611368" cy="838200"/>
          </a:xfrm>
          <a:prstGeom prst="rect">
            <a:avLst/>
          </a:prstGeom>
        </p:spPr>
      </p:pic>
    </p:spTree>
    <p:extLst>
      <p:ext uri="{BB962C8B-B14F-4D97-AF65-F5344CB8AC3E}">
        <p14:creationId xmlns:p14="http://schemas.microsoft.com/office/powerpoint/2010/main" val="315146383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9438"/>
            <a:ext cx="8229600" cy="838200"/>
          </a:xfrm>
        </p:spPr>
        <p:txBody>
          <a:bodyPr/>
          <a:lstStyle/>
          <a:p>
            <a:r>
              <a:rPr lang="en-US" b="1" dirty="0"/>
              <a:t>Programmed to Be a Taxpayer</a:t>
            </a:r>
          </a:p>
        </p:txBody>
      </p:sp>
      <p:sp>
        <p:nvSpPr>
          <p:cNvPr id="3" name="Content Placeholder 2"/>
          <p:cNvSpPr>
            <a:spLocks noGrp="1"/>
          </p:cNvSpPr>
          <p:nvPr>
            <p:ph sz="half" idx="1"/>
          </p:nvPr>
        </p:nvSpPr>
        <p:spPr>
          <a:xfrm>
            <a:off x="457200" y="1600200"/>
            <a:ext cx="4038600" cy="4953000"/>
          </a:xfrm>
        </p:spPr>
        <p:txBody>
          <a:bodyPr>
            <a:normAutofit/>
          </a:bodyPr>
          <a:lstStyle/>
          <a:p>
            <a:r>
              <a:rPr lang="en-US" dirty="0"/>
              <a:t>As an Employee you immediately become a Taxpayer!</a:t>
            </a:r>
          </a:p>
          <a:p>
            <a:r>
              <a:rPr lang="en-US" dirty="0"/>
              <a:t>Income Tax Since 1913</a:t>
            </a:r>
          </a:p>
          <a:p>
            <a:r>
              <a:rPr lang="en-US" dirty="0"/>
              <a:t>Progressive Tax Code</a:t>
            </a:r>
          </a:p>
          <a:p>
            <a:r>
              <a:rPr lang="en-US" dirty="0"/>
              <a:t>You must pay “your fair share” of Income Taxes</a:t>
            </a:r>
          </a:p>
          <a:p>
            <a:r>
              <a:rPr lang="en-US" dirty="0"/>
              <a:t>Employers collect payroll taxes before you see the money</a:t>
            </a:r>
          </a:p>
        </p:txBody>
      </p:sp>
      <p:pic>
        <p:nvPicPr>
          <p:cNvPr id="5" name="Content Placeholder 4" descr="i_want_you_to_pay_for_other_peoples_misfortune_poster-rba3f8b3c931b41b7806aaf12bfb2ce2c_xq8m_8byvr_1200.jpg"/>
          <p:cNvPicPr>
            <a:picLocks noGrp="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5105400" y="1524000"/>
            <a:ext cx="3657600" cy="4495800"/>
          </a:xfrm>
          <a:prstGeom prst="rect">
            <a:avLst/>
          </a:prstGeom>
        </p:spPr>
      </p:pic>
      <p:pic>
        <p:nvPicPr>
          <p:cNvPr id="6" name="Picture 5">
            <a:extLst>
              <a:ext uri="{FF2B5EF4-FFF2-40B4-BE49-F238E27FC236}">
                <a16:creationId xmlns:a16="http://schemas.microsoft.com/office/drawing/2014/main" xmlns="" id="{F932CE86-BBB0-4564-AD50-061BEDA2CC7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1"/>
            <a:ext cx="1611368" cy="838200"/>
          </a:xfrm>
          <a:prstGeom prst="rect">
            <a:avLst/>
          </a:prstGeom>
        </p:spPr>
      </p:pic>
    </p:spTree>
    <p:extLst>
      <p:ext uri="{BB962C8B-B14F-4D97-AF65-F5344CB8AC3E}">
        <p14:creationId xmlns:p14="http://schemas.microsoft.com/office/powerpoint/2010/main" val="189481755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9438"/>
            <a:ext cx="8229600" cy="838200"/>
          </a:xfrm>
        </p:spPr>
        <p:txBody>
          <a:bodyPr/>
          <a:lstStyle/>
          <a:p>
            <a:r>
              <a:rPr lang="en-US" b="1" dirty="0"/>
              <a:t>Programmed to be a Consumer</a:t>
            </a:r>
          </a:p>
        </p:txBody>
      </p:sp>
      <p:sp>
        <p:nvSpPr>
          <p:cNvPr id="3" name="Content Placeholder 2"/>
          <p:cNvSpPr>
            <a:spLocks noGrp="1"/>
          </p:cNvSpPr>
          <p:nvPr>
            <p:ph sz="half" idx="1"/>
          </p:nvPr>
        </p:nvSpPr>
        <p:spPr>
          <a:xfrm>
            <a:off x="304800" y="1600200"/>
            <a:ext cx="4191000" cy="5257800"/>
          </a:xfrm>
        </p:spPr>
        <p:txBody>
          <a:bodyPr>
            <a:normAutofit lnSpcReduction="10000"/>
          </a:bodyPr>
          <a:lstStyle/>
          <a:p>
            <a:r>
              <a:rPr lang="en-US" dirty="0"/>
              <a:t>Once a person has a Job, the first thing people want to do with their money is spend it to BUY THINGS!</a:t>
            </a:r>
          </a:p>
          <a:p>
            <a:r>
              <a:rPr lang="en-US" dirty="0"/>
              <a:t>That is what money is for, right?!</a:t>
            </a:r>
          </a:p>
          <a:p>
            <a:r>
              <a:rPr lang="en-US" dirty="0"/>
              <a:t>“I deserve it!” and the monthly payments are really low… plus they offer 0% interest financing!</a:t>
            </a:r>
          </a:p>
        </p:txBody>
      </p:sp>
      <p:pic>
        <p:nvPicPr>
          <p:cNvPr id="5" name="Content Placeholder 4" descr="black-friday-madness.jpg"/>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4648200" y="1600200"/>
            <a:ext cx="4038600" cy="2692400"/>
          </a:xfrm>
        </p:spPr>
      </p:pic>
      <p:pic>
        <p:nvPicPr>
          <p:cNvPr id="6" name="Picture 5" descr="consume cycle.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10200" y="4337098"/>
            <a:ext cx="2514600" cy="2520902"/>
          </a:xfrm>
          <a:prstGeom prst="rect">
            <a:avLst/>
          </a:prstGeom>
        </p:spPr>
      </p:pic>
      <p:pic>
        <p:nvPicPr>
          <p:cNvPr id="7" name="Picture 6">
            <a:extLst>
              <a:ext uri="{FF2B5EF4-FFF2-40B4-BE49-F238E27FC236}">
                <a16:creationId xmlns:a16="http://schemas.microsoft.com/office/drawing/2014/main" xmlns="" id="{0D8384F8-38BF-48FF-BFDE-AB411AADBAF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 y="1"/>
            <a:ext cx="1611368" cy="838200"/>
          </a:xfrm>
          <a:prstGeom prst="rect">
            <a:avLst/>
          </a:prstGeom>
        </p:spPr>
      </p:pic>
    </p:spTree>
    <p:extLst>
      <p:ext uri="{BB962C8B-B14F-4D97-AF65-F5344CB8AC3E}">
        <p14:creationId xmlns:p14="http://schemas.microsoft.com/office/powerpoint/2010/main" val="169964699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31836"/>
            <a:ext cx="8229600" cy="685801"/>
          </a:xfrm>
        </p:spPr>
        <p:txBody>
          <a:bodyPr>
            <a:normAutofit fontScale="90000"/>
          </a:bodyPr>
          <a:lstStyle/>
          <a:p>
            <a:r>
              <a:rPr lang="en-US" b="1" dirty="0"/>
              <a:t>How Much Do You Spend on Cars?</a:t>
            </a:r>
          </a:p>
        </p:txBody>
      </p:sp>
      <p:sp>
        <p:nvSpPr>
          <p:cNvPr id="3" name="Content Placeholder 2"/>
          <p:cNvSpPr>
            <a:spLocks noGrp="1"/>
          </p:cNvSpPr>
          <p:nvPr>
            <p:ph sz="half" idx="1"/>
          </p:nvPr>
        </p:nvSpPr>
        <p:spPr>
          <a:xfrm>
            <a:off x="228600" y="1600200"/>
            <a:ext cx="3581400" cy="4525963"/>
          </a:xfrm>
        </p:spPr>
        <p:txBody>
          <a:bodyPr>
            <a:normAutofit fontScale="92500" lnSpcReduction="10000"/>
          </a:bodyPr>
          <a:lstStyle/>
          <a:p>
            <a:r>
              <a:rPr lang="en-US" dirty="0"/>
              <a:t>If you buy a $20,000 new car</a:t>
            </a:r>
          </a:p>
          <a:p>
            <a:r>
              <a:rPr lang="en-US" dirty="0"/>
              <a:t>Every 5 years</a:t>
            </a:r>
          </a:p>
          <a:p>
            <a:r>
              <a:rPr lang="en-US" dirty="0"/>
              <a:t>Over a 50 year lifespan = 10 cars</a:t>
            </a:r>
          </a:p>
          <a:p>
            <a:r>
              <a:rPr lang="en-US" dirty="0"/>
              <a:t>Pay 10% interest</a:t>
            </a:r>
          </a:p>
          <a:p>
            <a:r>
              <a:rPr lang="en-US" dirty="0"/>
              <a:t>How much money do you spend over a lifetime?</a:t>
            </a:r>
          </a:p>
          <a:p>
            <a:r>
              <a:rPr lang="en-US" dirty="0"/>
              <a:t>How much do you need to earn pretax?</a:t>
            </a:r>
          </a:p>
        </p:txBody>
      </p:sp>
      <p:pic>
        <p:nvPicPr>
          <p:cNvPr id="5" name="Content Placeholder 4" descr="Buying-Your-New-Car.jpg"/>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3733800" y="1600200"/>
            <a:ext cx="2552700" cy="1914525"/>
          </a:xfrm>
        </p:spPr>
      </p:pic>
      <p:pic>
        <p:nvPicPr>
          <p:cNvPr id="6" name="Picture 5" descr="car keys.jpg"/>
          <p:cNvPicPr>
            <a:picLocks noChangeAspect="1"/>
          </p:cNvPicPr>
          <p:nvPr/>
        </p:nvPicPr>
        <p:blipFill>
          <a:blip r:embed="rId3" cstate="print"/>
          <a:stretch>
            <a:fillRect/>
          </a:stretch>
        </p:blipFill>
        <p:spPr>
          <a:xfrm>
            <a:off x="6248400" y="4038600"/>
            <a:ext cx="2705100" cy="1695450"/>
          </a:xfrm>
          <a:prstGeom prst="rect">
            <a:avLst/>
          </a:prstGeom>
        </p:spPr>
      </p:pic>
      <p:pic>
        <p:nvPicPr>
          <p:cNvPr id="7" name="Picture 6" descr="car wrapped.jpg"/>
          <p:cNvPicPr>
            <a:picLocks noChangeAspect="1"/>
          </p:cNvPicPr>
          <p:nvPr/>
        </p:nvPicPr>
        <p:blipFill>
          <a:blip r:embed="rId4" cstate="print"/>
          <a:stretch>
            <a:fillRect/>
          </a:stretch>
        </p:blipFill>
        <p:spPr>
          <a:xfrm>
            <a:off x="3810000" y="3886200"/>
            <a:ext cx="2390775" cy="1914525"/>
          </a:xfrm>
          <a:prstGeom prst="rect">
            <a:avLst/>
          </a:prstGeom>
        </p:spPr>
      </p:pic>
      <p:pic>
        <p:nvPicPr>
          <p:cNvPr id="8" name="Picture 7" descr="VW-2-purchasing-a-car.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248400" y="1752600"/>
            <a:ext cx="2693127" cy="1797050"/>
          </a:xfrm>
          <a:prstGeom prst="rect">
            <a:avLst/>
          </a:prstGeom>
        </p:spPr>
      </p:pic>
      <p:sp>
        <p:nvSpPr>
          <p:cNvPr id="9" name="TextBox 8"/>
          <p:cNvSpPr txBox="1"/>
          <p:nvPr/>
        </p:nvSpPr>
        <p:spPr>
          <a:xfrm>
            <a:off x="0" y="6096000"/>
            <a:ext cx="9144000" cy="584775"/>
          </a:xfrm>
          <a:prstGeom prst="rect">
            <a:avLst/>
          </a:prstGeom>
          <a:noFill/>
        </p:spPr>
        <p:txBody>
          <a:bodyPr wrap="square" rtlCol="0">
            <a:spAutoFit/>
          </a:bodyPr>
          <a:lstStyle/>
          <a:p>
            <a:pPr algn="ctr"/>
            <a:r>
              <a:rPr lang="en-US" sz="3200" b="1" u="sng" dirty="0"/>
              <a:t>$40,000 + $11,000 = $51,000 x 10 x 2 = $1,020,000!</a:t>
            </a:r>
            <a:endParaRPr lang="en-US" sz="3200" dirty="0"/>
          </a:p>
        </p:txBody>
      </p:sp>
      <p:pic>
        <p:nvPicPr>
          <p:cNvPr id="10" name="Picture 9">
            <a:extLst>
              <a:ext uri="{FF2B5EF4-FFF2-40B4-BE49-F238E27FC236}">
                <a16:creationId xmlns:a16="http://schemas.microsoft.com/office/drawing/2014/main" xmlns="" id="{DFC11F1C-23D9-45AA-9A64-A5285714F8F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 y="1"/>
            <a:ext cx="1611368" cy="838200"/>
          </a:xfrm>
          <a:prstGeom prst="rect">
            <a:avLst/>
          </a:prstGeom>
        </p:spPr>
      </p:pic>
    </p:spTree>
    <p:extLst>
      <p:ext uri="{BB962C8B-B14F-4D97-AF65-F5344CB8AC3E}">
        <p14:creationId xmlns:p14="http://schemas.microsoft.com/office/powerpoint/2010/main" val="358484181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265237"/>
          </a:xfrm>
        </p:spPr>
        <p:txBody>
          <a:bodyPr>
            <a:normAutofit fontScale="90000"/>
          </a:bodyPr>
          <a:lstStyle/>
          <a:p>
            <a:r>
              <a:rPr lang="en-US" b="1" dirty="0"/>
              <a:t>How Much Do People </a:t>
            </a:r>
            <a:br>
              <a:rPr lang="en-US" b="1" dirty="0"/>
            </a:br>
            <a:r>
              <a:rPr lang="en-US" b="1" dirty="0"/>
              <a:t>Spend on Weddings?</a:t>
            </a:r>
          </a:p>
        </p:txBody>
      </p:sp>
      <p:sp>
        <p:nvSpPr>
          <p:cNvPr id="3" name="Content Placeholder 2"/>
          <p:cNvSpPr>
            <a:spLocks noGrp="1"/>
          </p:cNvSpPr>
          <p:nvPr>
            <p:ph sz="half" idx="1"/>
          </p:nvPr>
        </p:nvSpPr>
        <p:spPr>
          <a:xfrm>
            <a:off x="228600" y="1600200"/>
            <a:ext cx="3581400" cy="4525963"/>
          </a:xfrm>
        </p:spPr>
        <p:txBody>
          <a:bodyPr>
            <a:normAutofit fontScale="92500" lnSpcReduction="10000"/>
          </a:bodyPr>
          <a:lstStyle/>
          <a:p>
            <a:r>
              <a:rPr lang="en-US" dirty="0"/>
              <a:t>Wedding Rings</a:t>
            </a:r>
          </a:p>
          <a:p>
            <a:r>
              <a:rPr lang="en-US" dirty="0"/>
              <a:t>Wedding Dress</a:t>
            </a:r>
          </a:p>
          <a:p>
            <a:r>
              <a:rPr lang="en-US" dirty="0"/>
              <a:t>Bachelor(</a:t>
            </a:r>
            <a:r>
              <a:rPr lang="en-US" dirty="0" err="1"/>
              <a:t>ette</a:t>
            </a:r>
            <a:r>
              <a:rPr lang="en-US" dirty="0"/>
              <a:t>) Party</a:t>
            </a:r>
          </a:p>
          <a:p>
            <a:r>
              <a:rPr lang="en-US" dirty="0"/>
              <a:t>Rehearsal Dinner</a:t>
            </a:r>
          </a:p>
          <a:p>
            <a:r>
              <a:rPr lang="en-US" dirty="0"/>
              <a:t>Wedding Hall</a:t>
            </a:r>
          </a:p>
          <a:p>
            <a:r>
              <a:rPr lang="en-US" dirty="0"/>
              <a:t>Flowers, Music</a:t>
            </a:r>
          </a:p>
          <a:p>
            <a:r>
              <a:rPr lang="en-US" dirty="0"/>
              <a:t>Wedding Dinner &amp; Party</a:t>
            </a:r>
          </a:p>
          <a:p>
            <a:r>
              <a:rPr lang="en-US" dirty="0"/>
              <a:t>Wedding Reception</a:t>
            </a:r>
          </a:p>
          <a:p>
            <a:r>
              <a:rPr lang="en-US" dirty="0"/>
              <a:t>Honeymoon</a:t>
            </a:r>
          </a:p>
        </p:txBody>
      </p:sp>
      <p:sp>
        <p:nvSpPr>
          <p:cNvPr id="9" name="TextBox 8"/>
          <p:cNvSpPr txBox="1"/>
          <p:nvPr/>
        </p:nvSpPr>
        <p:spPr>
          <a:xfrm>
            <a:off x="0" y="6096000"/>
            <a:ext cx="9144000" cy="584775"/>
          </a:xfrm>
          <a:prstGeom prst="rect">
            <a:avLst/>
          </a:prstGeom>
          <a:noFill/>
        </p:spPr>
        <p:txBody>
          <a:bodyPr wrap="square" rtlCol="0">
            <a:spAutoFit/>
          </a:bodyPr>
          <a:lstStyle/>
          <a:p>
            <a:pPr algn="ctr"/>
            <a:r>
              <a:rPr lang="en-US" sz="3200" b="1" u="sng" dirty="0"/>
              <a:t>$100,000?+</a:t>
            </a:r>
            <a:endParaRPr lang="en-US" sz="3200" dirty="0"/>
          </a:p>
        </p:txBody>
      </p:sp>
      <p:pic>
        <p:nvPicPr>
          <p:cNvPr id="10" name="Picture 9">
            <a:extLst>
              <a:ext uri="{FF2B5EF4-FFF2-40B4-BE49-F238E27FC236}">
                <a16:creationId xmlns:a16="http://schemas.microsoft.com/office/drawing/2014/main" xmlns="" id="{DFC11F1C-23D9-45AA-9A64-A5285714F8F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
            <a:ext cx="1611368" cy="838200"/>
          </a:xfrm>
          <a:prstGeom prst="rect">
            <a:avLst/>
          </a:prstGeom>
        </p:spPr>
      </p:pic>
      <p:pic>
        <p:nvPicPr>
          <p:cNvPr id="13" name="Content Placeholder 12" descr="A person sitting at a beach&#10;&#10;Description generated with very high confidence">
            <a:extLst>
              <a:ext uri="{FF2B5EF4-FFF2-40B4-BE49-F238E27FC236}">
                <a16:creationId xmlns:a16="http://schemas.microsoft.com/office/drawing/2014/main" xmlns="" id="{13E68744-BC88-4BFD-A296-4FDCDD0E7F31}"/>
              </a:ext>
            </a:extLst>
          </p:cNvPr>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3581400" y="1403497"/>
            <a:ext cx="4038600" cy="2692400"/>
          </a:xfrm>
        </p:spPr>
      </p:pic>
      <p:pic>
        <p:nvPicPr>
          <p:cNvPr id="15" name="Picture 14" descr="A close up of a device&#10;&#10;Description generated with high confidence">
            <a:extLst>
              <a:ext uri="{FF2B5EF4-FFF2-40B4-BE49-F238E27FC236}">
                <a16:creationId xmlns:a16="http://schemas.microsoft.com/office/drawing/2014/main" xmlns="" id="{88D5B968-5B5C-4E09-A256-098A35C0BEB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20000" y="2223293"/>
            <a:ext cx="1533525" cy="1533525"/>
          </a:xfrm>
          <a:prstGeom prst="rect">
            <a:avLst/>
          </a:prstGeom>
        </p:spPr>
      </p:pic>
      <p:pic>
        <p:nvPicPr>
          <p:cNvPr id="17" name="Picture 16" descr="Water next to the beach&#10;&#10;Description generated with very high confidence">
            <a:extLst>
              <a:ext uri="{FF2B5EF4-FFF2-40B4-BE49-F238E27FC236}">
                <a16:creationId xmlns:a16="http://schemas.microsoft.com/office/drawing/2014/main" xmlns="" id="{CE1D4FE4-58B0-4F1D-8B52-0E68F751F9F2}"/>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314093" y="4267200"/>
            <a:ext cx="2857500" cy="1600200"/>
          </a:xfrm>
          <a:prstGeom prst="rect">
            <a:avLst/>
          </a:prstGeom>
        </p:spPr>
      </p:pic>
      <p:pic>
        <p:nvPicPr>
          <p:cNvPr id="19" name="Picture 18" descr="A group of people performing on stage in front of a crowd&#10;&#10;Description generated with very high confidence">
            <a:extLst>
              <a:ext uri="{FF2B5EF4-FFF2-40B4-BE49-F238E27FC236}">
                <a16:creationId xmlns:a16="http://schemas.microsoft.com/office/drawing/2014/main" xmlns="" id="{6264C834-428E-475E-A781-F8E70D3175D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646288" y="4190999"/>
            <a:ext cx="2678311" cy="1781077"/>
          </a:xfrm>
          <a:prstGeom prst="rect">
            <a:avLst/>
          </a:prstGeom>
        </p:spPr>
      </p:pic>
    </p:spTree>
    <p:extLst>
      <p:ext uri="{BB962C8B-B14F-4D97-AF65-F5344CB8AC3E}">
        <p14:creationId xmlns:p14="http://schemas.microsoft.com/office/powerpoint/2010/main" val="292980382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ES" b="1" dirty="0" err="1"/>
              <a:t>How</a:t>
            </a:r>
            <a:r>
              <a:rPr lang="es-ES" b="1" dirty="0"/>
              <a:t> </a:t>
            </a:r>
            <a:r>
              <a:rPr lang="es-ES" b="1" dirty="0" err="1"/>
              <a:t>Much</a:t>
            </a:r>
            <a:r>
              <a:rPr lang="es-ES" b="1" dirty="0"/>
              <a:t> Will </a:t>
            </a:r>
            <a:r>
              <a:rPr lang="es-ES" b="1" dirty="0" err="1"/>
              <a:t>You</a:t>
            </a:r>
            <a:r>
              <a:rPr lang="es-ES" b="1" dirty="0"/>
              <a:t> </a:t>
            </a:r>
            <a:r>
              <a:rPr lang="es-ES" b="1" dirty="0" err="1"/>
              <a:t>Spend</a:t>
            </a:r>
            <a:r>
              <a:rPr lang="es-ES" b="1" dirty="0"/>
              <a:t> </a:t>
            </a:r>
            <a:r>
              <a:rPr lang="es-ES" b="1" dirty="0" err="1"/>
              <a:t>on</a:t>
            </a:r>
            <a:r>
              <a:rPr lang="es-ES" b="1" dirty="0"/>
              <a:t> </a:t>
            </a:r>
            <a:r>
              <a:rPr lang="es-ES" b="1" dirty="0" err="1"/>
              <a:t>Homes</a:t>
            </a:r>
            <a:r>
              <a:rPr lang="en-US" b="1" dirty="0"/>
              <a:t>?</a:t>
            </a:r>
          </a:p>
        </p:txBody>
      </p:sp>
      <p:sp>
        <p:nvSpPr>
          <p:cNvPr id="3" name="Content Placeholder 2"/>
          <p:cNvSpPr>
            <a:spLocks noGrp="1"/>
          </p:cNvSpPr>
          <p:nvPr>
            <p:ph sz="half" idx="1"/>
          </p:nvPr>
        </p:nvSpPr>
        <p:spPr>
          <a:xfrm>
            <a:off x="228600" y="1600200"/>
            <a:ext cx="3581400" cy="4525963"/>
          </a:xfrm>
        </p:spPr>
        <p:txBody>
          <a:bodyPr>
            <a:normAutofit fontScale="92500" lnSpcReduction="10000"/>
          </a:bodyPr>
          <a:lstStyle/>
          <a:p>
            <a:r>
              <a:rPr lang="en-US" dirty="0"/>
              <a:t>If you guy a new home $250,000-$400,000</a:t>
            </a:r>
          </a:p>
          <a:p>
            <a:r>
              <a:rPr lang="en-US" dirty="0"/>
              <a:t>Every 10 years</a:t>
            </a:r>
          </a:p>
          <a:p>
            <a:r>
              <a:rPr lang="en-US" dirty="0"/>
              <a:t>Over a period of 40 years = 4 homes</a:t>
            </a:r>
          </a:p>
          <a:p>
            <a:r>
              <a:rPr lang="en-US" dirty="0"/>
              <a:t>Paying 5% interest</a:t>
            </a:r>
          </a:p>
          <a:p>
            <a:r>
              <a:rPr lang="es-ES" dirty="0" err="1"/>
              <a:t>How</a:t>
            </a:r>
            <a:r>
              <a:rPr lang="es-ES" dirty="0"/>
              <a:t> </a:t>
            </a:r>
            <a:r>
              <a:rPr lang="es-ES" dirty="0" err="1"/>
              <a:t>much</a:t>
            </a:r>
            <a:r>
              <a:rPr lang="es-ES" dirty="0"/>
              <a:t> </a:t>
            </a:r>
            <a:r>
              <a:rPr lang="es-ES" dirty="0" err="1"/>
              <a:t>interest</a:t>
            </a:r>
            <a:r>
              <a:rPr lang="es-ES" dirty="0"/>
              <a:t> </a:t>
            </a:r>
            <a:r>
              <a:rPr lang="es-ES" dirty="0" err="1"/>
              <a:t>will</a:t>
            </a:r>
            <a:r>
              <a:rPr lang="es-ES" dirty="0"/>
              <a:t> </a:t>
            </a:r>
            <a:r>
              <a:rPr lang="es-ES" dirty="0" err="1"/>
              <a:t>you</a:t>
            </a:r>
            <a:r>
              <a:rPr lang="es-ES" dirty="0"/>
              <a:t> </a:t>
            </a:r>
            <a:r>
              <a:rPr lang="es-ES" dirty="0" err="1"/>
              <a:t>pay</a:t>
            </a:r>
            <a:r>
              <a:rPr lang="es-ES" dirty="0"/>
              <a:t> </a:t>
            </a:r>
            <a:r>
              <a:rPr lang="es-ES" dirty="0" err="1"/>
              <a:t>over</a:t>
            </a:r>
            <a:r>
              <a:rPr lang="es-ES" dirty="0"/>
              <a:t> a </a:t>
            </a:r>
            <a:r>
              <a:rPr lang="es-ES" dirty="0" err="1"/>
              <a:t>lifetime</a:t>
            </a:r>
            <a:r>
              <a:rPr lang="en-US" dirty="0"/>
              <a:t>?</a:t>
            </a:r>
          </a:p>
          <a:p>
            <a:r>
              <a:rPr lang="es-ES" dirty="0" err="1"/>
              <a:t>How</a:t>
            </a:r>
            <a:r>
              <a:rPr lang="es-ES" dirty="0"/>
              <a:t> </a:t>
            </a:r>
            <a:r>
              <a:rPr lang="es-ES" dirty="0" err="1"/>
              <a:t>much</a:t>
            </a:r>
            <a:r>
              <a:rPr lang="es-ES" dirty="0"/>
              <a:t> </a:t>
            </a:r>
            <a:r>
              <a:rPr lang="es-ES" dirty="0" err="1"/>
              <a:t>must</a:t>
            </a:r>
            <a:r>
              <a:rPr lang="es-ES" dirty="0"/>
              <a:t> </a:t>
            </a:r>
            <a:r>
              <a:rPr lang="es-ES" dirty="0" err="1"/>
              <a:t>you</a:t>
            </a:r>
            <a:r>
              <a:rPr lang="es-ES" dirty="0"/>
              <a:t> </a:t>
            </a:r>
            <a:r>
              <a:rPr lang="es-ES" dirty="0" err="1"/>
              <a:t>make</a:t>
            </a:r>
            <a:r>
              <a:rPr lang="es-ES" dirty="0"/>
              <a:t> </a:t>
            </a:r>
            <a:r>
              <a:rPr lang="es-ES" dirty="0" err="1"/>
              <a:t>before</a:t>
            </a:r>
            <a:r>
              <a:rPr lang="es-ES" dirty="0"/>
              <a:t> </a:t>
            </a:r>
            <a:r>
              <a:rPr lang="es-ES" dirty="0" err="1"/>
              <a:t>taxes</a:t>
            </a:r>
            <a:r>
              <a:rPr lang="en-US" dirty="0"/>
              <a:t>?</a:t>
            </a:r>
          </a:p>
        </p:txBody>
      </p:sp>
      <p:sp>
        <p:nvSpPr>
          <p:cNvPr id="9" name="TextBox 8"/>
          <p:cNvSpPr txBox="1"/>
          <p:nvPr/>
        </p:nvSpPr>
        <p:spPr>
          <a:xfrm>
            <a:off x="0" y="5867400"/>
            <a:ext cx="9144000" cy="1077218"/>
          </a:xfrm>
          <a:prstGeom prst="rect">
            <a:avLst/>
          </a:prstGeom>
          <a:noFill/>
        </p:spPr>
        <p:txBody>
          <a:bodyPr wrap="square" rtlCol="0">
            <a:spAutoFit/>
          </a:bodyPr>
          <a:lstStyle/>
          <a:p>
            <a:pPr algn="ctr"/>
            <a:r>
              <a:rPr lang="en-US" sz="3200" b="1" u="sng" dirty="0"/>
              <a:t>$260,000 + $513,000 = $773,000!</a:t>
            </a:r>
          </a:p>
          <a:p>
            <a:pPr algn="ctr"/>
            <a:r>
              <a:rPr lang="en-US" sz="3200" b="1" dirty="0"/>
              <a:t>Principal + Interest = Total Payments</a:t>
            </a:r>
            <a:endParaRPr lang="en-US" sz="3200" dirty="0"/>
          </a:p>
        </p:txBody>
      </p:sp>
      <p:pic>
        <p:nvPicPr>
          <p:cNvPr id="10" name="Content Placeholder 9"/>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3810000" y="1765372"/>
            <a:ext cx="2257425" cy="1771505"/>
          </a:xfrm>
        </p:spPr>
      </p:pic>
      <p:pic>
        <p:nvPicPr>
          <p:cNvPr id="12" name="Picture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33800" y="4038599"/>
            <a:ext cx="2438400" cy="1622729"/>
          </a:xfrm>
          <a:prstGeom prst="rect">
            <a:avLst/>
          </a:prstGeom>
        </p:spPr>
      </p:pic>
      <p:pic>
        <p:nvPicPr>
          <p:cNvPr id="13" name="Picture 1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337663" y="4000499"/>
            <a:ext cx="2514600" cy="1658439"/>
          </a:xfrm>
          <a:prstGeom prst="rect">
            <a:avLst/>
          </a:prstGeom>
        </p:spPr>
      </p:pic>
      <p:pic>
        <p:nvPicPr>
          <p:cNvPr id="14" name="Picture 1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252280" y="1752600"/>
            <a:ext cx="2685366" cy="1778508"/>
          </a:xfrm>
          <a:prstGeom prst="rect">
            <a:avLst/>
          </a:prstGeom>
        </p:spPr>
      </p:pic>
      <p:pic>
        <p:nvPicPr>
          <p:cNvPr id="15" name="Picture 14" descr="Seminario Libertad Financiera logo.pn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0" y="9525"/>
            <a:ext cx="1840831" cy="609600"/>
          </a:xfrm>
          <a:prstGeom prst="rect">
            <a:avLst/>
          </a:prstGeom>
        </p:spPr>
      </p:pic>
    </p:spTree>
    <p:extLst>
      <p:ext uri="{BB962C8B-B14F-4D97-AF65-F5344CB8AC3E}">
        <p14:creationId xmlns:p14="http://schemas.microsoft.com/office/powerpoint/2010/main" val="320312559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b="1" dirty="0"/>
              <a:t>Programmed to Buy </a:t>
            </a:r>
            <a:br>
              <a:rPr lang="en-US" b="1" dirty="0"/>
            </a:br>
            <a:r>
              <a:rPr lang="en-US" b="1" dirty="0"/>
              <a:t>Traditional Life Insurance</a:t>
            </a:r>
          </a:p>
        </p:txBody>
      </p:sp>
      <p:sp>
        <p:nvSpPr>
          <p:cNvPr id="3" name="Content Placeholder 2"/>
          <p:cNvSpPr>
            <a:spLocks noGrp="1"/>
          </p:cNvSpPr>
          <p:nvPr>
            <p:ph sz="half" idx="1"/>
          </p:nvPr>
        </p:nvSpPr>
        <p:spPr>
          <a:xfrm>
            <a:off x="457200" y="1600200"/>
            <a:ext cx="4038600" cy="5257800"/>
          </a:xfrm>
        </p:spPr>
        <p:txBody>
          <a:bodyPr>
            <a:normAutofit/>
          </a:bodyPr>
          <a:lstStyle/>
          <a:p>
            <a:pPr marL="0" indent="0">
              <a:buNone/>
            </a:pPr>
            <a:r>
              <a:rPr lang="es-ES" dirty="0" err="1"/>
              <a:t>Today</a:t>
            </a:r>
            <a:r>
              <a:rPr lang="es-ES" dirty="0"/>
              <a:t> </a:t>
            </a:r>
            <a:r>
              <a:rPr lang="es-ES" dirty="0" err="1"/>
              <a:t>most</a:t>
            </a:r>
            <a:r>
              <a:rPr lang="es-ES" dirty="0"/>
              <a:t> </a:t>
            </a:r>
            <a:r>
              <a:rPr lang="es-ES" dirty="0" err="1"/>
              <a:t>of</a:t>
            </a:r>
            <a:r>
              <a:rPr lang="es-ES" dirty="0"/>
              <a:t> </a:t>
            </a:r>
            <a:r>
              <a:rPr lang="es-ES" dirty="0" err="1"/>
              <a:t>the</a:t>
            </a:r>
            <a:r>
              <a:rPr lang="es-ES" dirty="0"/>
              <a:t> </a:t>
            </a:r>
            <a:r>
              <a:rPr lang="es-ES" dirty="0" err="1"/>
              <a:t>people</a:t>
            </a:r>
            <a:r>
              <a:rPr lang="es-ES" dirty="0"/>
              <a:t> </a:t>
            </a:r>
            <a:r>
              <a:rPr lang="es-ES" dirty="0" err="1"/>
              <a:t>who</a:t>
            </a:r>
            <a:r>
              <a:rPr lang="es-ES" dirty="0"/>
              <a:t> </a:t>
            </a:r>
            <a:r>
              <a:rPr lang="es-ES" dirty="0" err="1"/>
              <a:t>sell</a:t>
            </a:r>
            <a:r>
              <a:rPr lang="es-ES" dirty="0"/>
              <a:t> </a:t>
            </a:r>
            <a:r>
              <a:rPr lang="es-ES" dirty="0" err="1"/>
              <a:t>life</a:t>
            </a:r>
            <a:r>
              <a:rPr lang="es-ES" dirty="0"/>
              <a:t> </a:t>
            </a:r>
            <a:r>
              <a:rPr lang="es-ES" dirty="0" err="1"/>
              <a:t>insurance</a:t>
            </a:r>
            <a:r>
              <a:rPr lang="es-ES" dirty="0"/>
              <a:t> </a:t>
            </a:r>
            <a:r>
              <a:rPr lang="es-ES" dirty="0" err="1"/>
              <a:t>typically</a:t>
            </a:r>
            <a:r>
              <a:rPr lang="es-ES" dirty="0"/>
              <a:t> </a:t>
            </a:r>
            <a:r>
              <a:rPr lang="es-ES" dirty="0" err="1"/>
              <a:t>offer</a:t>
            </a:r>
            <a:r>
              <a:rPr lang="es-ES" dirty="0"/>
              <a:t>:</a:t>
            </a:r>
          </a:p>
          <a:p>
            <a:r>
              <a:rPr lang="es-ES" dirty="0" err="1"/>
              <a:t>Term</a:t>
            </a:r>
            <a:r>
              <a:rPr lang="es-ES" dirty="0"/>
              <a:t> </a:t>
            </a:r>
            <a:r>
              <a:rPr lang="es-ES" dirty="0" err="1"/>
              <a:t>Insurance</a:t>
            </a:r>
            <a:r>
              <a:rPr lang="es-ES" dirty="0"/>
              <a:t> (10-30 </a:t>
            </a:r>
            <a:r>
              <a:rPr lang="es-ES" dirty="0" err="1"/>
              <a:t>years</a:t>
            </a:r>
            <a:r>
              <a:rPr lang="es-ES" dirty="0"/>
              <a:t>)</a:t>
            </a:r>
          </a:p>
          <a:p>
            <a:r>
              <a:rPr lang="es-ES" dirty="0" err="1"/>
              <a:t>Whole</a:t>
            </a:r>
            <a:r>
              <a:rPr lang="es-ES" dirty="0"/>
              <a:t> </a:t>
            </a:r>
            <a:r>
              <a:rPr lang="es-ES" dirty="0" err="1"/>
              <a:t>Life</a:t>
            </a:r>
            <a:r>
              <a:rPr lang="es-ES" dirty="0"/>
              <a:t> (</a:t>
            </a:r>
            <a:r>
              <a:rPr lang="es-ES" dirty="0" err="1"/>
              <a:t>permanent</a:t>
            </a:r>
            <a:r>
              <a:rPr lang="es-ES" dirty="0"/>
              <a:t> – </a:t>
            </a:r>
            <a:r>
              <a:rPr lang="es-ES" dirty="0" err="1"/>
              <a:t>takes</a:t>
            </a:r>
            <a:r>
              <a:rPr lang="es-ES" dirty="0"/>
              <a:t> 15 </a:t>
            </a:r>
            <a:r>
              <a:rPr lang="es-ES" dirty="0" err="1"/>
              <a:t>years</a:t>
            </a:r>
            <a:r>
              <a:rPr lang="es-ES" dirty="0"/>
              <a:t> </a:t>
            </a:r>
            <a:r>
              <a:rPr lang="es-ES" dirty="0" err="1"/>
              <a:t>to</a:t>
            </a:r>
            <a:r>
              <a:rPr lang="es-ES" dirty="0"/>
              <a:t> break </a:t>
            </a:r>
            <a:r>
              <a:rPr lang="es-ES" dirty="0" err="1"/>
              <a:t>even</a:t>
            </a:r>
            <a:r>
              <a:rPr lang="es-ES" dirty="0"/>
              <a:t>)</a:t>
            </a:r>
            <a:endParaRPr lang="en-US" dirty="0"/>
          </a:p>
          <a:p>
            <a:r>
              <a:rPr lang="en-US" dirty="0"/>
              <a:t>Variable or Universal – Eats away money </a:t>
            </a:r>
          </a:p>
        </p:txBody>
      </p:sp>
      <p:pic>
        <p:nvPicPr>
          <p:cNvPr id="6" name="Picture 5" descr="retirement-portfolio.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724400" y="3810000"/>
            <a:ext cx="3839694" cy="2757487"/>
          </a:xfrm>
          <a:prstGeom prst="rect">
            <a:avLst/>
          </a:prstGeom>
        </p:spPr>
      </p:pic>
      <p:pic>
        <p:nvPicPr>
          <p:cNvPr id="7" name="Content Placeholder 6"/>
          <p:cNvPicPr>
            <a:picLocks noGrp="1" noChangeAspect="1"/>
          </p:cNvPicPr>
          <p:nvPr>
            <p:ph sz="half" idx="2"/>
          </p:nvPr>
        </p:nvPicPr>
        <p:blipFill>
          <a:blip r:embed="rId3" cstate="print">
            <a:extLst>
              <a:ext uri="{28A0092B-C50C-407E-A947-70E740481C1C}">
                <a14:useLocalDpi xmlns:a14="http://schemas.microsoft.com/office/drawing/2010/main"/>
              </a:ext>
            </a:extLst>
          </a:blip>
          <a:stretch>
            <a:fillRect/>
          </a:stretch>
        </p:blipFill>
        <p:spPr>
          <a:xfrm>
            <a:off x="4724400" y="1600199"/>
            <a:ext cx="3839694" cy="2150229"/>
          </a:xfrm>
        </p:spPr>
      </p:pic>
      <p:pic>
        <p:nvPicPr>
          <p:cNvPr id="9" name="Picture 8">
            <a:extLst>
              <a:ext uri="{FF2B5EF4-FFF2-40B4-BE49-F238E27FC236}">
                <a16:creationId xmlns:a16="http://schemas.microsoft.com/office/drawing/2014/main" xmlns="" id="{36AB312A-DB27-43F8-9829-0BF60B8A931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 y="1"/>
            <a:ext cx="1611368" cy="838200"/>
          </a:xfrm>
          <a:prstGeom prst="rect">
            <a:avLst/>
          </a:prstGeom>
        </p:spPr>
      </p:pic>
    </p:spTree>
    <p:extLst>
      <p:ext uri="{BB962C8B-B14F-4D97-AF65-F5344CB8AC3E}">
        <p14:creationId xmlns:p14="http://schemas.microsoft.com/office/powerpoint/2010/main" val="343480352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ctrTitle"/>
          </p:nvPr>
        </p:nvSpPr>
        <p:spPr>
          <a:xfrm>
            <a:off x="0" y="762000"/>
            <a:ext cx="9144000" cy="1295400"/>
          </a:xfrm>
        </p:spPr>
        <p:txBody>
          <a:bodyPr>
            <a:normAutofit/>
          </a:bodyPr>
          <a:lstStyle/>
          <a:p>
            <a:pPr eaLnBrk="1" hangingPunct="1"/>
            <a:r>
              <a:rPr lang="en-US" altLang="es-MX" b="1" dirty="0"/>
              <a:t>LESSON 1:  HOW DID WE GET HERE?!</a:t>
            </a:r>
          </a:p>
        </p:txBody>
      </p:sp>
      <p:sp>
        <p:nvSpPr>
          <p:cNvPr id="7" name="Footer Placeholder 7"/>
          <p:cNvSpPr>
            <a:spLocks noGrp="1"/>
          </p:cNvSpPr>
          <p:nvPr>
            <p:ph type="ftr" sz="quarter" idx="11"/>
          </p:nvPr>
        </p:nvSpPr>
        <p:spPr>
          <a:xfrm>
            <a:off x="0" y="6492875"/>
            <a:ext cx="2895600" cy="365125"/>
          </a:xfrm>
        </p:spPr>
        <p:txBody>
          <a:bodyPr/>
          <a:lstStyle/>
          <a:p>
            <a:pPr algn="l">
              <a:defRPr/>
            </a:pPr>
            <a:r>
              <a:rPr lang="en-US" dirty="0"/>
              <a:t>© Alex </a:t>
            </a:r>
            <a:r>
              <a:rPr lang="en-US" dirty="0" err="1"/>
              <a:t>Barrón</a:t>
            </a:r>
            <a:r>
              <a:rPr lang="en-US" dirty="0"/>
              <a:t> 2018</a:t>
            </a:r>
          </a:p>
        </p:txBody>
      </p:sp>
      <p:sp>
        <p:nvSpPr>
          <p:cNvPr id="6148" name="Slide Number Placeholder 8"/>
          <p:cNvSpPr>
            <a:spLocks noGrp="1"/>
          </p:cNvSpPr>
          <p:nvPr>
            <p:ph type="sldNum" sz="quarter" idx="12"/>
          </p:nvPr>
        </p:nvSpPr>
        <p:spPr bwMode="auto">
          <a:xfrm>
            <a:off x="7010400" y="6492875"/>
            <a:ext cx="2133600" cy="365125"/>
          </a:xfrm>
          <a:noFill/>
          <a:ln>
            <a:miter lim="800000"/>
            <a:headEnd/>
            <a:tailEnd/>
          </a:ln>
        </p:spPr>
        <p:txBody>
          <a:bodyPr/>
          <a:lstStyle/>
          <a:p>
            <a:fld id="{EC885D5F-85CE-4295-A299-2A9C7021449E}" type="slidenum">
              <a:rPr lang="en-US" altLang="es-MX"/>
              <a:pPr/>
              <a:t>2</a:t>
            </a:fld>
            <a:endParaRPr lang="en-US" altLang="es-MX"/>
          </a:p>
        </p:txBody>
      </p:sp>
      <p:pic>
        <p:nvPicPr>
          <p:cNvPr id="6149" name="Picture 8" descr="get-out-of-debt-2.jpg"/>
          <p:cNvPicPr>
            <a:picLocks noChangeAspect="1"/>
          </p:cNvPicPr>
          <p:nvPr/>
        </p:nvPicPr>
        <p:blipFill>
          <a:blip r:embed="rId2" cstate="print"/>
          <a:srcRect/>
          <a:stretch>
            <a:fillRect/>
          </a:stretch>
        </p:blipFill>
        <p:spPr bwMode="auto">
          <a:xfrm>
            <a:off x="1676400" y="2209800"/>
            <a:ext cx="5715000" cy="3797300"/>
          </a:xfrm>
          <a:prstGeom prst="rect">
            <a:avLst/>
          </a:prstGeom>
          <a:noFill/>
          <a:ln w="9525">
            <a:noFill/>
            <a:miter lim="800000"/>
            <a:headEnd/>
            <a:tailEnd/>
          </a:ln>
        </p:spPr>
      </p:pic>
      <p:pic>
        <p:nvPicPr>
          <p:cNvPr id="8" name="Picture 7">
            <a:extLst>
              <a:ext uri="{FF2B5EF4-FFF2-40B4-BE49-F238E27FC236}">
                <a16:creationId xmlns:a16="http://schemas.microsoft.com/office/drawing/2014/main" xmlns="" id="{046A502C-D50E-4B42-9D9F-A93D18837BB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0"/>
            <a:ext cx="1905000" cy="990941"/>
          </a:xfrm>
          <a:prstGeom prst="rect">
            <a:avLst/>
          </a:prstGeom>
        </p:spPr>
      </p:pic>
    </p:spTree>
    <p:extLst>
      <p:ext uri="{BB962C8B-B14F-4D97-AF65-F5344CB8AC3E}">
        <p14:creationId xmlns:p14="http://schemas.microsoft.com/office/powerpoint/2010/main" val="189990651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b="1" dirty="0"/>
              <a:t>Programmed to Be a Passive Investor</a:t>
            </a:r>
            <a:br>
              <a:rPr lang="en-US" b="1" dirty="0"/>
            </a:br>
            <a:r>
              <a:rPr lang="en-US" b="1" dirty="0"/>
              <a:t>While Saving for Retirement</a:t>
            </a:r>
          </a:p>
        </p:txBody>
      </p:sp>
      <p:sp>
        <p:nvSpPr>
          <p:cNvPr id="3" name="Content Placeholder 2"/>
          <p:cNvSpPr>
            <a:spLocks noGrp="1"/>
          </p:cNvSpPr>
          <p:nvPr>
            <p:ph sz="half" idx="1"/>
          </p:nvPr>
        </p:nvSpPr>
        <p:spPr>
          <a:xfrm>
            <a:off x="457200" y="1600200"/>
            <a:ext cx="4038600" cy="4876800"/>
          </a:xfrm>
        </p:spPr>
        <p:txBody>
          <a:bodyPr>
            <a:normAutofit/>
          </a:bodyPr>
          <a:lstStyle/>
          <a:p>
            <a:r>
              <a:rPr lang="en-US" dirty="0"/>
              <a:t>Buy Term and Invest the Difference</a:t>
            </a:r>
          </a:p>
          <a:p>
            <a:r>
              <a:rPr lang="en-US" dirty="0"/>
              <a:t>Buy &amp; Hold Mentality</a:t>
            </a:r>
          </a:p>
          <a:p>
            <a:r>
              <a:rPr lang="en-US" dirty="0"/>
              <a:t>Buy for the “Long Term”</a:t>
            </a:r>
          </a:p>
          <a:p>
            <a:r>
              <a:rPr lang="en-US" dirty="0"/>
              <a:t>Dollar Cost Average</a:t>
            </a:r>
          </a:p>
          <a:p>
            <a:r>
              <a:rPr lang="en-US" dirty="0"/>
              <a:t>“The Stock Market Makes 10-12% per year”</a:t>
            </a:r>
          </a:p>
          <a:p>
            <a:r>
              <a:rPr lang="en-US" dirty="0"/>
              <a:t>Buy Mutual Funds</a:t>
            </a:r>
          </a:p>
          <a:p>
            <a:r>
              <a:rPr lang="en-US" dirty="0"/>
              <a:t>Get an IRA or 401(k)</a:t>
            </a:r>
          </a:p>
        </p:txBody>
      </p:sp>
      <p:pic>
        <p:nvPicPr>
          <p:cNvPr id="5" name="Content Placeholder 4" descr="mutual-funds.jpg"/>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4800600" y="1524000"/>
            <a:ext cx="3657600" cy="2099966"/>
          </a:xfrm>
        </p:spPr>
      </p:pic>
      <p:pic>
        <p:nvPicPr>
          <p:cNvPr id="7" name="Picture 6">
            <a:extLst>
              <a:ext uri="{FF2B5EF4-FFF2-40B4-BE49-F238E27FC236}">
                <a16:creationId xmlns:a16="http://schemas.microsoft.com/office/drawing/2014/main" xmlns="" id="{3963340B-33E4-45E0-852F-DB6AD273D1F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23054" y="3886200"/>
            <a:ext cx="4014815" cy="2679700"/>
          </a:xfrm>
          <a:prstGeom prst="rect">
            <a:avLst/>
          </a:prstGeom>
        </p:spPr>
      </p:pic>
    </p:spTree>
    <p:extLst>
      <p:ext uri="{BB962C8B-B14F-4D97-AF65-F5344CB8AC3E}">
        <p14:creationId xmlns:p14="http://schemas.microsoft.com/office/powerpoint/2010/main" val="278578429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31836"/>
            <a:ext cx="8229600" cy="685801"/>
          </a:xfrm>
        </p:spPr>
        <p:txBody>
          <a:bodyPr>
            <a:normAutofit fontScale="90000"/>
          </a:bodyPr>
          <a:lstStyle/>
          <a:p>
            <a:r>
              <a:rPr lang="en-US" b="1" dirty="0"/>
              <a:t>The Traditional Script Does Not Work!</a:t>
            </a:r>
          </a:p>
        </p:txBody>
      </p:sp>
      <p:sp>
        <p:nvSpPr>
          <p:cNvPr id="3" name="Content Placeholder 2"/>
          <p:cNvSpPr>
            <a:spLocks noGrp="1"/>
          </p:cNvSpPr>
          <p:nvPr>
            <p:ph idx="1"/>
          </p:nvPr>
        </p:nvSpPr>
        <p:spPr>
          <a:xfrm>
            <a:off x="533400" y="1600200"/>
            <a:ext cx="8610600" cy="4525963"/>
          </a:xfrm>
        </p:spPr>
        <p:txBody>
          <a:bodyPr>
            <a:normAutofit fontScale="85000" lnSpcReduction="20000"/>
          </a:bodyPr>
          <a:lstStyle/>
          <a:p>
            <a:pPr marL="0" indent="0">
              <a:buNone/>
            </a:pPr>
            <a:r>
              <a:rPr lang="en-US" b="1" dirty="0"/>
              <a:t>To Get Ahead in Life = SPEND &amp; GET INTO DEBT!!!</a:t>
            </a:r>
          </a:p>
          <a:p>
            <a:r>
              <a:rPr lang="en-US" dirty="0"/>
              <a:t>Go to University = Student Loans</a:t>
            </a:r>
          </a:p>
          <a:p>
            <a:r>
              <a:rPr lang="en-US" dirty="0"/>
              <a:t>Get a Job = Limited Income and Pay Taxes</a:t>
            </a:r>
          </a:p>
          <a:p>
            <a:r>
              <a:rPr lang="en-US" dirty="0"/>
              <a:t>Get a New Car = Car Loan</a:t>
            </a:r>
          </a:p>
          <a:p>
            <a:r>
              <a:rPr lang="en-US" dirty="0"/>
              <a:t>Spend on What you Like = Credit Cards</a:t>
            </a:r>
          </a:p>
          <a:p>
            <a:r>
              <a:rPr lang="en-US" dirty="0"/>
              <a:t>Buy a New Home = Mortgage</a:t>
            </a:r>
          </a:p>
          <a:p>
            <a:r>
              <a:rPr lang="en-US" dirty="0"/>
              <a:t>Don’t Have Enough Money = Study a Masters or Ph.D.</a:t>
            </a:r>
          </a:p>
          <a:p>
            <a:r>
              <a:rPr lang="en-US" dirty="0"/>
              <a:t>Have Kids = Pay School, University, Wedding</a:t>
            </a:r>
          </a:p>
          <a:p>
            <a:r>
              <a:rPr lang="en-US" dirty="0"/>
              <a:t>Retirement Plan = 401k, IRA, Mutual funds</a:t>
            </a:r>
          </a:p>
          <a:p>
            <a:r>
              <a:rPr lang="en-US" dirty="0"/>
              <a:t>Premature Death = Term Insurance</a:t>
            </a:r>
          </a:p>
          <a:p>
            <a:endParaRPr lang="en-US" dirty="0"/>
          </a:p>
        </p:txBody>
      </p:sp>
      <p:pic>
        <p:nvPicPr>
          <p:cNvPr id="5" name="Picture 4">
            <a:extLst>
              <a:ext uri="{FF2B5EF4-FFF2-40B4-BE49-F238E27FC236}">
                <a16:creationId xmlns:a16="http://schemas.microsoft.com/office/drawing/2014/main" xmlns="" id="{9FC45F35-0F82-4DC2-8ED1-4AFAA7A1133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
            <a:ext cx="1611368" cy="838200"/>
          </a:xfrm>
          <a:prstGeom prst="rect">
            <a:avLst/>
          </a:prstGeom>
        </p:spPr>
      </p:pic>
    </p:spTree>
    <p:extLst>
      <p:ext uri="{BB962C8B-B14F-4D97-AF65-F5344CB8AC3E}">
        <p14:creationId xmlns:p14="http://schemas.microsoft.com/office/powerpoint/2010/main" val="137825389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655638"/>
          </a:xfrm>
        </p:spPr>
        <p:txBody>
          <a:bodyPr>
            <a:normAutofit fontScale="90000"/>
          </a:bodyPr>
          <a:lstStyle/>
          <a:p>
            <a:r>
              <a:rPr lang="en-US" b="1" dirty="0"/>
              <a:t>Where Does All the Money Go?</a:t>
            </a:r>
          </a:p>
        </p:txBody>
      </p:sp>
      <p:sp>
        <p:nvSpPr>
          <p:cNvPr id="3" name="Content Placeholder 2"/>
          <p:cNvSpPr>
            <a:spLocks noGrp="1"/>
          </p:cNvSpPr>
          <p:nvPr>
            <p:ph idx="1"/>
          </p:nvPr>
        </p:nvSpPr>
        <p:spPr>
          <a:xfrm>
            <a:off x="457200" y="1600200"/>
            <a:ext cx="5562600" cy="5181600"/>
          </a:xfrm>
        </p:spPr>
        <p:txBody>
          <a:bodyPr>
            <a:normAutofit fontScale="85000" lnSpcReduction="20000"/>
          </a:bodyPr>
          <a:lstStyle/>
          <a:p>
            <a:pPr lvl="0"/>
            <a:r>
              <a:rPr lang="en-US" b="1" dirty="0"/>
              <a:t>Government – Taxes</a:t>
            </a:r>
            <a:r>
              <a:rPr lang="en-US" dirty="0"/>
              <a:t>.  This money is gone before you even see it!</a:t>
            </a:r>
          </a:p>
          <a:p>
            <a:pPr lvl="0"/>
            <a:r>
              <a:rPr lang="en-US" b="1" dirty="0"/>
              <a:t>Banks – Interest</a:t>
            </a:r>
            <a:r>
              <a:rPr lang="en-US" dirty="0"/>
              <a:t>. Every time you borrow you pay interest until the loans are paid off.</a:t>
            </a:r>
          </a:p>
          <a:p>
            <a:pPr lvl="0"/>
            <a:r>
              <a:rPr lang="en-US" b="1" dirty="0"/>
              <a:t>Insurance Companies </a:t>
            </a:r>
            <a:r>
              <a:rPr lang="en-US" dirty="0"/>
              <a:t>– Premiums. Most people have to pay health insurance, car insurance, home or renter’s insurance, life insurance, etc.  </a:t>
            </a:r>
          </a:p>
          <a:p>
            <a:pPr lvl="0"/>
            <a:r>
              <a:rPr lang="en-US" b="1" dirty="0"/>
              <a:t>Merchants – Consumption</a:t>
            </a:r>
            <a:r>
              <a:rPr lang="en-US" dirty="0"/>
              <a:t>.  Everyone has to eat, pay utilities, buy clothes, pay for a car, gas and maintenance, etc. </a:t>
            </a:r>
          </a:p>
          <a:p>
            <a:pPr>
              <a:buNone/>
            </a:pPr>
            <a:endParaRPr lang="en-US" dirty="0"/>
          </a:p>
        </p:txBody>
      </p:sp>
      <p:pic>
        <p:nvPicPr>
          <p:cNvPr id="4" name="Picture 3">
            <a:extLst>
              <a:ext uri="{FF2B5EF4-FFF2-40B4-BE49-F238E27FC236}">
                <a16:creationId xmlns:a16="http://schemas.microsoft.com/office/drawing/2014/main" xmlns="" id="{3C90EA1D-8DEF-45B9-B473-CAA01C18A7E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48400" y="2438400"/>
            <a:ext cx="2743200" cy="3429000"/>
          </a:xfrm>
          <a:prstGeom prst="rect">
            <a:avLst/>
          </a:prstGeom>
        </p:spPr>
      </p:pic>
      <p:pic>
        <p:nvPicPr>
          <p:cNvPr id="5" name="Picture 4">
            <a:extLst>
              <a:ext uri="{FF2B5EF4-FFF2-40B4-BE49-F238E27FC236}">
                <a16:creationId xmlns:a16="http://schemas.microsoft.com/office/drawing/2014/main" xmlns="" id="{70A510C1-B2EB-4186-BDD3-20D14A40945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1"/>
            <a:ext cx="1611368" cy="838200"/>
          </a:xfrm>
          <a:prstGeom prst="rect">
            <a:avLst/>
          </a:prstGeom>
        </p:spPr>
      </p:pic>
    </p:spTree>
    <p:extLst>
      <p:ext uri="{BB962C8B-B14F-4D97-AF65-F5344CB8AC3E}">
        <p14:creationId xmlns:p14="http://schemas.microsoft.com/office/powerpoint/2010/main" val="10855174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79438"/>
            <a:ext cx="9144000" cy="838200"/>
          </a:xfrm>
        </p:spPr>
        <p:txBody>
          <a:bodyPr>
            <a:noAutofit/>
          </a:bodyPr>
          <a:lstStyle/>
          <a:p>
            <a:r>
              <a:rPr lang="en-US" sz="3900" b="1" dirty="0"/>
              <a:t>What is the Cost of Being a Financial Slave?</a:t>
            </a:r>
          </a:p>
        </p:txBody>
      </p:sp>
      <p:sp>
        <p:nvSpPr>
          <p:cNvPr id="3" name="Content Placeholder 2"/>
          <p:cNvSpPr>
            <a:spLocks noGrp="1"/>
          </p:cNvSpPr>
          <p:nvPr>
            <p:ph sz="half" idx="1"/>
          </p:nvPr>
        </p:nvSpPr>
        <p:spPr>
          <a:xfrm>
            <a:off x="381000" y="1371600"/>
            <a:ext cx="4038600" cy="5257800"/>
          </a:xfrm>
        </p:spPr>
        <p:txBody>
          <a:bodyPr>
            <a:normAutofit lnSpcReduction="10000"/>
          </a:bodyPr>
          <a:lstStyle/>
          <a:p>
            <a:pPr>
              <a:buNone/>
            </a:pPr>
            <a:r>
              <a:rPr lang="en-US" dirty="0"/>
              <a:t>How much money goes out of your pocket in</a:t>
            </a:r>
          </a:p>
          <a:p>
            <a:r>
              <a:rPr lang="en-US" dirty="0"/>
              <a:t>Tuition</a:t>
            </a:r>
          </a:p>
          <a:p>
            <a:r>
              <a:rPr lang="en-US" dirty="0"/>
              <a:t>Taxes</a:t>
            </a:r>
          </a:p>
          <a:p>
            <a:r>
              <a:rPr lang="en-US" dirty="0"/>
              <a:t>Purchases</a:t>
            </a:r>
          </a:p>
          <a:p>
            <a:r>
              <a:rPr lang="en-US" dirty="0"/>
              <a:t>Consumption</a:t>
            </a:r>
          </a:p>
          <a:p>
            <a:r>
              <a:rPr lang="en-US" dirty="0"/>
              <a:t>Premiums</a:t>
            </a:r>
          </a:p>
          <a:p>
            <a:r>
              <a:rPr lang="en-US" dirty="0"/>
              <a:t>Interest</a:t>
            </a:r>
          </a:p>
          <a:p>
            <a:r>
              <a:rPr lang="en-US" dirty="0"/>
              <a:t>Investment Fees and </a:t>
            </a:r>
          </a:p>
          <a:p>
            <a:r>
              <a:rPr lang="en-US" dirty="0"/>
              <a:t>Lost Opportunity Cost</a:t>
            </a:r>
          </a:p>
          <a:p>
            <a:pPr>
              <a:buNone/>
            </a:pPr>
            <a:r>
              <a:rPr lang="en-US" dirty="0"/>
              <a:t>Over your lifetime??</a:t>
            </a:r>
          </a:p>
          <a:p>
            <a:pPr>
              <a:buNone/>
            </a:pPr>
            <a:endParaRPr lang="en-US" dirty="0"/>
          </a:p>
        </p:txBody>
      </p:sp>
      <p:pic>
        <p:nvPicPr>
          <p:cNvPr id="6" name="Picture 5" descr="debt is slavery.jpg"/>
          <p:cNvPicPr>
            <a:picLocks noChangeAspect="1"/>
          </p:cNvPicPr>
          <p:nvPr/>
        </p:nvPicPr>
        <p:blipFill>
          <a:blip r:embed="rId2" cstate="print"/>
          <a:stretch>
            <a:fillRect/>
          </a:stretch>
        </p:blipFill>
        <p:spPr>
          <a:xfrm>
            <a:off x="4953000" y="4648200"/>
            <a:ext cx="3429000" cy="1896169"/>
          </a:xfrm>
          <a:prstGeom prst="rect">
            <a:avLst/>
          </a:prstGeom>
        </p:spPr>
      </p:pic>
      <p:pic>
        <p:nvPicPr>
          <p:cNvPr id="8" name="Content Placeholder 7" descr="statists-slavery.jpg"/>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6934200" y="1524000"/>
            <a:ext cx="1885742" cy="2924175"/>
          </a:xfrm>
        </p:spPr>
      </p:pic>
      <p:pic>
        <p:nvPicPr>
          <p:cNvPr id="10" name="Picture 9" descr="slave2money_1.jpg"/>
          <p:cNvPicPr>
            <a:picLocks noChangeAspect="1"/>
          </p:cNvPicPr>
          <p:nvPr/>
        </p:nvPicPr>
        <p:blipFill>
          <a:blip r:embed="rId4" cstate="print"/>
          <a:stretch>
            <a:fillRect/>
          </a:stretch>
        </p:blipFill>
        <p:spPr>
          <a:xfrm>
            <a:off x="3581400" y="2209800"/>
            <a:ext cx="3152775" cy="1600200"/>
          </a:xfrm>
          <a:prstGeom prst="rect">
            <a:avLst/>
          </a:prstGeom>
        </p:spPr>
      </p:pic>
      <p:pic>
        <p:nvPicPr>
          <p:cNvPr id="7" name="Picture 6">
            <a:extLst>
              <a:ext uri="{FF2B5EF4-FFF2-40B4-BE49-F238E27FC236}">
                <a16:creationId xmlns:a16="http://schemas.microsoft.com/office/drawing/2014/main" xmlns="" id="{63F02DF3-67A4-4F26-8577-52236B3440A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 y="1"/>
            <a:ext cx="1611368" cy="838200"/>
          </a:xfrm>
          <a:prstGeom prst="rect">
            <a:avLst/>
          </a:prstGeom>
        </p:spPr>
      </p:pic>
    </p:spTree>
    <p:extLst>
      <p:ext uri="{BB962C8B-B14F-4D97-AF65-F5344CB8AC3E}">
        <p14:creationId xmlns:p14="http://schemas.microsoft.com/office/powerpoint/2010/main" val="2867776096"/>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8077200" cy="1143000"/>
          </a:xfrm>
        </p:spPr>
        <p:txBody>
          <a:bodyPr>
            <a:normAutofit/>
          </a:bodyPr>
          <a:lstStyle/>
          <a:p>
            <a:r>
              <a:rPr lang="en-US" b="1" dirty="0"/>
              <a:t>How Much is Left for You?</a:t>
            </a:r>
          </a:p>
        </p:txBody>
      </p:sp>
      <p:sp>
        <p:nvSpPr>
          <p:cNvPr id="3" name="Content Placeholder 2"/>
          <p:cNvSpPr>
            <a:spLocks noGrp="1"/>
          </p:cNvSpPr>
          <p:nvPr>
            <p:ph idx="1"/>
          </p:nvPr>
        </p:nvSpPr>
        <p:spPr>
          <a:xfrm>
            <a:off x="228600" y="1600200"/>
            <a:ext cx="8229600" cy="4525963"/>
          </a:xfrm>
        </p:spPr>
        <p:txBody>
          <a:bodyPr/>
          <a:lstStyle/>
          <a:p>
            <a:r>
              <a:rPr lang="en-US" dirty="0"/>
              <a:t>To Pay off your Home?</a:t>
            </a:r>
          </a:p>
          <a:p>
            <a:r>
              <a:rPr lang="en-US" dirty="0"/>
              <a:t>To Start a Business?</a:t>
            </a:r>
          </a:p>
          <a:p>
            <a:r>
              <a:rPr lang="en-US" dirty="0"/>
              <a:t>To Invest in Opportunities?</a:t>
            </a:r>
          </a:p>
          <a:p>
            <a:r>
              <a:rPr lang="en-US" dirty="0"/>
              <a:t>To Travel?</a:t>
            </a:r>
          </a:p>
          <a:p>
            <a:r>
              <a:rPr lang="en-US" dirty="0"/>
              <a:t>To Enjoy Your Retirement?</a:t>
            </a:r>
          </a:p>
          <a:p>
            <a:r>
              <a:rPr lang="en-US" dirty="0"/>
              <a:t>To Help Out Others?</a:t>
            </a:r>
          </a:p>
          <a:p>
            <a:r>
              <a:rPr lang="en-US" dirty="0"/>
              <a:t>To Leave an Inheritance?</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57800" y="4343400"/>
            <a:ext cx="3780997" cy="2185416"/>
          </a:xfrm>
          <a:prstGeom prst="rect">
            <a:avLst/>
          </a:prstGeom>
        </p:spPr>
      </p:pic>
      <p:pic>
        <p:nvPicPr>
          <p:cNvPr id="6" name="Picture 5">
            <a:extLst>
              <a:ext uri="{FF2B5EF4-FFF2-40B4-BE49-F238E27FC236}">
                <a16:creationId xmlns:a16="http://schemas.microsoft.com/office/drawing/2014/main" xmlns="" id="{A61AABBB-EFBF-4772-9FF3-4403D8B3CE3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1"/>
            <a:ext cx="1611368" cy="838200"/>
          </a:xfrm>
          <a:prstGeom prst="rect">
            <a:avLst/>
          </a:prstGeom>
        </p:spPr>
      </p:pic>
    </p:spTree>
    <p:extLst>
      <p:ext uri="{BB962C8B-B14F-4D97-AF65-F5344CB8AC3E}">
        <p14:creationId xmlns:p14="http://schemas.microsoft.com/office/powerpoint/2010/main" val="3114527449"/>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xmlns="" id="{CB8FE706-3FAD-46F5-8C61-4CFFE229EC5B}"/>
              </a:ext>
            </a:extLst>
          </p:cNvPr>
          <p:cNvSpPr>
            <a:spLocks noGrp="1"/>
          </p:cNvSpPr>
          <p:nvPr>
            <p:ph type="title"/>
          </p:nvPr>
        </p:nvSpPr>
        <p:spPr/>
        <p:txBody>
          <a:bodyPr/>
          <a:lstStyle/>
          <a:p>
            <a:pPr eaLnBrk="1" hangingPunct="1"/>
            <a:r>
              <a:rPr lang="en-US" altLang="en-US" b="1"/>
              <a:t>Getting Into Debt is Easy</a:t>
            </a:r>
          </a:p>
        </p:txBody>
      </p:sp>
      <p:sp>
        <p:nvSpPr>
          <p:cNvPr id="7171" name="Content Placeholder 2">
            <a:extLst>
              <a:ext uri="{FF2B5EF4-FFF2-40B4-BE49-F238E27FC236}">
                <a16:creationId xmlns:a16="http://schemas.microsoft.com/office/drawing/2014/main" xmlns="" id="{AC0D1694-25B4-42D6-9BA6-9407E5D9FBD7}"/>
              </a:ext>
            </a:extLst>
          </p:cNvPr>
          <p:cNvSpPr>
            <a:spLocks noGrp="1"/>
          </p:cNvSpPr>
          <p:nvPr>
            <p:ph sz="half" idx="1"/>
          </p:nvPr>
        </p:nvSpPr>
        <p:spPr>
          <a:xfrm>
            <a:off x="457200" y="1600200"/>
            <a:ext cx="4343400" cy="5105400"/>
          </a:xfrm>
        </p:spPr>
        <p:txBody>
          <a:bodyPr/>
          <a:lstStyle/>
          <a:p>
            <a:pPr eaLnBrk="1" hangingPunct="1"/>
            <a:r>
              <a:rPr lang="en-US" altLang="en-US" b="1"/>
              <a:t>What is Debt? </a:t>
            </a:r>
            <a:r>
              <a:rPr lang="en-US" altLang="en-US"/>
              <a:t>Borrowing money to buy today with the promise to repay in the future with interest.</a:t>
            </a:r>
          </a:p>
          <a:p>
            <a:pPr eaLnBrk="1" hangingPunct="1"/>
            <a:r>
              <a:rPr lang="en-US" altLang="en-US"/>
              <a:t>Typical Debt Progression:</a:t>
            </a:r>
          </a:p>
          <a:p>
            <a:pPr lvl="1" eaLnBrk="1" hangingPunct="1"/>
            <a:r>
              <a:rPr lang="en-US" altLang="en-US"/>
              <a:t>School Loan</a:t>
            </a:r>
          </a:p>
          <a:p>
            <a:pPr lvl="1" eaLnBrk="1" hangingPunct="1"/>
            <a:r>
              <a:rPr lang="en-US" altLang="en-US"/>
              <a:t>Car Loan</a:t>
            </a:r>
          </a:p>
          <a:p>
            <a:pPr lvl="1" eaLnBrk="1" hangingPunct="1"/>
            <a:r>
              <a:rPr lang="en-US" altLang="en-US"/>
              <a:t>Credit Cards</a:t>
            </a:r>
          </a:p>
          <a:p>
            <a:pPr lvl="1" eaLnBrk="1" hangingPunct="1"/>
            <a:r>
              <a:rPr lang="en-US" altLang="en-US"/>
              <a:t>Home Mortgage</a:t>
            </a:r>
          </a:p>
          <a:p>
            <a:pPr lvl="1" eaLnBrk="1" hangingPunct="1"/>
            <a:r>
              <a:rPr lang="en-US" altLang="en-US"/>
              <a:t>Store Credit</a:t>
            </a:r>
          </a:p>
          <a:p>
            <a:pPr lvl="1" eaLnBrk="1" hangingPunct="1"/>
            <a:r>
              <a:rPr lang="en-US" altLang="en-US"/>
              <a:t>Small Business Loan</a:t>
            </a:r>
          </a:p>
        </p:txBody>
      </p:sp>
      <p:sp>
        <p:nvSpPr>
          <p:cNvPr id="8" name="Footer Placeholder 7">
            <a:extLst>
              <a:ext uri="{FF2B5EF4-FFF2-40B4-BE49-F238E27FC236}">
                <a16:creationId xmlns:a16="http://schemas.microsoft.com/office/drawing/2014/main" xmlns="" id="{448E0F66-541D-487C-B5F6-0614001C19E5}"/>
              </a:ext>
            </a:extLst>
          </p:cNvPr>
          <p:cNvSpPr>
            <a:spLocks noGrp="1"/>
          </p:cNvSpPr>
          <p:nvPr>
            <p:ph type="ftr" sz="quarter" idx="11"/>
          </p:nvPr>
        </p:nvSpPr>
        <p:spPr>
          <a:xfrm>
            <a:off x="0" y="6492875"/>
            <a:ext cx="2895600" cy="365125"/>
          </a:xfrm>
        </p:spPr>
        <p:txBody>
          <a:bodyPr/>
          <a:lstStyle/>
          <a:p>
            <a:pPr algn="l">
              <a:defRPr/>
            </a:pPr>
            <a:r>
              <a:rPr lang="en-US" dirty="0"/>
              <a:t>© Alex Barrón 2012</a:t>
            </a:r>
          </a:p>
        </p:txBody>
      </p:sp>
      <p:sp>
        <p:nvSpPr>
          <p:cNvPr id="9" name="Slide Number Placeholder 8">
            <a:extLst>
              <a:ext uri="{FF2B5EF4-FFF2-40B4-BE49-F238E27FC236}">
                <a16:creationId xmlns:a16="http://schemas.microsoft.com/office/drawing/2014/main" xmlns="" id="{3363A5D8-9E20-488A-B975-0BE6DD856EF8}"/>
              </a:ext>
            </a:extLst>
          </p:cNvPr>
          <p:cNvSpPr>
            <a:spLocks noGrp="1"/>
          </p:cNvSpPr>
          <p:nvPr>
            <p:ph type="sldNum" sz="quarter" idx="12"/>
          </p:nvPr>
        </p:nvSpPr>
        <p:spPr>
          <a:xfrm>
            <a:off x="7010400" y="6492875"/>
            <a:ext cx="2133600" cy="365125"/>
          </a:xfrm>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1012892-BFA1-441D-92C4-BC879BEFB9C3}" type="slidenum">
              <a:rPr lang="en-US" altLang="en-US">
                <a:solidFill>
                  <a:srgbClr val="898989"/>
                </a:solidFill>
                <a:latin typeface="Calibri" panose="020F0502020204030204" pitchFamily="34" charset="0"/>
              </a:rPr>
              <a:pPr eaLnBrk="1" hangingPunct="1"/>
              <a:t>25</a:t>
            </a:fld>
            <a:endParaRPr lang="en-US" altLang="en-US">
              <a:solidFill>
                <a:srgbClr val="898989"/>
              </a:solidFill>
              <a:latin typeface="Calibri" panose="020F0502020204030204" pitchFamily="34" charset="0"/>
            </a:endParaRPr>
          </a:p>
        </p:txBody>
      </p:sp>
      <p:sp>
        <p:nvSpPr>
          <p:cNvPr id="7175" name="Content Placeholder 2">
            <a:extLst>
              <a:ext uri="{FF2B5EF4-FFF2-40B4-BE49-F238E27FC236}">
                <a16:creationId xmlns:a16="http://schemas.microsoft.com/office/drawing/2014/main" xmlns="" id="{FE127964-136D-453F-A402-7A173CAA50D0}"/>
              </a:ext>
            </a:extLst>
          </p:cNvPr>
          <p:cNvSpPr>
            <a:spLocks noGrp="1"/>
          </p:cNvSpPr>
          <p:nvPr>
            <p:ph sz="half" idx="1"/>
          </p:nvPr>
        </p:nvSpPr>
        <p:spPr>
          <a:xfrm>
            <a:off x="4419600" y="5410200"/>
            <a:ext cx="4724400" cy="1143000"/>
          </a:xfrm>
        </p:spPr>
        <p:txBody>
          <a:bodyPr/>
          <a:lstStyle/>
          <a:p>
            <a:pPr lvl="1" eaLnBrk="1" hangingPunct="1"/>
            <a:r>
              <a:rPr lang="en-US" altLang="en-US"/>
              <a:t>Commercial Lease</a:t>
            </a:r>
          </a:p>
          <a:p>
            <a:pPr lvl="1" eaLnBrk="1" hangingPunct="1"/>
            <a:r>
              <a:rPr lang="en-US" altLang="en-US"/>
              <a:t>Commercial Real Estate Loan</a:t>
            </a:r>
          </a:p>
        </p:txBody>
      </p:sp>
      <p:pic>
        <p:nvPicPr>
          <p:cNvPr id="10" name="Picture 9">
            <a:extLst>
              <a:ext uri="{FF2B5EF4-FFF2-40B4-BE49-F238E27FC236}">
                <a16:creationId xmlns:a16="http://schemas.microsoft.com/office/drawing/2014/main" xmlns="" id="{3ABEE719-F074-46D2-91C8-CBB55D22D716}"/>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441950" y="2277450"/>
            <a:ext cx="3136900" cy="2316480"/>
          </a:xfrm>
          <a:prstGeom prst="rect">
            <a:avLst/>
          </a:prstGeom>
        </p:spPr>
      </p:pic>
      <p:pic>
        <p:nvPicPr>
          <p:cNvPr id="11" name="Picture 10">
            <a:extLst>
              <a:ext uri="{FF2B5EF4-FFF2-40B4-BE49-F238E27FC236}">
                <a16:creationId xmlns:a16="http://schemas.microsoft.com/office/drawing/2014/main" xmlns="" id="{3E5C06A0-7D21-4452-BE5D-B297DBFC760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1"/>
            <a:ext cx="1611368" cy="838200"/>
          </a:xfrm>
          <a:prstGeom prst="rect">
            <a:avLst/>
          </a:prstGeom>
        </p:spPr>
      </p:pic>
    </p:spTree>
    <p:extLst>
      <p:ext uri="{BB962C8B-B14F-4D97-AF65-F5344CB8AC3E}">
        <p14:creationId xmlns:p14="http://schemas.microsoft.com/office/powerpoint/2010/main" val="206067527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Debt Trap</a:t>
            </a:r>
          </a:p>
        </p:txBody>
      </p:sp>
      <p:cxnSp>
        <p:nvCxnSpPr>
          <p:cNvPr id="4" name="Elbow Connector 3"/>
          <p:cNvCxnSpPr/>
          <p:nvPr/>
        </p:nvCxnSpPr>
        <p:spPr>
          <a:xfrm rot="16200000" flipH="1">
            <a:off x="1409700" y="2095500"/>
            <a:ext cx="685800" cy="304800"/>
          </a:xfrm>
          <a:prstGeom prst="bentConnector3">
            <a:avLst>
              <a:gd name="adj1" fmla="val 769"/>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Elbow Connector 10"/>
          <p:cNvCxnSpPr/>
          <p:nvPr/>
        </p:nvCxnSpPr>
        <p:spPr>
          <a:xfrm rot="16200000" flipH="1">
            <a:off x="1714500" y="2736166"/>
            <a:ext cx="685800" cy="304800"/>
          </a:xfrm>
          <a:prstGeom prst="bentConnector3">
            <a:avLst>
              <a:gd name="adj1" fmla="val 769"/>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Elbow Connector 11"/>
          <p:cNvCxnSpPr/>
          <p:nvPr/>
        </p:nvCxnSpPr>
        <p:spPr>
          <a:xfrm rot="16200000" flipH="1">
            <a:off x="2019300" y="3390900"/>
            <a:ext cx="685800" cy="304800"/>
          </a:xfrm>
          <a:prstGeom prst="bentConnector3">
            <a:avLst>
              <a:gd name="adj1" fmla="val 769"/>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p:nvPr/>
        </p:nvCxnSpPr>
        <p:spPr>
          <a:xfrm rot="16200000" flipH="1">
            <a:off x="2324100" y="4032737"/>
            <a:ext cx="685800" cy="304800"/>
          </a:xfrm>
          <a:prstGeom prst="bentConnector3">
            <a:avLst>
              <a:gd name="adj1" fmla="val 769"/>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Elbow Connector 13"/>
          <p:cNvCxnSpPr/>
          <p:nvPr/>
        </p:nvCxnSpPr>
        <p:spPr>
          <a:xfrm rot="16200000" flipH="1">
            <a:off x="2628901" y="4718537"/>
            <a:ext cx="685800" cy="304800"/>
          </a:xfrm>
          <a:prstGeom prst="bentConnector3">
            <a:avLst>
              <a:gd name="adj1" fmla="val 769"/>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609600" y="1905000"/>
            <a:ext cx="7543800" cy="0"/>
          </a:xfrm>
          <a:prstGeom prst="straightConnector1">
            <a:avLst/>
          </a:prstGeom>
          <a:ln w="25400">
            <a:solidFill>
              <a:srgbClr val="3333FF"/>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6515100" y="1905000"/>
            <a:ext cx="1447800" cy="461665"/>
          </a:xfrm>
          <a:prstGeom prst="rect">
            <a:avLst/>
          </a:prstGeom>
          <a:noFill/>
        </p:spPr>
        <p:txBody>
          <a:bodyPr wrap="square" rtlCol="0">
            <a:spAutoFit/>
          </a:bodyPr>
          <a:lstStyle/>
          <a:p>
            <a:pPr algn="ctr"/>
            <a:r>
              <a:rPr lang="en-US" sz="2400" dirty="0">
                <a:solidFill>
                  <a:srgbClr val="0000FF"/>
                </a:solidFill>
              </a:rPr>
              <a:t>time</a:t>
            </a:r>
          </a:p>
        </p:txBody>
      </p:sp>
      <p:cxnSp>
        <p:nvCxnSpPr>
          <p:cNvPr id="25" name="Straight Arrow Connector 24"/>
          <p:cNvCxnSpPr/>
          <p:nvPr/>
        </p:nvCxnSpPr>
        <p:spPr>
          <a:xfrm>
            <a:off x="626012" y="1861037"/>
            <a:ext cx="0" cy="46482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626012" y="533400"/>
            <a:ext cx="0" cy="1371600"/>
          </a:xfrm>
          <a:prstGeom prst="straightConnector1">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0" y="5867400"/>
            <a:ext cx="657667" cy="523220"/>
          </a:xfrm>
          <a:prstGeom prst="rect">
            <a:avLst/>
          </a:prstGeom>
          <a:noFill/>
        </p:spPr>
        <p:txBody>
          <a:bodyPr wrap="square" rtlCol="0">
            <a:spAutoFit/>
          </a:bodyPr>
          <a:lstStyle/>
          <a:p>
            <a:r>
              <a:rPr lang="en-US" sz="2800" b="1" dirty="0">
                <a:solidFill>
                  <a:srgbClr val="FF0000"/>
                </a:solidFill>
              </a:rPr>
              <a:t>-$</a:t>
            </a:r>
          </a:p>
        </p:txBody>
      </p:sp>
      <p:sp>
        <p:nvSpPr>
          <p:cNvPr id="30" name="TextBox 29"/>
          <p:cNvSpPr txBox="1"/>
          <p:nvPr/>
        </p:nvSpPr>
        <p:spPr>
          <a:xfrm>
            <a:off x="1" y="695980"/>
            <a:ext cx="670062" cy="523220"/>
          </a:xfrm>
          <a:prstGeom prst="rect">
            <a:avLst/>
          </a:prstGeom>
          <a:noFill/>
        </p:spPr>
        <p:txBody>
          <a:bodyPr wrap="square" rtlCol="0">
            <a:spAutoFit/>
          </a:bodyPr>
          <a:lstStyle/>
          <a:p>
            <a:r>
              <a:rPr lang="en-US" sz="2800" b="1" dirty="0">
                <a:solidFill>
                  <a:srgbClr val="00B050"/>
                </a:solidFill>
              </a:rPr>
              <a:t>+$</a:t>
            </a:r>
          </a:p>
        </p:txBody>
      </p:sp>
      <p:sp>
        <p:nvSpPr>
          <p:cNvPr id="31" name="TextBox 30"/>
          <p:cNvSpPr txBox="1"/>
          <p:nvPr/>
        </p:nvSpPr>
        <p:spPr>
          <a:xfrm>
            <a:off x="1600200" y="1399372"/>
            <a:ext cx="762000" cy="461665"/>
          </a:xfrm>
          <a:prstGeom prst="rect">
            <a:avLst/>
          </a:prstGeom>
          <a:noFill/>
        </p:spPr>
        <p:txBody>
          <a:bodyPr wrap="square" rtlCol="0">
            <a:spAutoFit/>
          </a:bodyPr>
          <a:lstStyle/>
          <a:p>
            <a:pPr algn="ctr"/>
            <a:r>
              <a:rPr lang="en-US" sz="2400" b="1" dirty="0"/>
              <a:t>18</a:t>
            </a:r>
          </a:p>
        </p:txBody>
      </p:sp>
      <p:sp>
        <p:nvSpPr>
          <p:cNvPr id="32" name="TextBox 31"/>
          <p:cNvSpPr txBox="1"/>
          <p:nvPr/>
        </p:nvSpPr>
        <p:spPr>
          <a:xfrm>
            <a:off x="5763651" y="1399372"/>
            <a:ext cx="762000" cy="461665"/>
          </a:xfrm>
          <a:prstGeom prst="rect">
            <a:avLst/>
          </a:prstGeom>
          <a:noFill/>
        </p:spPr>
        <p:txBody>
          <a:bodyPr wrap="square" rtlCol="0">
            <a:spAutoFit/>
          </a:bodyPr>
          <a:lstStyle/>
          <a:p>
            <a:pPr algn="ctr"/>
            <a:r>
              <a:rPr lang="en-US" sz="2400" b="1" dirty="0"/>
              <a:t>65</a:t>
            </a:r>
          </a:p>
        </p:txBody>
      </p:sp>
      <p:cxnSp>
        <p:nvCxnSpPr>
          <p:cNvPr id="33" name="Elbow Connector 32"/>
          <p:cNvCxnSpPr/>
          <p:nvPr/>
        </p:nvCxnSpPr>
        <p:spPr>
          <a:xfrm rot="16200000" flipH="1">
            <a:off x="2933701" y="5372100"/>
            <a:ext cx="685800" cy="304800"/>
          </a:xfrm>
          <a:prstGeom prst="bentConnector3">
            <a:avLst>
              <a:gd name="adj1" fmla="val 769"/>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Elbow Connector 33"/>
          <p:cNvCxnSpPr/>
          <p:nvPr/>
        </p:nvCxnSpPr>
        <p:spPr>
          <a:xfrm rot="16200000" flipH="1">
            <a:off x="3238501" y="6057900"/>
            <a:ext cx="685800" cy="304800"/>
          </a:xfrm>
          <a:prstGeom prst="bentConnector3">
            <a:avLst>
              <a:gd name="adj1" fmla="val 769"/>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2209800" y="2191908"/>
            <a:ext cx="3553851" cy="369332"/>
          </a:xfrm>
          <a:prstGeom prst="rect">
            <a:avLst/>
          </a:prstGeom>
          <a:noFill/>
        </p:spPr>
        <p:txBody>
          <a:bodyPr wrap="square" rtlCol="0">
            <a:spAutoFit/>
          </a:bodyPr>
          <a:lstStyle/>
          <a:p>
            <a:r>
              <a:rPr lang="en-US" b="1" dirty="0"/>
              <a:t>Student Loan</a:t>
            </a:r>
          </a:p>
        </p:txBody>
      </p:sp>
      <p:sp>
        <p:nvSpPr>
          <p:cNvPr id="36" name="TextBox 35"/>
          <p:cNvSpPr txBox="1"/>
          <p:nvPr/>
        </p:nvSpPr>
        <p:spPr>
          <a:xfrm>
            <a:off x="3976174" y="6129010"/>
            <a:ext cx="4558226" cy="369332"/>
          </a:xfrm>
          <a:prstGeom prst="rect">
            <a:avLst/>
          </a:prstGeom>
          <a:noFill/>
        </p:spPr>
        <p:txBody>
          <a:bodyPr wrap="square" rtlCol="0">
            <a:spAutoFit/>
          </a:bodyPr>
          <a:lstStyle/>
          <a:p>
            <a:r>
              <a:rPr lang="en-US" b="1" dirty="0"/>
              <a:t>Consolidation Loan</a:t>
            </a:r>
          </a:p>
        </p:txBody>
      </p:sp>
      <p:sp>
        <p:nvSpPr>
          <p:cNvPr id="37" name="TextBox 36"/>
          <p:cNvSpPr txBox="1"/>
          <p:nvPr/>
        </p:nvSpPr>
        <p:spPr>
          <a:xfrm>
            <a:off x="2819401" y="3472905"/>
            <a:ext cx="4468251" cy="369332"/>
          </a:xfrm>
          <a:prstGeom prst="rect">
            <a:avLst/>
          </a:prstGeom>
          <a:noFill/>
        </p:spPr>
        <p:txBody>
          <a:bodyPr wrap="square" rtlCol="0">
            <a:spAutoFit/>
          </a:bodyPr>
          <a:lstStyle/>
          <a:p>
            <a:r>
              <a:rPr lang="en-US" b="1" dirty="0"/>
              <a:t>Wedding and Honeymoon – Credit Card</a:t>
            </a:r>
          </a:p>
        </p:txBody>
      </p:sp>
      <p:sp>
        <p:nvSpPr>
          <p:cNvPr id="38" name="TextBox 37"/>
          <p:cNvSpPr txBox="1"/>
          <p:nvPr/>
        </p:nvSpPr>
        <p:spPr>
          <a:xfrm>
            <a:off x="3124201" y="4185137"/>
            <a:ext cx="5410199" cy="369332"/>
          </a:xfrm>
          <a:prstGeom prst="rect">
            <a:avLst/>
          </a:prstGeom>
          <a:noFill/>
        </p:spPr>
        <p:txBody>
          <a:bodyPr wrap="square" rtlCol="0">
            <a:spAutoFit/>
          </a:bodyPr>
          <a:lstStyle/>
          <a:p>
            <a:r>
              <a:rPr lang="en-US" b="1" dirty="0"/>
              <a:t>Consumption – Store Credit</a:t>
            </a:r>
          </a:p>
        </p:txBody>
      </p:sp>
      <p:sp>
        <p:nvSpPr>
          <p:cNvPr id="39" name="TextBox 38"/>
          <p:cNvSpPr txBox="1"/>
          <p:nvPr/>
        </p:nvSpPr>
        <p:spPr>
          <a:xfrm>
            <a:off x="3425484" y="4798199"/>
            <a:ext cx="3553851" cy="369332"/>
          </a:xfrm>
          <a:prstGeom prst="rect">
            <a:avLst/>
          </a:prstGeom>
          <a:noFill/>
        </p:spPr>
        <p:txBody>
          <a:bodyPr wrap="square" rtlCol="0">
            <a:spAutoFit/>
          </a:bodyPr>
          <a:lstStyle/>
          <a:p>
            <a:r>
              <a:rPr lang="en-US" b="1" dirty="0"/>
              <a:t>New Home Mortgage</a:t>
            </a:r>
          </a:p>
        </p:txBody>
      </p:sp>
      <p:sp>
        <p:nvSpPr>
          <p:cNvPr id="40" name="TextBox 39"/>
          <p:cNvSpPr txBox="1"/>
          <p:nvPr/>
        </p:nvSpPr>
        <p:spPr>
          <a:xfrm>
            <a:off x="3733801" y="5498067"/>
            <a:ext cx="4038599" cy="369332"/>
          </a:xfrm>
          <a:prstGeom prst="rect">
            <a:avLst/>
          </a:prstGeom>
          <a:noFill/>
        </p:spPr>
        <p:txBody>
          <a:bodyPr wrap="square" rtlCol="0">
            <a:spAutoFit/>
          </a:bodyPr>
          <a:lstStyle/>
          <a:p>
            <a:r>
              <a:rPr lang="en-US" b="1" dirty="0"/>
              <a:t>Small Business Loan</a:t>
            </a:r>
          </a:p>
        </p:txBody>
      </p:sp>
      <p:sp>
        <p:nvSpPr>
          <p:cNvPr id="41" name="TextBox 40"/>
          <p:cNvSpPr txBox="1"/>
          <p:nvPr/>
        </p:nvSpPr>
        <p:spPr>
          <a:xfrm>
            <a:off x="2354579" y="2703899"/>
            <a:ext cx="3553851" cy="369332"/>
          </a:xfrm>
          <a:prstGeom prst="rect">
            <a:avLst/>
          </a:prstGeom>
          <a:noFill/>
        </p:spPr>
        <p:txBody>
          <a:bodyPr wrap="square" rtlCol="0">
            <a:spAutoFit/>
          </a:bodyPr>
          <a:lstStyle/>
          <a:p>
            <a:r>
              <a:rPr lang="en-US" b="1" dirty="0"/>
              <a:t>Car Loan</a:t>
            </a:r>
          </a:p>
        </p:txBody>
      </p:sp>
      <p:sp>
        <p:nvSpPr>
          <p:cNvPr id="3" name="TextBox 2"/>
          <p:cNvSpPr txBox="1"/>
          <p:nvPr/>
        </p:nvSpPr>
        <p:spPr>
          <a:xfrm>
            <a:off x="2282484" y="1445538"/>
            <a:ext cx="2286000" cy="369332"/>
          </a:xfrm>
          <a:prstGeom prst="rect">
            <a:avLst/>
          </a:prstGeom>
          <a:noFill/>
        </p:spPr>
        <p:txBody>
          <a:bodyPr wrap="square" rtlCol="0">
            <a:spAutoFit/>
          </a:bodyPr>
          <a:lstStyle/>
          <a:p>
            <a:r>
              <a:rPr lang="en-US" i="1" dirty="0"/>
              <a:t>Critical Decisions!</a:t>
            </a:r>
          </a:p>
        </p:txBody>
      </p:sp>
      <p:sp>
        <p:nvSpPr>
          <p:cNvPr id="28" name="TextBox 27"/>
          <p:cNvSpPr txBox="1"/>
          <p:nvPr/>
        </p:nvSpPr>
        <p:spPr>
          <a:xfrm>
            <a:off x="701965" y="3516915"/>
            <a:ext cx="1580519" cy="646331"/>
          </a:xfrm>
          <a:prstGeom prst="rect">
            <a:avLst/>
          </a:prstGeom>
          <a:noFill/>
        </p:spPr>
        <p:txBody>
          <a:bodyPr wrap="square" rtlCol="0">
            <a:spAutoFit/>
          </a:bodyPr>
          <a:lstStyle/>
          <a:p>
            <a:pPr algn="ctr"/>
            <a:r>
              <a:rPr lang="en-US" b="1" dirty="0">
                <a:solidFill>
                  <a:srgbClr val="FF0000"/>
                </a:solidFill>
              </a:rPr>
              <a:t>The Debt Trap!</a:t>
            </a:r>
          </a:p>
        </p:txBody>
      </p:sp>
      <p:sp>
        <p:nvSpPr>
          <p:cNvPr id="43" name="TextBox 42"/>
          <p:cNvSpPr txBox="1"/>
          <p:nvPr/>
        </p:nvSpPr>
        <p:spPr>
          <a:xfrm>
            <a:off x="1787723" y="6175176"/>
            <a:ext cx="1857061" cy="646331"/>
          </a:xfrm>
          <a:prstGeom prst="rect">
            <a:avLst/>
          </a:prstGeom>
          <a:noFill/>
        </p:spPr>
        <p:txBody>
          <a:bodyPr wrap="square" rtlCol="0">
            <a:spAutoFit/>
          </a:bodyPr>
          <a:lstStyle/>
          <a:p>
            <a:pPr algn="ctr"/>
            <a:r>
              <a:rPr lang="en-US" b="1" dirty="0">
                <a:solidFill>
                  <a:srgbClr val="FF0000"/>
                </a:solidFill>
              </a:rPr>
              <a:t>The Pit of Desperation</a:t>
            </a:r>
          </a:p>
        </p:txBody>
      </p:sp>
      <p:sp>
        <p:nvSpPr>
          <p:cNvPr id="6" name="Arc 5"/>
          <p:cNvSpPr/>
          <p:nvPr/>
        </p:nvSpPr>
        <p:spPr>
          <a:xfrm flipV="1">
            <a:off x="0" y="3666068"/>
            <a:ext cx="8229599" cy="2840770"/>
          </a:xfrm>
          <a:prstGeom prst="arc">
            <a:avLst/>
          </a:prstGeom>
          <a:ln w="25400">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44" name="Picture 43">
            <a:extLst>
              <a:ext uri="{FF2B5EF4-FFF2-40B4-BE49-F238E27FC236}">
                <a16:creationId xmlns:a16="http://schemas.microsoft.com/office/drawing/2014/main" xmlns="" id="{7BC71FC7-ED3D-4CFE-963E-610EB8B4F92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532631" y="114300"/>
            <a:ext cx="1611368" cy="838200"/>
          </a:xfrm>
          <a:prstGeom prst="rect">
            <a:avLst/>
          </a:prstGeom>
        </p:spPr>
      </p:pic>
    </p:spTree>
    <p:extLst>
      <p:ext uri="{BB962C8B-B14F-4D97-AF65-F5344CB8AC3E}">
        <p14:creationId xmlns:p14="http://schemas.microsoft.com/office/powerpoint/2010/main" val="3304538429"/>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xmlns="" id="{42548125-87FC-4AF6-8249-17E18164745E}"/>
              </a:ext>
            </a:extLst>
          </p:cNvPr>
          <p:cNvSpPr>
            <a:spLocks noGrp="1"/>
          </p:cNvSpPr>
          <p:nvPr>
            <p:ph type="title"/>
          </p:nvPr>
        </p:nvSpPr>
        <p:spPr/>
        <p:txBody>
          <a:bodyPr/>
          <a:lstStyle/>
          <a:p>
            <a:pPr eaLnBrk="1" hangingPunct="1"/>
            <a:r>
              <a:rPr lang="en-US" altLang="en-US" b="1"/>
              <a:t>Debt is a Hopeless Pit</a:t>
            </a:r>
          </a:p>
        </p:txBody>
      </p:sp>
      <p:sp>
        <p:nvSpPr>
          <p:cNvPr id="3" name="Content Placeholder 2">
            <a:extLst>
              <a:ext uri="{FF2B5EF4-FFF2-40B4-BE49-F238E27FC236}">
                <a16:creationId xmlns:a16="http://schemas.microsoft.com/office/drawing/2014/main" xmlns="" id="{58AE7F5A-CDE2-4E78-8192-F7B2C44F8BD6}"/>
              </a:ext>
            </a:extLst>
          </p:cNvPr>
          <p:cNvSpPr>
            <a:spLocks noGrp="1"/>
          </p:cNvSpPr>
          <p:nvPr>
            <p:ph sz="half" idx="1"/>
          </p:nvPr>
        </p:nvSpPr>
        <p:spPr>
          <a:xfrm>
            <a:off x="457200" y="1600200"/>
            <a:ext cx="4343400" cy="5105400"/>
          </a:xfrm>
        </p:spPr>
        <p:txBody>
          <a:bodyPr rtlCol="0">
            <a:normAutofit fontScale="85000" lnSpcReduction="20000"/>
          </a:bodyPr>
          <a:lstStyle/>
          <a:p>
            <a:pPr eaLnBrk="1" fontAlgn="auto" hangingPunct="1">
              <a:spcAft>
                <a:spcPts val="0"/>
              </a:spcAft>
              <a:defRPr/>
            </a:pPr>
            <a:r>
              <a:rPr lang="en-US" i="1" dirty="0"/>
              <a:t>“Youth would take short cuts to wealth and the desirable things for which it stands.  To secure wealth quickly youth often borrows unwisely.  Youth, never having had experience, cannot realize that hopeless </a:t>
            </a:r>
            <a:r>
              <a:rPr lang="en-US" b="1" i="1" dirty="0"/>
              <a:t>debt</a:t>
            </a:r>
            <a:r>
              <a:rPr lang="en-US" i="1" dirty="0"/>
              <a:t> is like a deep pit into which one may descend quickly and where one may struggle vainly for many days.  It is a pit of sorrow and regrets where the brightness of the sun is overcast and night is made unhappy by restless sleeping</a:t>
            </a:r>
            <a:r>
              <a:rPr lang="en-US" dirty="0"/>
              <a:t>." ― George S. </a:t>
            </a:r>
            <a:r>
              <a:rPr lang="en-US" dirty="0" err="1"/>
              <a:t>Clason</a:t>
            </a:r>
            <a:endParaRPr lang="en-US" dirty="0"/>
          </a:p>
        </p:txBody>
      </p:sp>
      <p:sp>
        <p:nvSpPr>
          <p:cNvPr id="8" name="Footer Placeholder 7">
            <a:extLst>
              <a:ext uri="{FF2B5EF4-FFF2-40B4-BE49-F238E27FC236}">
                <a16:creationId xmlns:a16="http://schemas.microsoft.com/office/drawing/2014/main" xmlns="" id="{80C93BFC-2EF6-4BE8-B743-959F443CB5BB}"/>
              </a:ext>
            </a:extLst>
          </p:cNvPr>
          <p:cNvSpPr>
            <a:spLocks noGrp="1"/>
          </p:cNvSpPr>
          <p:nvPr>
            <p:ph type="ftr" sz="quarter" idx="11"/>
          </p:nvPr>
        </p:nvSpPr>
        <p:spPr>
          <a:xfrm>
            <a:off x="0" y="6492875"/>
            <a:ext cx="2895600" cy="365125"/>
          </a:xfrm>
        </p:spPr>
        <p:txBody>
          <a:bodyPr/>
          <a:lstStyle/>
          <a:p>
            <a:pPr algn="l">
              <a:defRPr/>
            </a:pPr>
            <a:r>
              <a:rPr lang="en-US" dirty="0"/>
              <a:t>© Alex Barrón 2012</a:t>
            </a:r>
          </a:p>
        </p:txBody>
      </p:sp>
      <p:sp>
        <p:nvSpPr>
          <p:cNvPr id="9" name="Slide Number Placeholder 8">
            <a:extLst>
              <a:ext uri="{FF2B5EF4-FFF2-40B4-BE49-F238E27FC236}">
                <a16:creationId xmlns:a16="http://schemas.microsoft.com/office/drawing/2014/main" xmlns="" id="{D511D9F9-D0FC-4F36-A8A0-31C5366E6E4E}"/>
              </a:ext>
            </a:extLst>
          </p:cNvPr>
          <p:cNvSpPr>
            <a:spLocks noGrp="1"/>
          </p:cNvSpPr>
          <p:nvPr>
            <p:ph type="sldNum" sz="quarter" idx="12"/>
          </p:nvPr>
        </p:nvSpPr>
        <p:spPr>
          <a:xfrm>
            <a:off x="7010400" y="6492875"/>
            <a:ext cx="2133600" cy="365125"/>
          </a:xfrm>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FA1D0F7-1A3B-47AA-B794-CA63AEFD51DD}" type="slidenum">
              <a:rPr lang="en-US" altLang="en-US">
                <a:solidFill>
                  <a:srgbClr val="898989"/>
                </a:solidFill>
                <a:latin typeface="Calibri" panose="020F0502020204030204" pitchFamily="34" charset="0"/>
              </a:rPr>
              <a:pPr eaLnBrk="1" hangingPunct="1"/>
              <a:t>27</a:t>
            </a:fld>
            <a:endParaRPr lang="en-US" altLang="en-US">
              <a:solidFill>
                <a:srgbClr val="898989"/>
              </a:solidFill>
              <a:latin typeface="Calibri" panose="020F0502020204030204" pitchFamily="34" charset="0"/>
            </a:endParaRPr>
          </a:p>
        </p:txBody>
      </p:sp>
      <p:pic>
        <p:nvPicPr>
          <p:cNvPr id="8198" name="Picture 9" descr="pit.jpg">
            <a:extLst>
              <a:ext uri="{FF2B5EF4-FFF2-40B4-BE49-F238E27FC236}">
                <a16:creationId xmlns:a16="http://schemas.microsoft.com/office/drawing/2014/main" xmlns="" id="{B3DD47AC-FE1C-4452-B53F-81DDAF2A497E}"/>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5257800" y="1905000"/>
            <a:ext cx="376237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xmlns="" id="{C224211C-8699-4390-9E54-BA698476C41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 y="1"/>
            <a:ext cx="1611368" cy="838200"/>
          </a:xfrm>
          <a:prstGeom prst="rect">
            <a:avLst/>
          </a:prstGeom>
        </p:spPr>
      </p:pic>
    </p:spTree>
    <p:extLst>
      <p:ext uri="{BB962C8B-B14F-4D97-AF65-F5344CB8AC3E}">
        <p14:creationId xmlns:p14="http://schemas.microsoft.com/office/powerpoint/2010/main" val="411492307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xmlns="" id="{BE85BCEF-0350-4EC1-A41B-E9107B03F8A9}"/>
              </a:ext>
            </a:extLst>
          </p:cNvPr>
          <p:cNvSpPr>
            <a:spLocks noGrp="1"/>
          </p:cNvSpPr>
          <p:nvPr>
            <p:ph type="title"/>
          </p:nvPr>
        </p:nvSpPr>
        <p:spPr/>
        <p:txBody>
          <a:bodyPr/>
          <a:lstStyle/>
          <a:p>
            <a:pPr eaLnBrk="1" hangingPunct="1"/>
            <a:r>
              <a:rPr lang="en-US" altLang="en-US" b="1"/>
              <a:t>The Vortex of Debt</a:t>
            </a:r>
          </a:p>
        </p:txBody>
      </p:sp>
      <p:sp>
        <p:nvSpPr>
          <p:cNvPr id="3" name="Content Placeholder 2">
            <a:extLst>
              <a:ext uri="{FF2B5EF4-FFF2-40B4-BE49-F238E27FC236}">
                <a16:creationId xmlns:a16="http://schemas.microsoft.com/office/drawing/2014/main" xmlns="" id="{EE977489-9928-44C7-B19B-3C0D5E663A7D}"/>
              </a:ext>
            </a:extLst>
          </p:cNvPr>
          <p:cNvSpPr>
            <a:spLocks noGrp="1"/>
          </p:cNvSpPr>
          <p:nvPr>
            <p:ph sz="half" idx="1"/>
          </p:nvPr>
        </p:nvSpPr>
        <p:spPr>
          <a:xfrm>
            <a:off x="457200" y="1600200"/>
            <a:ext cx="4343400" cy="5105400"/>
          </a:xfrm>
        </p:spPr>
        <p:txBody>
          <a:bodyPr rtlCol="0">
            <a:normAutofit fontScale="92500"/>
          </a:bodyPr>
          <a:lstStyle/>
          <a:p>
            <a:pPr eaLnBrk="1" fontAlgn="auto" hangingPunct="1">
              <a:spcAft>
                <a:spcPts val="0"/>
              </a:spcAft>
              <a:defRPr/>
            </a:pPr>
            <a:r>
              <a:rPr lang="en-US" dirty="0"/>
              <a:t>When people begin to feel desperate about their debt situation, ironically the first thing they typically do is to get into MORE debt, digging up one hole to cover another.</a:t>
            </a:r>
          </a:p>
          <a:p>
            <a:pPr eaLnBrk="1" fontAlgn="auto" hangingPunct="1">
              <a:spcAft>
                <a:spcPts val="0"/>
              </a:spcAft>
              <a:defRPr/>
            </a:pPr>
            <a:r>
              <a:rPr lang="en-US" dirty="0"/>
              <a:t>This provides a temporary relief, but in a little bit proves to be a TRAP sucking you further and deeper into a hole!</a:t>
            </a:r>
          </a:p>
        </p:txBody>
      </p:sp>
      <p:sp>
        <p:nvSpPr>
          <p:cNvPr id="8" name="Footer Placeholder 7">
            <a:extLst>
              <a:ext uri="{FF2B5EF4-FFF2-40B4-BE49-F238E27FC236}">
                <a16:creationId xmlns:a16="http://schemas.microsoft.com/office/drawing/2014/main" xmlns="" id="{9B0EDA57-D2FD-41A7-A44E-1AF13AC45128}"/>
              </a:ext>
            </a:extLst>
          </p:cNvPr>
          <p:cNvSpPr>
            <a:spLocks noGrp="1"/>
          </p:cNvSpPr>
          <p:nvPr>
            <p:ph type="ftr" sz="quarter" idx="11"/>
          </p:nvPr>
        </p:nvSpPr>
        <p:spPr>
          <a:xfrm>
            <a:off x="0" y="6492875"/>
            <a:ext cx="2895600" cy="365125"/>
          </a:xfrm>
        </p:spPr>
        <p:txBody>
          <a:bodyPr/>
          <a:lstStyle/>
          <a:p>
            <a:pPr algn="l">
              <a:defRPr/>
            </a:pPr>
            <a:r>
              <a:rPr lang="en-US" dirty="0"/>
              <a:t>© Alex Barrón 2012</a:t>
            </a:r>
          </a:p>
        </p:txBody>
      </p:sp>
      <p:sp>
        <p:nvSpPr>
          <p:cNvPr id="9" name="Slide Number Placeholder 8">
            <a:extLst>
              <a:ext uri="{FF2B5EF4-FFF2-40B4-BE49-F238E27FC236}">
                <a16:creationId xmlns:a16="http://schemas.microsoft.com/office/drawing/2014/main" xmlns="" id="{11708279-62A2-4E15-8C8A-51AC0EDCCEFB}"/>
              </a:ext>
            </a:extLst>
          </p:cNvPr>
          <p:cNvSpPr>
            <a:spLocks noGrp="1"/>
          </p:cNvSpPr>
          <p:nvPr>
            <p:ph type="sldNum" sz="quarter" idx="12"/>
          </p:nvPr>
        </p:nvSpPr>
        <p:spPr>
          <a:xfrm>
            <a:off x="7010400" y="6492875"/>
            <a:ext cx="2133600" cy="365125"/>
          </a:xfrm>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F387F86-C0B6-4C91-9D53-C6856FA31D85}" type="slidenum">
              <a:rPr lang="en-US" altLang="en-US">
                <a:solidFill>
                  <a:srgbClr val="898989"/>
                </a:solidFill>
                <a:latin typeface="Calibri" panose="020F0502020204030204" pitchFamily="34" charset="0"/>
              </a:rPr>
              <a:pPr eaLnBrk="1" hangingPunct="1"/>
              <a:t>28</a:t>
            </a:fld>
            <a:endParaRPr lang="en-US" altLang="en-US">
              <a:solidFill>
                <a:srgbClr val="898989"/>
              </a:solidFill>
              <a:latin typeface="Calibri" panose="020F0502020204030204" pitchFamily="34" charset="0"/>
            </a:endParaRPr>
          </a:p>
        </p:txBody>
      </p:sp>
      <p:pic>
        <p:nvPicPr>
          <p:cNvPr id="9222" name="Picture 6" descr="vortex.jpg">
            <a:extLst>
              <a:ext uri="{FF2B5EF4-FFF2-40B4-BE49-F238E27FC236}">
                <a16:creationId xmlns:a16="http://schemas.microsoft.com/office/drawing/2014/main" xmlns="" id="{EB998B6B-1529-43AF-891E-D55C6B13379A}"/>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5638800" y="1676400"/>
            <a:ext cx="2803525"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xmlns="" id="{551CD659-025E-4BCF-8250-F86D5698DFC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 y="1"/>
            <a:ext cx="1611368" cy="838200"/>
          </a:xfrm>
          <a:prstGeom prst="rect">
            <a:avLst/>
          </a:prstGeom>
        </p:spPr>
      </p:pic>
    </p:spTree>
    <p:extLst>
      <p:ext uri="{BB962C8B-B14F-4D97-AF65-F5344CB8AC3E}">
        <p14:creationId xmlns:p14="http://schemas.microsoft.com/office/powerpoint/2010/main" val="214512698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AAAA86-553E-4888-A832-40BF7C61AE6D}"/>
              </a:ext>
            </a:extLst>
          </p:cNvPr>
          <p:cNvSpPr>
            <a:spLocks noGrp="1"/>
          </p:cNvSpPr>
          <p:nvPr>
            <p:ph type="title"/>
          </p:nvPr>
        </p:nvSpPr>
        <p:spPr/>
        <p:txBody>
          <a:bodyPr rtlCol="0">
            <a:normAutofit fontScale="90000"/>
          </a:bodyPr>
          <a:lstStyle/>
          <a:p>
            <a:pPr eaLnBrk="1" fontAlgn="auto" hangingPunct="1">
              <a:spcAft>
                <a:spcPts val="0"/>
              </a:spcAft>
              <a:defRPr/>
            </a:pPr>
            <a:r>
              <a:rPr lang="en-US" b="1" dirty="0"/>
              <a:t>Refinancing or More Credit</a:t>
            </a:r>
            <a:br>
              <a:rPr lang="en-US" b="1" dirty="0"/>
            </a:br>
            <a:r>
              <a:rPr lang="en-US" b="1" dirty="0"/>
              <a:t>is NOT a Solution</a:t>
            </a:r>
          </a:p>
        </p:txBody>
      </p:sp>
      <p:sp>
        <p:nvSpPr>
          <p:cNvPr id="3" name="Content Placeholder 2">
            <a:extLst>
              <a:ext uri="{FF2B5EF4-FFF2-40B4-BE49-F238E27FC236}">
                <a16:creationId xmlns:a16="http://schemas.microsoft.com/office/drawing/2014/main" xmlns="" id="{57E52DAB-D70A-4F9B-B652-0987AF0A5614}"/>
              </a:ext>
            </a:extLst>
          </p:cNvPr>
          <p:cNvSpPr>
            <a:spLocks noGrp="1"/>
          </p:cNvSpPr>
          <p:nvPr>
            <p:ph sz="half" idx="1"/>
          </p:nvPr>
        </p:nvSpPr>
        <p:spPr>
          <a:xfrm>
            <a:off x="457200" y="1600200"/>
            <a:ext cx="4343400" cy="5105400"/>
          </a:xfrm>
        </p:spPr>
        <p:txBody>
          <a:bodyPr rtlCol="0">
            <a:normAutofit fontScale="92500" lnSpcReduction="20000"/>
          </a:bodyPr>
          <a:lstStyle/>
          <a:p>
            <a:pPr eaLnBrk="1" fontAlgn="auto" hangingPunct="1">
              <a:spcAft>
                <a:spcPts val="0"/>
              </a:spcAft>
              <a:defRPr/>
            </a:pPr>
            <a:r>
              <a:rPr lang="en-US" dirty="0"/>
              <a:t>Many people are tempted by credit card applications where they are “Pre-Approved”.</a:t>
            </a:r>
          </a:p>
          <a:p>
            <a:pPr eaLnBrk="1" fontAlgn="auto" hangingPunct="1">
              <a:spcAft>
                <a:spcPts val="0"/>
              </a:spcAft>
              <a:defRPr/>
            </a:pPr>
            <a:r>
              <a:rPr lang="en-US" dirty="0"/>
              <a:t>These can provide a low introductory interest rate of 0-3.99% that later converts to 18-30%!</a:t>
            </a:r>
          </a:p>
          <a:p>
            <a:pPr eaLnBrk="1" fontAlgn="auto" hangingPunct="1">
              <a:spcAft>
                <a:spcPts val="0"/>
              </a:spcAft>
              <a:defRPr/>
            </a:pPr>
            <a:r>
              <a:rPr lang="en-US" dirty="0"/>
              <a:t>Beware and Throw them away without opening them!</a:t>
            </a:r>
          </a:p>
          <a:p>
            <a:pPr eaLnBrk="1" fontAlgn="auto" hangingPunct="1">
              <a:spcAft>
                <a:spcPts val="0"/>
              </a:spcAft>
              <a:defRPr/>
            </a:pPr>
            <a:r>
              <a:rPr lang="en-US" dirty="0"/>
              <a:t>Others will suggest to Refinance your Home or get a HELOC. </a:t>
            </a:r>
          </a:p>
        </p:txBody>
      </p:sp>
      <p:sp>
        <p:nvSpPr>
          <p:cNvPr id="8" name="Footer Placeholder 7">
            <a:extLst>
              <a:ext uri="{FF2B5EF4-FFF2-40B4-BE49-F238E27FC236}">
                <a16:creationId xmlns:a16="http://schemas.microsoft.com/office/drawing/2014/main" xmlns="" id="{18D8824B-7C0A-4FB5-9017-BB234031B20B}"/>
              </a:ext>
            </a:extLst>
          </p:cNvPr>
          <p:cNvSpPr>
            <a:spLocks noGrp="1"/>
          </p:cNvSpPr>
          <p:nvPr>
            <p:ph type="ftr" sz="quarter" idx="11"/>
          </p:nvPr>
        </p:nvSpPr>
        <p:spPr>
          <a:xfrm>
            <a:off x="0" y="6492875"/>
            <a:ext cx="2895600" cy="365125"/>
          </a:xfrm>
        </p:spPr>
        <p:txBody>
          <a:bodyPr/>
          <a:lstStyle/>
          <a:p>
            <a:pPr algn="l">
              <a:defRPr/>
            </a:pPr>
            <a:r>
              <a:rPr lang="en-US" dirty="0"/>
              <a:t>© Alex Barrón 2012</a:t>
            </a:r>
          </a:p>
        </p:txBody>
      </p:sp>
      <p:sp>
        <p:nvSpPr>
          <p:cNvPr id="9" name="Slide Number Placeholder 8">
            <a:extLst>
              <a:ext uri="{FF2B5EF4-FFF2-40B4-BE49-F238E27FC236}">
                <a16:creationId xmlns:a16="http://schemas.microsoft.com/office/drawing/2014/main" xmlns="" id="{A8A80B0A-F72B-437A-8FA2-53FFFE79EFB6}"/>
              </a:ext>
            </a:extLst>
          </p:cNvPr>
          <p:cNvSpPr>
            <a:spLocks noGrp="1"/>
          </p:cNvSpPr>
          <p:nvPr>
            <p:ph type="sldNum" sz="quarter" idx="12"/>
          </p:nvPr>
        </p:nvSpPr>
        <p:spPr>
          <a:xfrm>
            <a:off x="7010400" y="6492875"/>
            <a:ext cx="2133600" cy="365125"/>
          </a:xfrm>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81ECF03-AFE4-4C2D-9D1B-C1B19C2C472C}" type="slidenum">
              <a:rPr lang="en-US" altLang="en-US">
                <a:solidFill>
                  <a:srgbClr val="898989"/>
                </a:solidFill>
                <a:latin typeface="Calibri" panose="020F0502020204030204" pitchFamily="34" charset="0"/>
              </a:rPr>
              <a:pPr eaLnBrk="1" hangingPunct="1"/>
              <a:t>29</a:t>
            </a:fld>
            <a:endParaRPr lang="en-US" altLang="en-US">
              <a:solidFill>
                <a:srgbClr val="898989"/>
              </a:solidFill>
              <a:latin typeface="Calibri" panose="020F0502020204030204" pitchFamily="34" charset="0"/>
            </a:endParaRPr>
          </a:p>
        </p:txBody>
      </p:sp>
      <p:pic>
        <p:nvPicPr>
          <p:cNvPr id="10246" name="Picture 9" descr="credit card offers.bmp">
            <a:extLst>
              <a:ext uri="{FF2B5EF4-FFF2-40B4-BE49-F238E27FC236}">
                <a16:creationId xmlns:a16="http://schemas.microsoft.com/office/drawing/2014/main" xmlns="" id="{0D23F4EE-559D-47B1-BA87-99907B7372FC}"/>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5334000" y="1752600"/>
            <a:ext cx="2628900"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10" descr="credit cards.bmp">
            <a:extLst>
              <a:ext uri="{FF2B5EF4-FFF2-40B4-BE49-F238E27FC236}">
                <a16:creationId xmlns:a16="http://schemas.microsoft.com/office/drawing/2014/main" xmlns="" id="{4E07FC15-55FA-4E9E-AE67-AC2DE344476A}"/>
              </a:ext>
            </a:extLst>
          </p:cNvPr>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bwMode="auto">
          <a:xfrm>
            <a:off x="5334000" y="4191000"/>
            <a:ext cx="24669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xmlns="" id="{56BF181C-DCE2-4107-9676-793945CAFC8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 y="1"/>
            <a:ext cx="1611368" cy="838200"/>
          </a:xfrm>
          <a:prstGeom prst="rect">
            <a:avLst/>
          </a:prstGeom>
        </p:spPr>
      </p:pic>
    </p:spTree>
    <p:extLst>
      <p:ext uri="{BB962C8B-B14F-4D97-AF65-F5344CB8AC3E}">
        <p14:creationId xmlns:p14="http://schemas.microsoft.com/office/powerpoint/2010/main" val="46613762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xmlns="" id="{31355596-4523-4B7A-A753-C31A339804D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429500" y="5825778"/>
            <a:ext cx="1905000" cy="990941"/>
          </a:xfrm>
          <a:prstGeom prst="rect">
            <a:avLst/>
          </a:prstGeom>
        </p:spPr>
      </p:pic>
      <p:sp>
        <p:nvSpPr>
          <p:cNvPr id="2" name="Title 1"/>
          <p:cNvSpPr>
            <a:spLocks noGrp="1"/>
          </p:cNvSpPr>
          <p:nvPr>
            <p:ph type="ctrTitle"/>
          </p:nvPr>
        </p:nvSpPr>
        <p:spPr>
          <a:xfrm>
            <a:off x="0" y="1"/>
            <a:ext cx="9144000" cy="990600"/>
          </a:xfrm>
        </p:spPr>
        <p:txBody>
          <a:bodyPr>
            <a:normAutofit/>
          </a:bodyPr>
          <a:lstStyle/>
          <a:p>
            <a:r>
              <a:rPr lang="en-US" b="1" dirty="0"/>
              <a:t>THE AMERICAN DREAM IS</a:t>
            </a:r>
            <a:endParaRPr lang="en-US" dirty="0"/>
          </a:p>
        </p:txBody>
      </p:sp>
      <p:sp>
        <p:nvSpPr>
          <p:cNvPr id="8" name="Subtitle 7"/>
          <p:cNvSpPr>
            <a:spLocks noGrp="1"/>
          </p:cNvSpPr>
          <p:nvPr>
            <p:ph type="subTitle" idx="1"/>
          </p:nvPr>
        </p:nvSpPr>
        <p:spPr>
          <a:xfrm>
            <a:off x="1333500" y="5943599"/>
            <a:ext cx="6400800" cy="1000727"/>
          </a:xfrm>
        </p:spPr>
        <p:txBody>
          <a:bodyPr>
            <a:normAutofit lnSpcReduction="10000"/>
          </a:bodyPr>
          <a:lstStyle/>
          <a:p>
            <a:r>
              <a:rPr lang="es-ES" sz="2800" b="1" dirty="0" err="1"/>
              <a:t>Having</a:t>
            </a:r>
            <a:r>
              <a:rPr lang="es-ES" sz="2800" b="1" dirty="0"/>
              <a:t> </a:t>
            </a:r>
            <a:r>
              <a:rPr lang="es-ES" sz="2800" b="1" dirty="0" err="1"/>
              <a:t>Success</a:t>
            </a:r>
            <a:r>
              <a:rPr lang="es-ES" sz="2800" b="1" dirty="0"/>
              <a:t> In </a:t>
            </a:r>
            <a:r>
              <a:rPr lang="es-ES" sz="2800" b="1" dirty="0" err="1"/>
              <a:t>Life</a:t>
            </a:r>
            <a:r>
              <a:rPr lang="es-ES" sz="2800" b="1" dirty="0"/>
              <a:t> and </a:t>
            </a:r>
          </a:p>
          <a:p>
            <a:r>
              <a:rPr lang="es-ES" sz="2800" b="1" dirty="0" err="1"/>
              <a:t>Being</a:t>
            </a:r>
            <a:r>
              <a:rPr lang="es-ES" sz="2800" b="1" dirty="0"/>
              <a:t> </a:t>
            </a:r>
            <a:r>
              <a:rPr lang="es-ES" sz="2800" b="1" dirty="0" err="1"/>
              <a:t>Financially</a:t>
            </a:r>
            <a:r>
              <a:rPr lang="es-ES" sz="2800" b="1" dirty="0"/>
              <a:t> Free!</a:t>
            </a:r>
            <a:endParaRPr lang="en-US" sz="2800" dirty="0"/>
          </a:p>
        </p:txBody>
      </p:sp>
      <p:pic>
        <p:nvPicPr>
          <p:cNvPr id="9" name="Picture 8" descr="gold-and-money-877 - Copy.jpg"/>
          <p:cNvPicPr/>
          <p:nvPr/>
        </p:nvPicPr>
        <p:blipFill>
          <a:blip r:embed="rId3" cstate="email">
            <a:extLst>
              <a:ext uri="{28A0092B-C50C-407E-A947-70E740481C1C}">
                <a14:useLocalDpi xmlns:a14="http://schemas.microsoft.com/office/drawing/2010/main"/>
              </a:ext>
            </a:extLst>
          </a:blip>
          <a:stretch>
            <a:fillRect/>
          </a:stretch>
        </p:blipFill>
        <p:spPr>
          <a:xfrm>
            <a:off x="762000" y="1066800"/>
            <a:ext cx="2743200" cy="1905000"/>
          </a:xfrm>
          <a:prstGeom prst="rect">
            <a:avLst/>
          </a:prstGeom>
        </p:spPr>
      </p:pic>
      <p:pic>
        <p:nvPicPr>
          <p:cNvPr id="11" name="Picture 10" descr="dream home and cars.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10200" y="1066800"/>
            <a:ext cx="2743200" cy="1728787"/>
          </a:xfrm>
          <a:prstGeom prst="rect">
            <a:avLst/>
          </a:prstGeom>
        </p:spPr>
      </p:pic>
      <p:pic>
        <p:nvPicPr>
          <p:cNvPr id="12" name="Content Placeholder 6" descr="Beach-Holidays.jpg"/>
          <p:cNvPicPr>
            <a:picLocks/>
          </p:cNvPicPr>
          <p:nvPr/>
        </p:nvPicPr>
        <p:blipFill>
          <a:blip r:embed="rId5" cstate="email">
            <a:extLst>
              <a:ext uri="{28A0092B-C50C-407E-A947-70E740481C1C}">
                <a14:useLocalDpi xmlns:a14="http://schemas.microsoft.com/office/drawing/2010/main"/>
              </a:ext>
            </a:extLst>
          </a:blip>
          <a:stretch>
            <a:fillRect/>
          </a:stretch>
        </p:blipFill>
        <p:spPr>
          <a:xfrm>
            <a:off x="5638800" y="3657600"/>
            <a:ext cx="2610387" cy="1752600"/>
          </a:xfrm>
          <a:prstGeom prst="rect">
            <a:avLst/>
          </a:prstGeom>
        </p:spPr>
      </p:pic>
      <p:pic>
        <p:nvPicPr>
          <p:cNvPr id="13" name="Picture 12" descr="Life-Insurance-Policies.jpg"/>
          <p:cNvPicPr/>
          <p:nvPr/>
        </p:nvPicPr>
        <p:blipFill>
          <a:blip r:embed="rId6" cstate="email">
            <a:extLst>
              <a:ext uri="{28A0092B-C50C-407E-A947-70E740481C1C}">
                <a14:useLocalDpi xmlns:a14="http://schemas.microsoft.com/office/drawing/2010/main"/>
              </a:ext>
            </a:extLst>
          </a:blip>
          <a:stretch>
            <a:fillRect/>
          </a:stretch>
        </p:blipFill>
        <p:spPr>
          <a:xfrm>
            <a:off x="3124200" y="2438400"/>
            <a:ext cx="2610096" cy="1731875"/>
          </a:xfrm>
          <a:prstGeom prst="rect">
            <a:avLst/>
          </a:prstGeom>
        </p:spPr>
      </p:pic>
      <p:pic>
        <p:nvPicPr>
          <p:cNvPr id="10" name="Picture 9" descr="family-psychology.jpg"/>
          <p:cNvPicPr/>
          <p:nvPr/>
        </p:nvPicPr>
        <p:blipFill>
          <a:blip r:embed="rId7" cstate="email">
            <a:extLst>
              <a:ext uri="{28A0092B-C50C-407E-A947-70E740481C1C}">
                <a14:useLocalDpi xmlns:a14="http://schemas.microsoft.com/office/drawing/2010/main"/>
              </a:ext>
            </a:extLst>
          </a:blip>
          <a:stretch>
            <a:fillRect/>
          </a:stretch>
        </p:blipFill>
        <p:spPr>
          <a:xfrm>
            <a:off x="762000" y="3657600"/>
            <a:ext cx="2819400" cy="1828800"/>
          </a:xfrm>
          <a:prstGeom prst="rect">
            <a:avLst/>
          </a:prstGeom>
        </p:spPr>
      </p:pic>
      <p:sp>
        <p:nvSpPr>
          <p:cNvPr id="14" name="TextBox 13"/>
          <p:cNvSpPr txBox="1"/>
          <p:nvPr/>
        </p:nvSpPr>
        <p:spPr>
          <a:xfrm>
            <a:off x="4533900" y="5410200"/>
            <a:ext cx="3715286" cy="646331"/>
          </a:xfrm>
          <a:prstGeom prst="rect">
            <a:avLst/>
          </a:prstGeom>
          <a:noFill/>
        </p:spPr>
        <p:txBody>
          <a:bodyPr wrap="square" rtlCol="0">
            <a:spAutoFit/>
          </a:bodyPr>
          <a:lstStyle/>
          <a:p>
            <a:pPr algn="r"/>
            <a:r>
              <a:rPr lang="en-US" b="1" dirty="0"/>
              <a:t>Enjoying a Pleasant Retirement Without Worrying About $$</a:t>
            </a:r>
          </a:p>
        </p:txBody>
      </p:sp>
      <p:sp>
        <p:nvSpPr>
          <p:cNvPr id="15" name="TextBox 14"/>
          <p:cNvSpPr txBox="1"/>
          <p:nvPr/>
        </p:nvSpPr>
        <p:spPr>
          <a:xfrm>
            <a:off x="5734296" y="2743200"/>
            <a:ext cx="2419104" cy="646331"/>
          </a:xfrm>
          <a:prstGeom prst="rect">
            <a:avLst/>
          </a:prstGeom>
          <a:noFill/>
        </p:spPr>
        <p:txBody>
          <a:bodyPr wrap="square" rtlCol="0">
            <a:spAutoFit/>
          </a:bodyPr>
          <a:lstStyle/>
          <a:p>
            <a:pPr algn="r"/>
            <a:r>
              <a:rPr lang="en-US" b="1" dirty="0"/>
              <a:t>Buying your Dream House and Car </a:t>
            </a:r>
          </a:p>
        </p:txBody>
      </p:sp>
      <p:sp>
        <p:nvSpPr>
          <p:cNvPr id="16" name="TextBox 15"/>
          <p:cNvSpPr txBox="1"/>
          <p:nvPr/>
        </p:nvSpPr>
        <p:spPr>
          <a:xfrm>
            <a:off x="762000" y="5486400"/>
            <a:ext cx="2514600" cy="646331"/>
          </a:xfrm>
          <a:prstGeom prst="rect">
            <a:avLst/>
          </a:prstGeom>
          <a:noFill/>
        </p:spPr>
        <p:txBody>
          <a:bodyPr wrap="square" rtlCol="0">
            <a:spAutoFit/>
          </a:bodyPr>
          <a:lstStyle/>
          <a:p>
            <a:r>
              <a:rPr lang="en-US" b="1" dirty="0"/>
              <a:t>Giving Your Family a Better Lifestyle</a:t>
            </a:r>
          </a:p>
        </p:txBody>
      </p:sp>
      <p:sp>
        <p:nvSpPr>
          <p:cNvPr id="17" name="TextBox 16"/>
          <p:cNvSpPr txBox="1"/>
          <p:nvPr/>
        </p:nvSpPr>
        <p:spPr>
          <a:xfrm>
            <a:off x="3810000" y="3810000"/>
            <a:ext cx="1447800" cy="923330"/>
          </a:xfrm>
          <a:prstGeom prst="rect">
            <a:avLst/>
          </a:prstGeom>
          <a:noFill/>
        </p:spPr>
        <p:txBody>
          <a:bodyPr wrap="square" rtlCol="0">
            <a:spAutoFit/>
          </a:bodyPr>
          <a:lstStyle/>
          <a:p>
            <a:pPr algn="ctr"/>
            <a:r>
              <a:rPr lang="en-US" b="1" dirty="0"/>
              <a:t>Protecting Your Loved Ones</a:t>
            </a:r>
          </a:p>
        </p:txBody>
      </p:sp>
      <p:sp>
        <p:nvSpPr>
          <p:cNvPr id="18" name="TextBox 17"/>
          <p:cNvSpPr txBox="1"/>
          <p:nvPr/>
        </p:nvSpPr>
        <p:spPr>
          <a:xfrm>
            <a:off x="762000" y="2971800"/>
            <a:ext cx="2362200" cy="646331"/>
          </a:xfrm>
          <a:prstGeom prst="rect">
            <a:avLst/>
          </a:prstGeom>
          <a:noFill/>
        </p:spPr>
        <p:txBody>
          <a:bodyPr wrap="square" rtlCol="0">
            <a:spAutoFit/>
          </a:bodyPr>
          <a:lstStyle/>
          <a:p>
            <a:r>
              <a:rPr lang="en-US" b="1" dirty="0"/>
              <a:t>Enjoying Financial Freedom &amp; Success</a:t>
            </a:r>
          </a:p>
        </p:txBody>
      </p:sp>
    </p:spTree>
    <p:extLst>
      <p:ext uri="{BB962C8B-B14F-4D97-AF65-F5344CB8AC3E}">
        <p14:creationId xmlns:p14="http://schemas.microsoft.com/office/powerpoint/2010/main" val="2584492541"/>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xmlns="" id="{A7489CC5-0FC1-4DD4-BF72-89793ECD82E0}"/>
              </a:ext>
            </a:extLst>
          </p:cNvPr>
          <p:cNvSpPr>
            <a:spLocks noGrp="1"/>
          </p:cNvSpPr>
          <p:nvPr>
            <p:ph type="title"/>
          </p:nvPr>
        </p:nvSpPr>
        <p:spPr>
          <a:xfrm>
            <a:off x="457200" y="685800"/>
            <a:ext cx="8229600" cy="731838"/>
          </a:xfrm>
        </p:spPr>
        <p:txBody>
          <a:bodyPr>
            <a:normAutofit fontScale="90000"/>
          </a:bodyPr>
          <a:lstStyle/>
          <a:p>
            <a:pPr eaLnBrk="1" hangingPunct="1"/>
            <a:r>
              <a:rPr lang="en-US" altLang="en-US" b="1" dirty="0"/>
              <a:t>Bankruptcy is NOT a Solution</a:t>
            </a:r>
          </a:p>
        </p:txBody>
      </p:sp>
      <p:sp>
        <p:nvSpPr>
          <p:cNvPr id="11267" name="Content Placeholder 2">
            <a:extLst>
              <a:ext uri="{FF2B5EF4-FFF2-40B4-BE49-F238E27FC236}">
                <a16:creationId xmlns:a16="http://schemas.microsoft.com/office/drawing/2014/main" xmlns="" id="{E30B2586-2ABF-469D-A95E-7E829E104852}"/>
              </a:ext>
            </a:extLst>
          </p:cNvPr>
          <p:cNvSpPr>
            <a:spLocks noGrp="1"/>
          </p:cNvSpPr>
          <p:nvPr>
            <p:ph sz="half" idx="1"/>
          </p:nvPr>
        </p:nvSpPr>
        <p:spPr>
          <a:xfrm>
            <a:off x="457200" y="1600200"/>
            <a:ext cx="4343400" cy="5105400"/>
          </a:xfrm>
        </p:spPr>
        <p:txBody>
          <a:bodyPr/>
          <a:lstStyle/>
          <a:p>
            <a:pPr eaLnBrk="1" hangingPunct="1"/>
            <a:r>
              <a:rPr lang="en-US" altLang="en-US"/>
              <a:t>When people are in debt up to their eyeballs, they try to juggle their debt payments like those who spin plates in the air. </a:t>
            </a:r>
          </a:p>
          <a:p>
            <a:pPr eaLnBrk="1" hangingPunct="1"/>
            <a:r>
              <a:rPr lang="en-US" altLang="en-US"/>
              <a:t>Disaster is just around the corner as soon as they lose their job or their business slows down.</a:t>
            </a:r>
          </a:p>
          <a:p>
            <a:pPr eaLnBrk="1" hangingPunct="1"/>
            <a:r>
              <a:rPr lang="en-US" altLang="en-US"/>
              <a:t>Beware of Bankruptcy! It is NOT a Solution.</a:t>
            </a:r>
          </a:p>
        </p:txBody>
      </p:sp>
      <p:sp>
        <p:nvSpPr>
          <p:cNvPr id="8" name="Footer Placeholder 7">
            <a:extLst>
              <a:ext uri="{FF2B5EF4-FFF2-40B4-BE49-F238E27FC236}">
                <a16:creationId xmlns:a16="http://schemas.microsoft.com/office/drawing/2014/main" xmlns="" id="{BA458269-0383-4ACD-A226-01E479FA8533}"/>
              </a:ext>
            </a:extLst>
          </p:cNvPr>
          <p:cNvSpPr>
            <a:spLocks noGrp="1"/>
          </p:cNvSpPr>
          <p:nvPr>
            <p:ph type="ftr" sz="quarter" idx="11"/>
          </p:nvPr>
        </p:nvSpPr>
        <p:spPr>
          <a:xfrm>
            <a:off x="0" y="6492875"/>
            <a:ext cx="2895600" cy="365125"/>
          </a:xfrm>
        </p:spPr>
        <p:txBody>
          <a:bodyPr/>
          <a:lstStyle/>
          <a:p>
            <a:pPr algn="l">
              <a:defRPr/>
            </a:pPr>
            <a:r>
              <a:rPr lang="en-US" dirty="0"/>
              <a:t>© Alex Barrón 2012</a:t>
            </a:r>
          </a:p>
        </p:txBody>
      </p:sp>
      <p:sp>
        <p:nvSpPr>
          <p:cNvPr id="9" name="Slide Number Placeholder 8">
            <a:extLst>
              <a:ext uri="{FF2B5EF4-FFF2-40B4-BE49-F238E27FC236}">
                <a16:creationId xmlns:a16="http://schemas.microsoft.com/office/drawing/2014/main" xmlns="" id="{E1320B5C-B1DA-44C4-B521-6399AEA6D122}"/>
              </a:ext>
            </a:extLst>
          </p:cNvPr>
          <p:cNvSpPr>
            <a:spLocks noGrp="1"/>
          </p:cNvSpPr>
          <p:nvPr>
            <p:ph type="sldNum" sz="quarter" idx="12"/>
          </p:nvPr>
        </p:nvSpPr>
        <p:spPr>
          <a:xfrm>
            <a:off x="7010400" y="6492875"/>
            <a:ext cx="2133600" cy="365125"/>
          </a:xfrm>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61805C2-0C1D-4D32-87D7-695DD0EA6D1E}" type="slidenum">
              <a:rPr lang="en-US" altLang="en-US">
                <a:solidFill>
                  <a:srgbClr val="898989"/>
                </a:solidFill>
                <a:latin typeface="Calibri" panose="020F0502020204030204" pitchFamily="34" charset="0"/>
              </a:rPr>
              <a:pPr eaLnBrk="1" hangingPunct="1"/>
              <a:t>30</a:t>
            </a:fld>
            <a:endParaRPr lang="en-US" altLang="en-US">
              <a:solidFill>
                <a:srgbClr val="898989"/>
              </a:solidFill>
              <a:latin typeface="Calibri" panose="020F0502020204030204" pitchFamily="34" charset="0"/>
            </a:endParaRPr>
          </a:p>
        </p:txBody>
      </p:sp>
      <p:pic>
        <p:nvPicPr>
          <p:cNvPr id="11270" name="Picture 11" descr="imagesCABXVHPW.jpg">
            <a:extLst>
              <a:ext uri="{FF2B5EF4-FFF2-40B4-BE49-F238E27FC236}">
                <a16:creationId xmlns:a16="http://schemas.microsoft.com/office/drawing/2014/main" xmlns="" id="{9C57D2AA-A199-405C-9C57-F13C7102799F}"/>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5334000" y="3962400"/>
            <a:ext cx="3436938"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Picture 12" descr="juggling plates.jpg">
            <a:extLst>
              <a:ext uri="{FF2B5EF4-FFF2-40B4-BE49-F238E27FC236}">
                <a16:creationId xmlns:a16="http://schemas.microsoft.com/office/drawing/2014/main" xmlns="" id="{CA1A1695-2F2E-48E2-A6D2-9098960A1F1B}"/>
              </a:ext>
            </a:extLst>
          </p:cNvPr>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bwMode="auto">
          <a:xfrm>
            <a:off x="5486400" y="1524000"/>
            <a:ext cx="3048000" cy="227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xmlns="" id="{9BCB02BC-33ED-4F6A-9FD2-7E4818D11EF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 y="1"/>
            <a:ext cx="1611368" cy="838200"/>
          </a:xfrm>
          <a:prstGeom prst="rect">
            <a:avLst/>
          </a:prstGeom>
        </p:spPr>
      </p:pic>
    </p:spTree>
    <p:extLst>
      <p:ext uri="{BB962C8B-B14F-4D97-AF65-F5344CB8AC3E}">
        <p14:creationId xmlns:p14="http://schemas.microsoft.com/office/powerpoint/2010/main" val="162941184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6" descr="I want it now.jpg">
            <a:extLst>
              <a:ext uri="{FF2B5EF4-FFF2-40B4-BE49-F238E27FC236}">
                <a16:creationId xmlns:a16="http://schemas.microsoft.com/office/drawing/2014/main" xmlns="" id="{488F47D2-483D-48CD-BC6C-FC8896BD9375}"/>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6400800" y="2819400"/>
            <a:ext cx="2416175"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Title 1">
            <a:extLst>
              <a:ext uri="{FF2B5EF4-FFF2-40B4-BE49-F238E27FC236}">
                <a16:creationId xmlns:a16="http://schemas.microsoft.com/office/drawing/2014/main" xmlns="" id="{03C654B7-1491-4404-ACD4-ACB1300CA110}"/>
              </a:ext>
            </a:extLst>
          </p:cNvPr>
          <p:cNvSpPr>
            <a:spLocks noGrp="1"/>
          </p:cNvSpPr>
          <p:nvPr>
            <p:ph type="title"/>
          </p:nvPr>
        </p:nvSpPr>
        <p:spPr/>
        <p:txBody>
          <a:bodyPr/>
          <a:lstStyle/>
          <a:p>
            <a:pPr eaLnBrk="1" hangingPunct="1"/>
            <a:r>
              <a:rPr lang="en-US" altLang="en-US" b="1"/>
              <a:t>Why Do People Borrow?</a:t>
            </a:r>
          </a:p>
        </p:txBody>
      </p:sp>
      <p:sp>
        <p:nvSpPr>
          <p:cNvPr id="12292" name="Content Placeholder 2">
            <a:extLst>
              <a:ext uri="{FF2B5EF4-FFF2-40B4-BE49-F238E27FC236}">
                <a16:creationId xmlns:a16="http://schemas.microsoft.com/office/drawing/2014/main" xmlns="" id="{53207E1C-787D-4FD2-A226-2D40CD6AB3C4}"/>
              </a:ext>
            </a:extLst>
          </p:cNvPr>
          <p:cNvSpPr>
            <a:spLocks noGrp="1"/>
          </p:cNvSpPr>
          <p:nvPr>
            <p:ph sz="half" idx="1"/>
          </p:nvPr>
        </p:nvSpPr>
        <p:spPr>
          <a:xfrm>
            <a:off x="457200" y="1600200"/>
            <a:ext cx="8458200" cy="1828800"/>
          </a:xfrm>
        </p:spPr>
        <p:txBody>
          <a:bodyPr/>
          <a:lstStyle/>
          <a:p>
            <a:pPr eaLnBrk="1" hangingPunct="1"/>
            <a:r>
              <a:rPr lang="en-US" altLang="en-US" sz="2400" i="1">
                <a:solidFill>
                  <a:srgbClr val="3333FF"/>
                </a:solidFill>
              </a:rPr>
              <a:t>“Debt is never the real problem, it is only symptomatic of the real problem ― greed, self-indulgence, impatience, fear, poor self-image, lack of self-worth, lack of self-discipline, and perhaps many others.”  ― Ron Blue</a:t>
            </a:r>
            <a:r>
              <a:rPr lang="en-US" altLang="en-US" sz="2400">
                <a:solidFill>
                  <a:srgbClr val="3333FF"/>
                </a:solidFill>
              </a:rPr>
              <a:t>.</a:t>
            </a:r>
          </a:p>
        </p:txBody>
      </p:sp>
      <p:sp>
        <p:nvSpPr>
          <p:cNvPr id="8" name="Footer Placeholder 7">
            <a:extLst>
              <a:ext uri="{FF2B5EF4-FFF2-40B4-BE49-F238E27FC236}">
                <a16:creationId xmlns:a16="http://schemas.microsoft.com/office/drawing/2014/main" xmlns="" id="{C0CD878E-6672-4623-859D-0AB28161EA42}"/>
              </a:ext>
            </a:extLst>
          </p:cNvPr>
          <p:cNvSpPr>
            <a:spLocks noGrp="1"/>
          </p:cNvSpPr>
          <p:nvPr>
            <p:ph type="ftr" sz="quarter" idx="11"/>
          </p:nvPr>
        </p:nvSpPr>
        <p:spPr>
          <a:xfrm>
            <a:off x="0" y="6492875"/>
            <a:ext cx="2895600" cy="365125"/>
          </a:xfrm>
        </p:spPr>
        <p:txBody>
          <a:bodyPr/>
          <a:lstStyle/>
          <a:p>
            <a:pPr algn="l">
              <a:defRPr/>
            </a:pPr>
            <a:r>
              <a:rPr lang="en-US" dirty="0"/>
              <a:t>© Alex Barrón 2012</a:t>
            </a:r>
          </a:p>
        </p:txBody>
      </p:sp>
      <p:sp>
        <p:nvSpPr>
          <p:cNvPr id="9" name="Slide Number Placeholder 8">
            <a:extLst>
              <a:ext uri="{FF2B5EF4-FFF2-40B4-BE49-F238E27FC236}">
                <a16:creationId xmlns:a16="http://schemas.microsoft.com/office/drawing/2014/main" xmlns="" id="{5D533076-3393-4E14-8C6E-2BD52DEE938B}"/>
              </a:ext>
            </a:extLst>
          </p:cNvPr>
          <p:cNvSpPr>
            <a:spLocks noGrp="1"/>
          </p:cNvSpPr>
          <p:nvPr>
            <p:ph type="sldNum" sz="quarter" idx="12"/>
          </p:nvPr>
        </p:nvSpPr>
        <p:spPr>
          <a:xfrm>
            <a:off x="7010400" y="6492875"/>
            <a:ext cx="2133600" cy="365125"/>
          </a:xfrm>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AEF0FF5-5622-43D4-8674-C9ECB4E648C0}" type="slidenum">
              <a:rPr lang="en-US" altLang="en-US">
                <a:solidFill>
                  <a:srgbClr val="898989"/>
                </a:solidFill>
                <a:latin typeface="Calibri" panose="020F0502020204030204" pitchFamily="34" charset="0"/>
              </a:rPr>
              <a:pPr eaLnBrk="1" hangingPunct="1"/>
              <a:t>31</a:t>
            </a:fld>
            <a:endParaRPr lang="en-US" altLang="en-US">
              <a:solidFill>
                <a:srgbClr val="898989"/>
              </a:solidFill>
              <a:latin typeface="Calibri" panose="020F0502020204030204" pitchFamily="34" charset="0"/>
            </a:endParaRPr>
          </a:p>
        </p:txBody>
      </p:sp>
      <p:sp>
        <p:nvSpPr>
          <p:cNvPr id="12295" name="Content Placeholder 2">
            <a:extLst>
              <a:ext uri="{FF2B5EF4-FFF2-40B4-BE49-F238E27FC236}">
                <a16:creationId xmlns:a16="http://schemas.microsoft.com/office/drawing/2014/main" xmlns="" id="{E9DD6CDA-DD92-4BC5-BD90-0E847C9FB49E}"/>
              </a:ext>
            </a:extLst>
          </p:cNvPr>
          <p:cNvSpPr>
            <a:spLocks noGrp="1"/>
          </p:cNvSpPr>
          <p:nvPr>
            <p:ph sz="half" idx="1"/>
          </p:nvPr>
        </p:nvSpPr>
        <p:spPr>
          <a:xfrm>
            <a:off x="533400" y="3352800"/>
            <a:ext cx="6096000" cy="2895600"/>
          </a:xfrm>
        </p:spPr>
        <p:txBody>
          <a:bodyPr/>
          <a:lstStyle/>
          <a:p>
            <a:pPr eaLnBrk="1" hangingPunct="1"/>
            <a:r>
              <a:rPr lang="en-US" altLang="en-US"/>
              <a:t>Borrowing is Pulling the Future Forward.</a:t>
            </a:r>
          </a:p>
          <a:p>
            <a:pPr eaLnBrk="1" hangingPunct="1"/>
            <a:r>
              <a:rPr lang="en-US" altLang="en-US"/>
              <a:t>Someday the Future Becomes the Present.</a:t>
            </a:r>
          </a:p>
          <a:p>
            <a:pPr eaLnBrk="1" hangingPunct="1"/>
            <a:r>
              <a:rPr lang="en-US" altLang="en-US"/>
              <a:t>It is Easy to Get Into Debt. Getting Out of Debt is NOT so easy.</a:t>
            </a:r>
          </a:p>
          <a:p>
            <a:pPr eaLnBrk="1" hangingPunct="1"/>
            <a:endParaRPr lang="en-US" altLang="en-US"/>
          </a:p>
        </p:txBody>
      </p:sp>
      <p:pic>
        <p:nvPicPr>
          <p:cNvPr id="10" name="Picture 9">
            <a:extLst>
              <a:ext uri="{FF2B5EF4-FFF2-40B4-BE49-F238E27FC236}">
                <a16:creationId xmlns:a16="http://schemas.microsoft.com/office/drawing/2014/main" xmlns="" id="{A4696ACF-373C-4942-9C29-1570B19A9FE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 y="1"/>
            <a:ext cx="1611368" cy="838200"/>
          </a:xfrm>
          <a:prstGeom prst="rect">
            <a:avLst/>
          </a:prstGeom>
        </p:spPr>
      </p:pic>
    </p:spTree>
    <p:extLst>
      <p:ext uri="{BB962C8B-B14F-4D97-AF65-F5344CB8AC3E}">
        <p14:creationId xmlns:p14="http://schemas.microsoft.com/office/powerpoint/2010/main" val="335118205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xmlns="" id="{BEBB1EB2-5EB6-470E-8AD3-CA0430065D66}"/>
              </a:ext>
            </a:extLst>
          </p:cNvPr>
          <p:cNvSpPr>
            <a:spLocks noGrp="1"/>
          </p:cNvSpPr>
          <p:nvPr>
            <p:ph type="title"/>
          </p:nvPr>
        </p:nvSpPr>
        <p:spPr>
          <a:xfrm>
            <a:off x="457200" y="0"/>
            <a:ext cx="8229600" cy="1143000"/>
          </a:xfrm>
        </p:spPr>
        <p:txBody>
          <a:bodyPr/>
          <a:lstStyle/>
          <a:p>
            <a:pPr eaLnBrk="1" hangingPunct="1"/>
            <a:r>
              <a:rPr lang="en-US" altLang="en-US" b="1"/>
              <a:t>Why Can Credit be Dangerous?</a:t>
            </a:r>
          </a:p>
        </p:txBody>
      </p:sp>
      <p:sp>
        <p:nvSpPr>
          <p:cNvPr id="8" name="Footer Placeholder 7">
            <a:extLst>
              <a:ext uri="{FF2B5EF4-FFF2-40B4-BE49-F238E27FC236}">
                <a16:creationId xmlns:a16="http://schemas.microsoft.com/office/drawing/2014/main" xmlns="" id="{04DFDE60-D22F-4F10-B6CF-3F74E03AE69C}"/>
              </a:ext>
            </a:extLst>
          </p:cNvPr>
          <p:cNvSpPr>
            <a:spLocks noGrp="1"/>
          </p:cNvSpPr>
          <p:nvPr>
            <p:ph type="ftr" sz="quarter" idx="11"/>
          </p:nvPr>
        </p:nvSpPr>
        <p:spPr>
          <a:xfrm>
            <a:off x="0" y="6492875"/>
            <a:ext cx="2895600" cy="365125"/>
          </a:xfrm>
        </p:spPr>
        <p:txBody>
          <a:bodyPr/>
          <a:lstStyle/>
          <a:p>
            <a:pPr algn="l">
              <a:defRPr/>
            </a:pPr>
            <a:r>
              <a:rPr lang="en-US" dirty="0"/>
              <a:t>© Alex Barrón 2012</a:t>
            </a:r>
          </a:p>
        </p:txBody>
      </p:sp>
      <p:sp>
        <p:nvSpPr>
          <p:cNvPr id="9" name="Slide Number Placeholder 8">
            <a:extLst>
              <a:ext uri="{FF2B5EF4-FFF2-40B4-BE49-F238E27FC236}">
                <a16:creationId xmlns:a16="http://schemas.microsoft.com/office/drawing/2014/main" xmlns="" id="{4E3724E1-DD83-4938-960C-0DDA05898851}"/>
              </a:ext>
            </a:extLst>
          </p:cNvPr>
          <p:cNvSpPr>
            <a:spLocks noGrp="1"/>
          </p:cNvSpPr>
          <p:nvPr>
            <p:ph type="sldNum" sz="quarter" idx="12"/>
          </p:nvPr>
        </p:nvSpPr>
        <p:spPr>
          <a:xfrm>
            <a:off x="7010400" y="6492875"/>
            <a:ext cx="2133600" cy="365125"/>
          </a:xfrm>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16727D4-8A91-429A-A803-6F2AADFA8D8C}" type="slidenum">
              <a:rPr lang="en-US" altLang="en-US">
                <a:solidFill>
                  <a:srgbClr val="898989"/>
                </a:solidFill>
                <a:latin typeface="Calibri" panose="020F0502020204030204" pitchFamily="34" charset="0"/>
              </a:rPr>
              <a:pPr eaLnBrk="1" hangingPunct="1"/>
              <a:t>32</a:t>
            </a:fld>
            <a:endParaRPr lang="en-US" altLang="en-US">
              <a:solidFill>
                <a:srgbClr val="898989"/>
              </a:solidFill>
              <a:latin typeface="Calibri" panose="020F0502020204030204" pitchFamily="34" charset="0"/>
            </a:endParaRPr>
          </a:p>
        </p:txBody>
      </p:sp>
      <p:sp>
        <p:nvSpPr>
          <p:cNvPr id="13317" name="Content Placeholder 2">
            <a:extLst>
              <a:ext uri="{FF2B5EF4-FFF2-40B4-BE49-F238E27FC236}">
                <a16:creationId xmlns:a16="http://schemas.microsoft.com/office/drawing/2014/main" xmlns="" id="{A04C8DFC-4FB9-4043-8A7A-D7DFA4C8FB26}"/>
              </a:ext>
            </a:extLst>
          </p:cNvPr>
          <p:cNvSpPr>
            <a:spLocks noGrp="1"/>
          </p:cNvSpPr>
          <p:nvPr>
            <p:ph sz="half" idx="1"/>
          </p:nvPr>
        </p:nvSpPr>
        <p:spPr>
          <a:xfrm>
            <a:off x="0" y="1066800"/>
            <a:ext cx="9144000" cy="5638800"/>
          </a:xfrm>
        </p:spPr>
        <p:txBody>
          <a:bodyPr>
            <a:normAutofit lnSpcReduction="10000"/>
          </a:bodyPr>
          <a:lstStyle/>
          <a:p>
            <a:pPr eaLnBrk="1" hangingPunct="1"/>
            <a:r>
              <a:rPr lang="en-US" altLang="en-US" sz="2400"/>
              <a:t>“Credit gives the appearance of wealth without being wealth itself.</a:t>
            </a:r>
          </a:p>
          <a:p>
            <a:pPr eaLnBrk="1" hangingPunct="1"/>
            <a:r>
              <a:rPr lang="en-US" altLang="en-US" sz="2400"/>
              <a:t>At the end, after paying sometimes two and three times more for the purchase than necessary (after taking into account interest payments), he who depends on credit ends with little or nothing to show for their money.</a:t>
            </a:r>
          </a:p>
          <a:p>
            <a:pPr eaLnBrk="1" hangingPunct="1"/>
            <a:r>
              <a:rPr lang="en-US" altLang="en-US" sz="2400"/>
              <a:t>The appearance of wealth can only be temporarily maintained when everything goes well and personal finances are running at an optimal level.</a:t>
            </a:r>
          </a:p>
          <a:p>
            <a:pPr eaLnBrk="1" hangingPunct="1"/>
            <a:r>
              <a:rPr lang="en-US" altLang="en-US" sz="2400"/>
              <a:t>Dependence on credit creates only a facade of wealth, a lifestyle beyond your real possibilities. It is a life that will prevent you from building personal wealth you'll need to ensure a comfortable retirement.</a:t>
            </a:r>
          </a:p>
          <a:p>
            <a:pPr eaLnBrk="1" hangingPunct="1"/>
            <a:r>
              <a:rPr lang="en-US" altLang="en-US" sz="2400"/>
              <a:t>The deception of the lifestyle of "buy now, pay later" appeals strongly to a generation accustomed to instant gratification.” </a:t>
            </a:r>
            <a:r>
              <a:rPr lang="en-US" altLang="en-US" sz="2400" i="1">
                <a:solidFill>
                  <a:srgbClr val="3333FF"/>
                </a:solidFill>
              </a:rPr>
              <a:t>– John Cummuta</a:t>
            </a:r>
          </a:p>
        </p:txBody>
      </p:sp>
    </p:spTree>
    <p:extLst>
      <p:ext uri="{BB962C8B-B14F-4D97-AF65-F5344CB8AC3E}">
        <p14:creationId xmlns:p14="http://schemas.microsoft.com/office/powerpoint/2010/main" val="181501537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xmlns="" id="{5AE28F18-EEF1-41EE-A7FD-F5051A270EFF}"/>
              </a:ext>
            </a:extLst>
          </p:cNvPr>
          <p:cNvSpPr>
            <a:spLocks noGrp="1"/>
          </p:cNvSpPr>
          <p:nvPr>
            <p:ph type="title"/>
          </p:nvPr>
        </p:nvSpPr>
        <p:spPr/>
        <p:txBody>
          <a:bodyPr/>
          <a:lstStyle/>
          <a:p>
            <a:pPr eaLnBrk="1" hangingPunct="1"/>
            <a:r>
              <a:rPr lang="en-US" altLang="en-US" b="1"/>
              <a:t>Thoughts on Debt</a:t>
            </a:r>
          </a:p>
        </p:txBody>
      </p:sp>
      <p:sp>
        <p:nvSpPr>
          <p:cNvPr id="3" name="Content Placeholder 2">
            <a:extLst>
              <a:ext uri="{FF2B5EF4-FFF2-40B4-BE49-F238E27FC236}">
                <a16:creationId xmlns:a16="http://schemas.microsoft.com/office/drawing/2014/main" xmlns="" id="{E72C11F6-489D-4155-A2F3-40E49B5C294A}"/>
              </a:ext>
            </a:extLst>
          </p:cNvPr>
          <p:cNvSpPr>
            <a:spLocks noGrp="1"/>
          </p:cNvSpPr>
          <p:nvPr>
            <p:ph sz="half" idx="1"/>
          </p:nvPr>
        </p:nvSpPr>
        <p:spPr>
          <a:xfrm>
            <a:off x="457200" y="1600200"/>
            <a:ext cx="8458200" cy="4648200"/>
          </a:xfrm>
        </p:spPr>
        <p:txBody>
          <a:bodyPr rtlCol="0">
            <a:normAutofit fontScale="92500"/>
          </a:bodyPr>
          <a:lstStyle/>
          <a:p>
            <a:pPr eaLnBrk="1" fontAlgn="auto" hangingPunct="1">
              <a:spcAft>
                <a:spcPts val="0"/>
              </a:spcAft>
              <a:defRPr/>
            </a:pPr>
            <a:r>
              <a:rPr lang="en-US" sz="2400" i="1" dirty="0"/>
              <a:t>"Owe no man anything, but to love one another: for he that </a:t>
            </a:r>
            <a:r>
              <a:rPr lang="en-US" sz="2400" i="1" dirty="0" err="1"/>
              <a:t>loveth</a:t>
            </a:r>
            <a:r>
              <a:rPr lang="en-US" sz="2400" i="1" dirty="0"/>
              <a:t> another hath fulfilled the law."</a:t>
            </a:r>
            <a:r>
              <a:rPr lang="en-US" sz="2400" i="1" dirty="0">
                <a:solidFill>
                  <a:srgbClr val="3333FF"/>
                </a:solidFill>
              </a:rPr>
              <a:t>― Romans 13:8</a:t>
            </a:r>
            <a:r>
              <a:rPr lang="en-US" sz="2400" dirty="0">
                <a:solidFill>
                  <a:srgbClr val="3333FF"/>
                </a:solidFill>
              </a:rPr>
              <a:t>. </a:t>
            </a:r>
          </a:p>
          <a:p>
            <a:pPr eaLnBrk="1" fontAlgn="auto" hangingPunct="1">
              <a:spcAft>
                <a:spcPts val="0"/>
              </a:spcAft>
              <a:defRPr/>
            </a:pPr>
            <a:r>
              <a:rPr lang="en-US" sz="2400" i="1" dirty="0"/>
              <a:t>"Young men starting in life should avoid running into debt. There is scarcely anything that drags a person down like debt. It is a slavish position to get in.</a:t>
            </a:r>
            <a:endParaRPr lang="en-US" sz="2400" dirty="0"/>
          </a:p>
          <a:p>
            <a:pPr eaLnBrk="1" fontAlgn="auto" hangingPunct="1">
              <a:spcAft>
                <a:spcPts val="0"/>
              </a:spcAft>
              <a:defRPr/>
            </a:pPr>
            <a:r>
              <a:rPr lang="en-US" sz="2400" i="1" dirty="0"/>
              <a:t> Debt robs a man of his self-respect, and makes him almost despise himself. </a:t>
            </a:r>
            <a:endParaRPr lang="en-US" sz="2400" dirty="0"/>
          </a:p>
          <a:p>
            <a:pPr eaLnBrk="1" fontAlgn="auto" hangingPunct="1">
              <a:spcAft>
                <a:spcPts val="0"/>
              </a:spcAft>
              <a:defRPr/>
            </a:pPr>
            <a:r>
              <a:rPr lang="en-US" sz="2400" i="1" dirty="0"/>
              <a:t> Getting in debt for what you eat and drink and wear is to be avoided.“</a:t>
            </a:r>
            <a:r>
              <a:rPr lang="en-US" sz="2400" dirty="0"/>
              <a:t>― P.T. Barnum </a:t>
            </a:r>
          </a:p>
          <a:p>
            <a:pPr eaLnBrk="1" fontAlgn="auto" hangingPunct="1">
              <a:spcAft>
                <a:spcPts val="0"/>
              </a:spcAft>
              <a:defRPr/>
            </a:pPr>
            <a:r>
              <a:rPr lang="en-US" sz="2400" i="1" dirty="0"/>
              <a:t>"Do not get in debt.  Become a saver all your life.” – John Haggai</a:t>
            </a:r>
            <a:endParaRPr lang="en-US" sz="2400" dirty="0">
              <a:solidFill>
                <a:srgbClr val="3333FF"/>
              </a:solidFill>
            </a:endParaRPr>
          </a:p>
          <a:p>
            <a:pPr eaLnBrk="1" fontAlgn="auto" hangingPunct="1">
              <a:spcAft>
                <a:spcPts val="0"/>
              </a:spcAft>
              <a:defRPr/>
            </a:pPr>
            <a:r>
              <a:rPr lang="en-US" sz="2400" i="1" dirty="0"/>
              <a:t>"Greater debt means more financial uncertainty.“ – Robert </a:t>
            </a:r>
            <a:r>
              <a:rPr lang="en-US" sz="2400" i="1" dirty="0" err="1"/>
              <a:t>Kiyosaki</a:t>
            </a:r>
            <a:endParaRPr lang="en-US" sz="2400" dirty="0">
              <a:solidFill>
                <a:srgbClr val="3333FF"/>
              </a:solidFill>
            </a:endParaRPr>
          </a:p>
          <a:p>
            <a:pPr eaLnBrk="1" fontAlgn="auto" hangingPunct="1">
              <a:spcAft>
                <a:spcPts val="0"/>
              </a:spcAft>
              <a:defRPr/>
            </a:pPr>
            <a:endParaRPr lang="en-US" sz="2400" dirty="0">
              <a:solidFill>
                <a:srgbClr val="3333FF"/>
              </a:solidFill>
            </a:endParaRPr>
          </a:p>
        </p:txBody>
      </p:sp>
      <p:sp>
        <p:nvSpPr>
          <p:cNvPr id="8" name="Footer Placeholder 7">
            <a:extLst>
              <a:ext uri="{FF2B5EF4-FFF2-40B4-BE49-F238E27FC236}">
                <a16:creationId xmlns:a16="http://schemas.microsoft.com/office/drawing/2014/main" xmlns="" id="{26334EBD-B053-4348-8908-3B58998E3CE8}"/>
              </a:ext>
            </a:extLst>
          </p:cNvPr>
          <p:cNvSpPr>
            <a:spLocks noGrp="1"/>
          </p:cNvSpPr>
          <p:nvPr>
            <p:ph type="ftr" sz="quarter" idx="11"/>
          </p:nvPr>
        </p:nvSpPr>
        <p:spPr>
          <a:xfrm>
            <a:off x="0" y="6492875"/>
            <a:ext cx="2895600" cy="365125"/>
          </a:xfrm>
        </p:spPr>
        <p:txBody>
          <a:bodyPr/>
          <a:lstStyle/>
          <a:p>
            <a:pPr algn="l">
              <a:defRPr/>
            </a:pPr>
            <a:r>
              <a:rPr lang="en-US" dirty="0"/>
              <a:t>© Alex Barrón 2012</a:t>
            </a:r>
          </a:p>
        </p:txBody>
      </p:sp>
      <p:sp>
        <p:nvSpPr>
          <p:cNvPr id="9" name="Slide Number Placeholder 8">
            <a:extLst>
              <a:ext uri="{FF2B5EF4-FFF2-40B4-BE49-F238E27FC236}">
                <a16:creationId xmlns:a16="http://schemas.microsoft.com/office/drawing/2014/main" xmlns="" id="{63722795-9146-4FC1-B77F-8C08C4CDB50D}"/>
              </a:ext>
            </a:extLst>
          </p:cNvPr>
          <p:cNvSpPr>
            <a:spLocks noGrp="1"/>
          </p:cNvSpPr>
          <p:nvPr>
            <p:ph type="sldNum" sz="quarter" idx="12"/>
          </p:nvPr>
        </p:nvSpPr>
        <p:spPr>
          <a:xfrm>
            <a:off x="7010400" y="6492875"/>
            <a:ext cx="2133600" cy="365125"/>
          </a:xfrm>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09BFA8B-F138-4FC0-82A6-32682565D542}" type="slidenum">
              <a:rPr lang="en-US" altLang="en-US">
                <a:solidFill>
                  <a:srgbClr val="898989"/>
                </a:solidFill>
                <a:latin typeface="Calibri" panose="020F0502020204030204" pitchFamily="34" charset="0"/>
              </a:rPr>
              <a:pPr eaLnBrk="1" hangingPunct="1"/>
              <a:t>33</a:t>
            </a:fld>
            <a:endParaRPr lang="en-US" altLang="en-US">
              <a:solidFill>
                <a:srgbClr val="898989"/>
              </a:solidFill>
              <a:latin typeface="Calibri" panose="020F0502020204030204" pitchFamily="34" charset="0"/>
            </a:endParaRPr>
          </a:p>
        </p:txBody>
      </p:sp>
      <p:pic>
        <p:nvPicPr>
          <p:cNvPr id="6" name="Picture 5">
            <a:extLst>
              <a:ext uri="{FF2B5EF4-FFF2-40B4-BE49-F238E27FC236}">
                <a16:creationId xmlns:a16="http://schemas.microsoft.com/office/drawing/2014/main" xmlns="" id="{E4CB45E8-E5D8-4A67-8E96-4F5A7BE83F6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0"/>
            <a:ext cx="1611368" cy="838200"/>
          </a:xfrm>
          <a:prstGeom prst="rect">
            <a:avLst/>
          </a:prstGeom>
        </p:spPr>
      </p:pic>
    </p:spTree>
    <p:extLst>
      <p:ext uri="{BB962C8B-B14F-4D97-AF65-F5344CB8AC3E}">
        <p14:creationId xmlns:p14="http://schemas.microsoft.com/office/powerpoint/2010/main" val="231959913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xmlns="" id="{9C4FD669-46A8-43DF-BFE0-DBDE587012FA}"/>
              </a:ext>
            </a:extLst>
          </p:cNvPr>
          <p:cNvSpPr>
            <a:spLocks noGrp="1"/>
          </p:cNvSpPr>
          <p:nvPr>
            <p:ph type="title"/>
          </p:nvPr>
        </p:nvSpPr>
        <p:spPr/>
        <p:txBody>
          <a:bodyPr/>
          <a:lstStyle/>
          <a:p>
            <a:pPr eaLnBrk="1" hangingPunct="1"/>
            <a:r>
              <a:rPr lang="en-US" altLang="en-US" b="1"/>
              <a:t>Debt is a Form of Slavery</a:t>
            </a:r>
          </a:p>
        </p:txBody>
      </p:sp>
      <p:sp>
        <p:nvSpPr>
          <p:cNvPr id="15363" name="Content Placeholder 2">
            <a:extLst>
              <a:ext uri="{FF2B5EF4-FFF2-40B4-BE49-F238E27FC236}">
                <a16:creationId xmlns:a16="http://schemas.microsoft.com/office/drawing/2014/main" xmlns="" id="{45AA60E5-58A0-46AB-A8B5-4104D20BC991}"/>
              </a:ext>
            </a:extLst>
          </p:cNvPr>
          <p:cNvSpPr>
            <a:spLocks noGrp="1"/>
          </p:cNvSpPr>
          <p:nvPr>
            <p:ph sz="half" idx="1"/>
          </p:nvPr>
        </p:nvSpPr>
        <p:spPr>
          <a:xfrm>
            <a:off x="457200" y="1524000"/>
            <a:ext cx="8458200" cy="3276600"/>
          </a:xfrm>
        </p:spPr>
        <p:txBody>
          <a:bodyPr/>
          <a:lstStyle/>
          <a:p>
            <a:pPr eaLnBrk="1" hangingPunct="1"/>
            <a:r>
              <a:rPr lang="en-US" altLang="en-US" sz="2400" i="1"/>
              <a:t>"The rich ruleth over the poor, and the borrower is servant to the lender.“ - </a:t>
            </a:r>
            <a:r>
              <a:rPr lang="en-US" altLang="en-US" sz="2400" i="1">
                <a:solidFill>
                  <a:srgbClr val="3333FF"/>
                </a:solidFill>
              </a:rPr>
              <a:t>Proverbs 22:7</a:t>
            </a:r>
            <a:r>
              <a:rPr lang="en-US" altLang="en-US" sz="2400">
                <a:solidFill>
                  <a:srgbClr val="3333FF"/>
                </a:solidFill>
              </a:rPr>
              <a:t>. </a:t>
            </a:r>
          </a:p>
          <a:p>
            <a:pPr eaLnBrk="1" hangingPunct="1"/>
            <a:r>
              <a:rPr lang="en-US" altLang="en-US" sz="2400" i="1"/>
              <a:t>" "But ah!  Think what you do when you run into debt;  you give to another power over your liberty.  If you cannot pay on time, you will be ashamed to see your creditor;  you will be in fear when you speak to him;  you will make poor pitiful sneaking excuses, and by degrees, come to lose your veracity, and sink into base, down-right lying..." ― Benjamin Franklin </a:t>
            </a:r>
          </a:p>
          <a:p>
            <a:pPr eaLnBrk="1" hangingPunct="1"/>
            <a:endParaRPr lang="en-US" altLang="en-US" sz="2400">
              <a:solidFill>
                <a:srgbClr val="3333FF"/>
              </a:solidFill>
            </a:endParaRPr>
          </a:p>
        </p:txBody>
      </p:sp>
      <p:sp>
        <p:nvSpPr>
          <p:cNvPr id="8" name="Footer Placeholder 7">
            <a:extLst>
              <a:ext uri="{FF2B5EF4-FFF2-40B4-BE49-F238E27FC236}">
                <a16:creationId xmlns:a16="http://schemas.microsoft.com/office/drawing/2014/main" xmlns="" id="{2AC4684E-4C13-4A67-8719-D0915656EDA6}"/>
              </a:ext>
            </a:extLst>
          </p:cNvPr>
          <p:cNvSpPr>
            <a:spLocks noGrp="1"/>
          </p:cNvSpPr>
          <p:nvPr>
            <p:ph type="ftr" sz="quarter" idx="11"/>
          </p:nvPr>
        </p:nvSpPr>
        <p:spPr>
          <a:xfrm>
            <a:off x="0" y="6492875"/>
            <a:ext cx="2895600" cy="365125"/>
          </a:xfrm>
        </p:spPr>
        <p:txBody>
          <a:bodyPr/>
          <a:lstStyle/>
          <a:p>
            <a:pPr algn="l">
              <a:defRPr/>
            </a:pPr>
            <a:r>
              <a:rPr lang="en-US" dirty="0"/>
              <a:t>© Alex Barrón 2012</a:t>
            </a:r>
          </a:p>
        </p:txBody>
      </p:sp>
      <p:sp>
        <p:nvSpPr>
          <p:cNvPr id="9" name="Slide Number Placeholder 8">
            <a:extLst>
              <a:ext uri="{FF2B5EF4-FFF2-40B4-BE49-F238E27FC236}">
                <a16:creationId xmlns:a16="http://schemas.microsoft.com/office/drawing/2014/main" xmlns="" id="{74B9E969-DF1A-4E9E-BEBE-BD8AE7E0DB7E}"/>
              </a:ext>
            </a:extLst>
          </p:cNvPr>
          <p:cNvSpPr>
            <a:spLocks noGrp="1"/>
          </p:cNvSpPr>
          <p:nvPr>
            <p:ph type="sldNum" sz="quarter" idx="12"/>
          </p:nvPr>
        </p:nvSpPr>
        <p:spPr>
          <a:xfrm>
            <a:off x="7010400" y="6492875"/>
            <a:ext cx="2133600" cy="365125"/>
          </a:xfrm>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9314E44-4A3E-46E5-91E3-9862DBC42385}" type="slidenum">
              <a:rPr lang="en-US" altLang="en-US">
                <a:solidFill>
                  <a:srgbClr val="898989"/>
                </a:solidFill>
                <a:latin typeface="Calibri" panose="020F0502020204030204" pitchFamily="34" charset="0"/>
              </a:rPr>
              <a:pPr eaLnBrk="1" hangingPunct="1"/>
              <a:t>34</a:t>
            </a:fld>
            <a:endParaRPr lang="en-US" altLang="en-US">
              <a:solidFill>
                <a:srgbClr val="898989"/>
              </a:solidFill>
              <a:latin typeface="Calibri" panose="020F0502020204030204" pitchFamily="34" charset="0"/>
            </a:endParaRPr>
          </a:p>
        </p:txBody>
      </p:sp>
      <p:pic>
        <p:nvPicPr>
          <p:cNvPr id="15366" name="Picture 5" descr="debt is slavery.jpg">
            <a:extLst>
              <a:ext uri="{FF2B5EF4-FFF2-40B4-BE49-F238E27FC236}">
                <a16:creationId xmlns:a16="http://schemas.microsoft.com/office/drawing/2014/main" xmlns="" id="{A2717A06-1814-49F6-9B01-412928B4CC30}"/>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1524000" y="4876800"/>
            <a:ext cx="2628900" cy="173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6" descr="imagesCAEFXG9P.jpg">
            <a:extLst>
              <a:ext uri="{FF2B5EF4-FFF2-40B4-BE49-F238E27FC236}">
                <a16:creationId xmlns:a16="http://schemas.microsoft.com/office/drawing/2014/main" xmlns="" id="{AE167521-6DCC-4353-8801-323A333B4137}"/>
              </a:ext>
            </a:extLst>
          </p:cNvPr>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bwMode="auto">
          <a:xfrm>
            <a:off x="5257800" y="4800600"/>
            <a:ext cx="24765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xmlns="" id="{4CA6D143-FB37-46B8-935D-2F84839AC6C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 y="1"/>
            <a:ext cx="1611368" cy="838200"/>
          </a:xfrm>
          <a:prstGeom prst="rect">
            <a:avLst/>
          </a:prstGeom>
        </p:spPr>
      </p:pic>
    </p:spTree>
    <p:extLst>
      <p:ext uri="{BB962C8B-B14F-4D97-AF65-F5344CB8AC3E}">
        <p14:creationId xmlns:p14="http://schemas.microsoft.com/office/powerpoint/2010/main" val="400289838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xmlns="" id="{FACEBFB0-F4F0-42CE-AB95-E2E3A9474479}"/>
              </a:ext>
            </a:extLst>
          </p:cNvPr>
          <p:cNvSpPr>
            <a:spLocks noGrp="1"/>
          </p:cNvSpPr>
          <p:nvPr>
            <p:ph type="title"/>
          </p:nvPr>
        </p:nvSpPr>
        <p:spPr>
          <a:xfrm>
            <a:off x="0" y="274638"/>
            <a:ext cx="9144000" cy="1143000"/>
          </a:xfrm>
        </p:spPr>
        <p:txBody>
          <a:bodyPr/>
          <a:lstStyle/>
          <a:p>
            <a:pPr eaLnBrk="1" hangingPunct="1"/>
            <a:r>
              <a:rPr lang="en-US" altLang="en-US" b="1"/>
              <a:t>WHY Are You in Debt?</a:t>
            </a:r>
          </a:p>
        </p:txBody>
      </p:sp>
      <p:sp>
        <p:nvSpPr>
          <p:cNvPr id="16387" name="Content Placeholder 2">
            <a:extLst>
              <a:ext uri="{FF2B5EF4-FFF2-40B4-BE49-F238E27FC236}">
                <a16:creationId xmlns:a16="http://schemas.microsoft.com/office/drawing/2014/main" xmlns="" id="{25BF0C18-A2E4-4763-87A7-042B1A153ACE}"/>
              </a:ext>
            </a:extLst>
          </p:cNvPr>
          <p:cNvSpPr>
            <a:spLocks noGrp="1"/>
          </p:cNvSpPr>
          <p:nvPr>
            <p:ph sz="half" idx="1"/>
          </p:nvPr>
        </p:nvSpPr>
        <p:spPr>
          <a:xfrm>
            <a:off x="457200" y="1524000"/>
            <a:ext cx="8458200" cy="3276600"/>
          </a:xfrm>
        </p:spPr>
        <p:txBody>
          <a:bodyPr/>
          <a:lstStyle/>
          <a:p>
            <a:pPr eaLnBrk="1" hangingPunct="1"/>
            <a:r>
              <a:rPr lang="en-US" altLang="en-US" sz="2400"/>
              <a:t>“So, if you find yourself in debt, your first question is not, "How do I get out of debt?"  Ask first of all, "Why am I in this situation?" and answer that question.” – Ron Blue</a:t>
            </a:r>
          </a:p>
          <a:p>
            <a:pPr eaLnBrk="1" hangingPunct="1"/>
            <a:r>
              <a:rPr lang="en-US" altLang="en-US" sz="2400" b="1"/>
              <a:t>Read: The Camel Trader of Babylon (Chapter 8 – The Richest Man in Babylon)</a:t>
            </a:r>
            <a:endParaRPr lang="en-US" altLang="en-US" sz="2400"/>
          </a:p>
          <a:p>
            <a:pPr eaLnBrk="1" hangingPunct="1"/>
            <a:endParaRPr lang="en-US" altLang="en-US" sz="2400">
              <a:solidFill>
                <a:srgbClr val="3333FF"/>
              </a:solidFill>
            </a:endParaRPr>
          </a:p>
        </p:txBody>
      </p:sp>
      <p:sp>
        <p:nvSpPr>
          <p:cNvPr id="8" name="Footer Placeholder 7">
            <a:extLst>
              <a:ext uri="{FF2B5EF4-FFF2-40B4-BE49-F238E27FC236}">
                <a16:creationId xmlns:a16="http://schemas.microsoft.com/office/drawing/2014/main" xmlns="" id="{3B24CB60-103E-4007-A2CB-58867CC2509D}"/>
              </a:ext>
            </a:extLst>
          </p:cNvPr>
          <p:cNvSpPr>
            <a:spLocks noGrp="1"/>
          </p:cNvSpPr>
          <p:nvPr>
            <p:ph type="ftr" sz="quarter" idx="11"/>
          </p:nvPr>
        </p:nvSpPr>
        <p:spPr>
          <a:xfrm>
            <a:off x="0" y="6492875"/>
            <a:ext cx="2895600" cy="365125"/>
          </a:xfrm>
        </p:spPr>
        <p:txBody>
          <a:bodyPr/>
          <a:lstStyle/>
          <a:p>
            <a:pPr algn="l">
              <a:defRPr/>
            </a:pPr>
            <a:r>
              <a:rPr lang="en-US" dirty="0"/>
              <a:t>© Alex Barrón 2012</a:t>
            </a:r>
          </a:p>
        </p:txBody>
      </p:sp>
      <p:sp>
        <p:nvSpPr>
          <p:cNvPr id="9" name="Slide Number Placeholder 8">
            <a:extLst>
              <a:ext uri="{FF2B5EF4-FFF2-40B4-BE49-F238E27FC236}">
                <a16:creationId xmlns:a16="http://schemas.microsoft.com/office/drawing/2014/main" xmlns="" id="{8C964D15-6360-4AE0-A2A0-8D491C4EE3A7}"/>
              </a:ext>
            </a:extLst>
          </p:cNvPr>
          <p:cNvSpPr>
            <a:spLocks noGrp="1"/>
          </p:cNvSpPr>
          <p:nvPr>
            <p:ph type="sldNum" sz="quarter" idx="12"/>
          </p:nvPr>
        </p:nvSpPr>
        <p:spPr>
          <a:xfrm>
            <a:off x="7010400" y="6492875"/>
            <a:ext cx="2133600" cy="365125"/>
          </a:xfrm>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A52540D-7B2F-482E-BE7C-BE158097594D}" type="slidenum">
              <a:rPr lang="en-US" altLang="en-US">
                <a:solidFill>
                  <a:srgbClr val="898989"/>
                </a:solidFill>
                <a:latin typeface="Calibri" panose="020F0502020204030204" pitchFamily="34" charset="0"/>
              </a:rPr>
              <a:pPr eaLnBrk="1" hangingPunct="1"/>
              <a:t>35</a:t>
            </a:fld>
            <a:endParaRPr lang="en-US" altLang="en-US">
              <a:solidFill>
                <a:srgbClr val="898989"/>
              </a:solidFill>
              <a:latin typeface="Calibri" panose="020F0502020204030204" pitchFamily="34" charset="0"/>
            </a:endParaRPr>
          </a:p>
        </p:txBody>
      </p:sp>
      <p:pic>
        <p:nvPicPr>
          <p:cNvPr id="16390" name="Picture 10" descr="1052.jpg">
            <a:extLst>
              <a:ext uri="{FF2B5EF4-FFF2-40B4-BE49-F238E27FC236}">
                <a16:creationId xmlns:a16="http://schemas.microsoft.com/office/drawing/2014/main" xmlns="" id="{220B987B-F6F3-4252-81FA-7ECF137E6C78}"/>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429000" y="3657600"/>
            <a:ext cx="1709738" cy="289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xmlns="" id="{6DCEEC5E-C3C5-4E08-B2A6-88857E94D45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 y="1"/>
            <a:ext cx="1611368" cy="838200"/>
          </a:xfrm>
          <a:prstGeom prst="rect">
            <a:avLst/>
          </a:prstGeom>
        </p:spPr>
      </p:pic>
    </p:spTree>
    <p:extLst>
      <p:ext uri="{BB962C8B-B14F-4D97-AF65-F5344CB8AC3E}">
        <p14:creationId xmlns:p14="http://schemas.microsoft.com/office/powerpoint/2010/main" val="166980518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b="1" dirty="0"/>
              <a:t>Don’t Lose Hope! We CAN Change The Future if We ACT Now!!!</a:t>
            </a:r>
          </a:p>
        </p:txBody>
      </p:sp>
      <p:sp>
        <p:nvSpPr>
          <p:cNvPr id="3" name="Content Placeholder 2"/>
          <p:cNvSpPr>
            <a:spLocks noGrp="1"/>
          </p:cNvSpPr>
          <p:nvPr>
            <p:ph sz="half" idx="1"/>
          </p:nvPr>
        </p:nvSpPr>
        <p:spPr>
          <a:xfrm>
            <a:off x="0" y="1371600"/>
            <a:ext cx="4874370" cy="5257800"/>
          </a:xfrm>
        </p:spPr>
        <p:txBody>
          <a:bodyPr>
            <a:noAutofit/>
          </a:bodyPr>
          <a:lstStyle/>
          <a:p>
            <a:r>
              <a:rPr lang="en-US" sz="2400" dirty="0"/>
              <a:t>America’s best days are NOT behind it! They are Ahead!</a:t>
            </a:r>
          </a:p>
          <a:p>
            <a:r>
              <a:rPr lang="en-US" sz="2400" dirty="0"/>
              <a:t>We need to make immediate changes.</a:t>
            </a:r>
          </a:p>
          <a:p>
            <a:r>
              <a:rPr lang="en-US" sz="2400" dirty="0"/>
              <a:t>We need a new mentality.</a:t>
            </a:r>
          </a:p>
          <a:p>
            <a:r>
              <a:rPr lang="en-US" sz="2400" dirty="0"/>
              <a:t>We MUST improve our financial condition.</a:t>
            </a:r>
          </a:p>
          <a:p>
            <a:r>
              <a:rPr lang="en-US" sz="2400" dirty="0"/>
              <a:t>There is Hope.  </a:t>
            </a:r>
          </a:p>
          <a:p>
            <a:r>
              <a:rPr lang="en-US" sz="2400" dirty="0"/>
              <a:t>Our Future depends on ALL of us</a:t>
            </a:r>
          </a:p>
          <a:p>
            <a:r>
              <a:rPr lang="en-US" sz="2400" dirty="0"/>
              <a:t>We must  Preserve our Heritage, our Liberty, and our Way of Life</a:t>
            </a:r>
          </a:p>
          <a:p>
            <a:r>
              <a:rPr lang="en-US" sz="2400" dirty="0"/>
              <a:t>We owe it to future generations to change to survive what is ahead. </a:t>
            </a:r>
          </a:p>
        </p:txBody>
      </p:sp>
      <p:pic>
        <p:nvPicPr>
          <p:cNvPr id="6" name="Content Placeholder 5" descr="better days ahead.jpg"/>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4800600" y="1524000"/>
            <a:ext cx="4038600" cy="2229307"/>
          </a:xfrm>
        </p:spPr>
      </p:pic>
      <p:pic>
        <p:nvPicPr>
          <p:cNvPr id="8" name="Picture 7" descr="Hope01_800.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74370" y="3886200"/>
            <a:ext cx="3888630" cy="2590800"/>
          </a:xfrm>
          <a:prstGeom prst="rect">
            <a:avLst/>
          </a:prstGeom>
        </p:spPr>
      </p:pic>
    </p:spTree>
    <p:extLst>
      <p:ext uri="{BB962C8B-B14F-4D97-AF65-F5344CB8AC3E}">
        <p14:creationId xmlns:p14="http://schemas.microsoft.com/office/powerpoint/2010/main" val="1169262420"/>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58F7900-A479-4BB9-88F0-C71865D7F996}"/>
              </a:ext>
            </a:extLst>
          </p:cNvPr>
          <p:cNvSpPr>
            <a:spLocks noGrp="1"/>
          </p:cNvSpPr>
          <p:nvPr>
            <p:ph type="title"/>
          </p:nvPr>
        </p:nvSpPr>
        <p:spPr>
          <a:xfrm>
            <a:off x="0" y="274638"/>
            <a:ext cx="9144000" cy="1143000"/>
          </a:xfrm>
        </p:spPr>
        <p:txBody>
          <a:bodyPr rtlCol="0">
            <a:normAutofit fontScale="90000"/>
          </a:bodyPr>
          <a:lstStyle/>
          <a:p>
            <a:pPr eaLnBrk="1" fontAlgn="auto" hangingPunct="1">
              <a:spcAft>
                <a:spcPts val="0"/>
              </a:spcAft>
              <a:defRPr/>
            </a:pPr>
            <a:r>
              <a:rPr lang="en-US" b="1" dirty="0"/>
              <a:t>The First Step Towards Financial Freedom</a:t>
            </a:r>
          </a:p>
        </p:txBody>
      </p:sp>
      <p:sp>
        <p:nvSpPr>
          <p:cNvPr id="17411" name="Content Placeholder 2">
            <a:extLst>
              <a:ext uri="{FF2B5EF4-FFF2-40B4-BE49-F238E27FC236}">
                <a16:creationId xmlns:a16="http://schemas.microsoft.com/office/drawing/2014/main" xmlns="" id="{BA49C733-F24F-4B98-A72C-5D6B786E204B}"/>
              </a:ext>
            </a:extLst>
          </p:cNvPr>
          <p:cNvSpPr>
            <a:spLocks noGrp="1"/>
          </p:cNvSpPr>
          <p:nvPr>
            <p:ph sz="half" idx="1"/>
          </p:nvPr>
        </p:nvSpPr>
        <p:spPr>
          <a:xfrm>
            <a:off x="381000" y="1371600"/>
            <a:ext cx="8458200" cy="3276600"/>
          </a:xfrm>
        </p:spPr>
        <p:txBody>
          <a:bodyPr/>
          <a:lstStyle/>
          <a:p>
            <a:pPr eaLnBrk="1" hangingPunct="1"/>
            <a:r>
              <a:rPr lang="en-US" altLang="en-US" sz="2400" b="1" i="1"/>
              <a:t>Ask Yourself: “Do I have the soul of a slave? Or the soul of a free man?”</a:t>
            </a:r>
          </a:p>
          <a:p>
            <a:pPr eaLnBrk="1" hangingPunct="1"/>
            <a:r>
              <a:rPr lang="en-US" altLang="en-US" sz="2400"/>
              <a:t>“Where the determination is, the way can be found!” </a:t>
            </a:r>
          </a:p>
          <a:p>
            <a:pPr eaLnBrk="1" hangingPunct="1"/>
            <a:r>
              <a:rPr lang="en-US" altLang="en-US" sz="2400" i="1"/>
              <a:t>Have you a desire to repay the just debts you owe?  If thou contentedly let the years slip by and make no effort to repay, then thou hast but the contemptible soul of a slave.  No man is otherwise who cannot respect himself and no man can respect himself who does not repay honest debts.</a:t>
            </a:r>
            <a:endParaRPr lang="en-US" altLang="en-US" sz="2400"/>
          </a:p>
          <a:p>
            <a:pPr eaLnBrk="1" hangingPunct="1"/>
            <a:endParaRPr lang="en-US" altLang="en-US" sz="2400"/>
          </a:p>
          <a:p>
            <a:pPr eaLnBrk="1" hangingPunct="1"/>
            <a:endParaRPr lang="en-US" altLang="en-US" sz="2400">
              <a:solidFill>
                <a:srgbClr val="3333FF"/>
              </a:solidFill>
            </a:endParaRPr>
          </a:p>
        </p:txBody>
      </p:sp>
      <p:sp>
        <p:nvSpPr>
          <p:cNvPr id="8" name="Footer Placeholder 7">
            <a:extLst>
              <a:ext uri="{FF2B5EF4-FFF2-40B4-BE49-F238E27FC236}">
                <a16:creationId xmlns:a16="http://schemas.microsoft.com/office/drawing/2014/main" xmlns="" id="{00D0A949-D1D1-4262-80CB-1D9F993EEE4C}"/>
              </a:ext>
            </a:extLst>
          </p:cNvPr>
          <p:cNvSpPr>
            <a:spLocks noGrp="1"/>
          </p:cNvSpPr>
          <p:nvPr>
            <p:ph type="ftr" sz="quarter" idx="11"/>
          </p:nvPr>
        </p:nvSpPr>
        <p:spPr>
          <a:xfrm>
            <a:off x="0" y="6492875"/>
            <a:ext cx="2895600" cy="365125"/>
          </a:xfrm>
        </p:spPr>
        <p:txBody>
          <a:bodyPr/>
          <a:lstStyle/>
          <a:p>
            <a:pPr algn="l">
              <a:defRPr/>
            </a:pPr>
            <a:r>
              <a:rPr lang="en-US" dirty="0"/>
              <a:t>© Alex Barrón 2012</a:t>
            </a:r>
          </a:p>
        </p:txBody>
      </p:sp>
      <p:sp>
        <p:nvSpPr>
          <p:cNvPr id="9" name="Slide Number Placeholder 8">
            <a:extLst>
              <a:ext uri="{FF2B5EF4-FFF2-40B4-BE49-F238E27FC236}">
                <a16:creationId xmlns:a16="http://schemas.microsoft.com/office/drawing/2014/main" xmlns="" id="{2EA2068E-BC42-4CD1-ABD1-F90FDB9B09B0}"/>
              </a:ext>
            </a:extLst>
          </p:cNvPr>
          <p:cNvSpPr>
            <a:spLocks noGrp="1"/>
          </p:cNvSpPr>
          <p:nvPr>
            <p:ph type="sldNum" sz="quarter" idx="12"/>
          </p:nvPr>
        </p:nvSpPr>
        <p:spPr>
          <a:xfrm>
            <a:off x="7010400" y="6492875"/>
            <a:ext cx="2133600" cy="365125"/>
          </a:xfrm>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2E1D01C-38C9-4D8C-8BF1-224820559759}" type="slidenum">
              <a:rPr lang="en-US" altLang="en-US">
                <a:solidFill>
                  <a:srgbClr val="898989"/>
                </a:solidFill>
                <a:latin typeface="Calibri" panose="020F0502020204030204" pitchFamily="34" charset="0"/>
              </a:rPr>
              <a:pPr eaLnBrk="1" hangingPunct="1"/>
              <a:t>37</a:t>
            </a:fld>
            <a:endParaRPr lang="en-US" altLang="en-US">
              <a:solidFill>
                <a:srgbClr val="898989"/>
              </a:solidFill>
              <a:latin typeface="Calibri" panose="020F0502020204030204" pitchFamily="34" charset="0"/>
            </a:endParaRPr>
          </a:p>
        </p:txBody>
      </p:sp>
      <p:pic>
        <p:nvPicPr>
          <p:cNvPr id="17414" name="Picture 9" descr="2656648042_0ced853512.jpg">
            <a:extLst>
              <a:ext uri="{FF2B5EF4-FFF2-40B4-BE49-F238E27FC236}">
                <a16:creationId xmlns:a16="http://schemas.microsoft.com/office/drawing/2014/main" xmlns="" id="{159C439C-92C7-4258-B2A3-DDEC8B891881}"/>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5638800" y="4572000"/>
            <a:ext cx="2819400"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xmlns="" id="{E3B89FC0-659B-4867-A36A-16C09B0E7AC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6019800"/>
            <a:ext cx="1611368" cy="838200"/>
          </a:xfrm>
          <a:prstGeom prst="rect">
            <a:avLst/>
          </a:prstGeom>
        </p:spPr>
      </p:pic>
    </p:spTree>
    <p:extLst>
      <p:ext uri="{BB962C8B-B14F-4D97-AF65-F5344CB8AC3E}">
        <p14:creationId xmlns:p14="http://schemas.microsoft.com/office/powerpoint/2010/main" val="236120653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a:extLst>
              <a:ext uri="{FF2B5EF4-FFF2-40B4-BE49-F238E27FC236}">
                <a16:creationId xmlns:a16="http://schemas.microsoft.com/office/drawing/2014/main" xmlns="" id="{AC528BE3-157C-4FD5-B78A-6AED3A98274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545179" y="6010275"/>
            <a:ext cx="1611368" cy="838200"/>
          </a:xfrm>
          <a:prstGeom prst="rect">
            <a:avLst/>
          </a:prstGeom>
        </p:spPr>
      </p:pic>
      <p:sp>
        <p:nvSpPr>
          <p:cNvPr id="2" name="Title 1"/>
          <p:cNvSpPr>
            <a:spLocks noGrp="1"/>
          </p:cNvSpPr>
          <p:nvPr>
            <p:ph type="title"/>
          </p:nvPr>
        </p:nvSpPr>
        <p:spPr>
          <a:xfrm>
            <a:off x="439496" y="9525"/>
            <a:ext cx="8229600" cy="1143000"/>
          </a:xfrm>
        </p:spPr>
        <p:txBody>
          <a:bodyPr>
            <a:normAutofit fontScale="90000"/>
          </a:bodyPr>
          <a:lstStyle/>
          <a:p>
            <a:r>
              <a:rPr lang="en-US" sz="4000" b="1" dirty="0"/>
              <a:t>The Possibility Map</a:t>
            </a:r>
            <a:br>
              <a:rPr lang="en-US" sz="4000" b="1" dirty="0"/>
            </a:br>
            <a:r>
              <a:rPr lang="en-US" sz="4000" b="1" dirty="0"/>
              <a:t>From Slavery to Freedom</a:t>
            </a:r>
          </a:p>
        </p:txBody>
      </p:sp>
      <p:cxnSp>
        <p:nvCxnSpPr>
          <p:cNvPr id="14" name="Elbow Connector 13"/>
          <p:cNvCxnSpPr/>
          <p:nvPr/>
        </p:nvCxnSpPr>
        <p:spPr>
          <a:xfrm rot="16200000" flipH="1">
            <a:off x="1939584" y="4375637"/>
            <a:ext cx="685800" cy="304800"/>
          </a:xfrm>
          <a:prstGeom prst="bentConnector3">
            <a:avLst>
              <a:gd name="adj1" fmla="val 769"/>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657667" y="4196682"/>
            <a:ext cx="7543800" cy="0"/>
          </a:xfrm>
          <a:prstGeom prst="straightConnector1">
            <a:avLst/>
          </a:prstGeom>
          <a:ln w="25400">
            <a:solidFill>
              <a:srgbClr val="3333FF"/>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7673108" y="4297204"/>
            <a:ext cx="1447800" cy="461665"/>
          </a:xfrm>
          <a:prstGeom prst="rect">
            <a:avLst/>
          </a:prstGeom>
          <a:noFill/>
        </p:spPr>
        <p:txBody>
          <a:bodyPr wrap="square" rtlCol="0">
            <a:spAutoFit/>
          </a:bodyPr>
          <a:lstStyle/>
          <a:p>
            <a:pPr algn="ctr"/>
            <a:r>
              <a:rPr lang="en-US" sz="2400" dirty="0">
                <a:solidFill>
                  <a:srgbClr val="0000FF"/>
                </a:solidFill>
              </a:rPr>
              <a:t>time</a:t>
            </a:r>
          </a:p>
        </p:txBody>
      </p:sp>
      <p:cxnSp>
        <p:nvCxnSpPr>
          <p:cNvPr id="25" name="Straight Arrow Connector 24"/>
          <p:cNvCxnSpPr/>
          <p:nvPr/>
        </p:nvCxnSpPr>
        <p:spPr>
          <a:xfrm>
            <a:off x="626012" y="4163246"/>
            <a:ext cx="0" cy="2345991"/>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626012" y="533400"/>
            <a:ext cx="0" cy="3733800"/>
          </a:xfrm>
          <a:prstGeom prst="straightConnector1">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0" y="5867400"/>
            <a:ext cx="657667" cy="523220"/>
          </a:xfrm>
          <a:prstGeom prst="rect">
            <a:avLst/>
          </a:prstGeom>
          <a:noFill/>
        </p:spPr>
        <p:txBody>
          <a:bodyPr wrap="square" rtlCol="0">
            <a:spAutoFit/>
          </a:bodyPr>
          <a:lstStyle/>
          <a:p>
            <a:r>
              <a:rPr lang="en-US" sz="2800" b="1" dirty="0">
                <a:solidFill>
                  <a:srgbClr val="FF0000"/>
                </a:solidFill>
              </a:rPr>
              <a:t>-$</a:t>
            </a:r>
          </a:p>
        </p:txBody>
      </p:sp>
      <p:sp>
        <p:nvSpPr>
          <p:cNvPr id="30" name="TextBox 29"/>
          <p:cNvSpPr txBox="1"/>
          <p:nvPr/>
        </p:nvSpPr>
        <p:spPr>
          <a:xfrm>
            <a:off x="1" y="695980"/>
            <a:ext cx="670062" cy="523220"/>
          </a:xfrm>
          <a:prstGeom prst="rect">
            <a:avLst/>
          </a:prstGeom>
          <a:noFill/>
        </p:spPr>
        <p:txBody>
          <a:bodyPr wrap="square" rtlCol="0">
            <a:spAutoFit/>
          </a:bodyPr>
          <a:lstStyle/>
          <a:p>
            <a:r>
              <a:rPr lang="en-US" sz="2800" b="1" dirty="0">
                <a:solidFill>
                  <a:srgbClr val="00B050"/>
                </a:solidFill>
              </a:rPr>
              <a:t>+$</a:t>
            </a:r>
          </a:p>
        </p:txBody>
      </p:sp>
      <p:sp>
        <p:nvSpPr>
          <p:cNvPr id="31" name="TextBox 30"/>
          <p:cNvSpPr txBox="1"/>
          <p:nvPr/>
        </p:nvSpPr>
        <p:spPr>
          <a:xfrm>
            <a:off x="2061913" y="3723472"/>
            <a:ext cx="762000" cy="461665"/>
          </a:xfrm>
          <a:prstGeom prst="rect">
            <a:avLst/>
          </a:prstGeom>
          <a:noFill/>
        </p:spPr>
        <p:txBody>
          <a:bodyPr wrap="square" rtlCol="0">
            <a:spAutoFit/>
          </a:bodyPr>
          <a:lstStyle/>
          <a:p>
            <a:pPr algn="ctr"/>
            <a:r>
              <a:rPr lang="en-US" sz="2400" b="1" dirty="0"/>
              <a:t>18</a:t>
            </a:r>
          </a:p>
        </p:txBody>
      </p:sp>
      <p:sp>
        <p:nvSpPr>
          <p:cNvPr id="32" name="TextBox 31"/>
          <p:cNvSpPr txBox="1"/>
          <p:nvPr/>
        </p:nvSpPr>
        <p:spPr>
          <a:xfrm>
            <a:off x="6934199" y="3735017"/>
            <a:ext cx="762000" cy="461665"/>
          </a:xfrm>
          <a:prstGeom prst="rect">
            <a:avLst/>
          </a:prstGeom>
          <a:noFill/>
        </p:spPr>
        <p:txBody>
          <a:bodyPr wrap="square" rtlCol="0">
            <a:spAutoFit/>
          </a:bodyPr>
          <a:lstStyle/>
          <a:p>
            <a:pPr algn="ctr"/>
            <a:r>
              <a:rPr lang="en-US" sz="2400" b="1" dirty="0"/>
              <a:t>65</a:t>
            </a:r>
          </a:p>
        </p:txBody>
      </p:sp>
      <p:cxnSp>
        <p:nvCxnSpPr>
          <p:cNvPr id="33" name="Elbow Connector 32"/>
          <p:cNvCxnSpPr/>
          <p:nvPr/>
        </p:nvCxnSpPr>
        <p:spPr>
          <a:xfrm rot="16200000" flipH="1">
            <a:off x="2252413" y="5029199"/>
            <a:ext cx="685800" cy="304800"/>
          </a:xfrm>
          <a:prstGeom prst="bentConnector3">
            <a:avLst>
              <a:gd name="adj1" fmla="val 769"/>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4" name="Elbow Connector 33"/>
          <p:cNvCxnSpPr/>
          <p:nvPr/>
        </p:nvCxnSpPr>
        <p:spPr>
          <a:xfrm rot="16200000" flipH="1">
            <a:off x="2557214" y="5680363"/>
            <a:ext cx="685800" cy="304800"/>
          </a:xfrm>
          <a:prstGeom prst="bentConnector3">
            <a:avLst>
              <a:gd name="adj1" fmla="val 769"/>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6777870" y="5201333"/>
            <a:ext cx="1891226" cy="646331"/>
          </a:xfrm>
          <a:prstGeom prst="rect">
            <a:avLst/>
          </a:prstGeom>
          <a:noFill/>
        </p:spPr>
        <p:txBody>
          <a:bodyPr wrap="square" rtlCol="0">
            <a:spAutoFit/>
          </a:bodyPr>
          <a:lstStyle/>
          <a:p>
            <a:pPr algn="r"/>
            <a:r>
              <a:rPr lang="en-US" b="1" dirty="0">
                <a:solidFill>
                  <a:srgbClr val="0070C0"/>
                </a:solidFill>
              </a:rPr>
              <a:t>Traditional Solution?</a:t>
            </a:r>
          </a:p>
        </p:txBody>
      </p:sp>
      <p:sp>
        <p:nvSpPr>
          <p:cNvPr id="3" name="TextBox 2"/>
          <p:cNvSpPr txBox="1"/>
          <p:nvPr/>
        </p:nvSpPr>
        <p:spPr>
          <a:xfrm>
            <a:off x="2688375" y="3810463"/>
            <a:ext cx="2286000" cy="369332"/>
          </a:xfrm>
          <a:prstGeom prst="rect">
            <a:avLst/>
          </a:prstGeom>
          <a:noFill/>
        </p:spPr>
        <p:txBody>
          <a:bodyPr wrap="square" rtlCol="0">
            <a:spAutoFit/>
          </a:bodyPr>
          <a:lstStyle/>
          <a:p>
            <a:r>
              <a:rPr lang="en-US" i="1" dirty="0"/>
              <a:t>Critical Decisions!</a:t>
            </a:r>
          </a:p>
        </p:txBody>
      </p:sp>
      <p:sp>
        <p:nvSpPr>
          <p:cNvPr id="28" name="TextBox 27"/>
          <p:cNvSpPr txBox="1"/>
          <p:nvPr/>
        </p:nvSpPr>
        <p:spPr>
          <a:xfrm>
            <a:off x="1665906" y="3193749"/>
            <a:ext cx="1580519" cy="646331"/>
          </a:xfrm>
          <a:prstGeom prst="rect">
            <a:avLst/>
          </a:prstGeom>
          <a:noFill/>
        </p:spPr>
        <p:txBody>
          <a:bodyPr wrap="square" rtlCol="0">
            <a:spAutoFit/>
          </a:bodyPr>
          <a:lstStyle/>
          <a:p>
            <a:pPr algn="ctr"/>
            <a:r>
              <a:rPr lang="en-US" b="1" dirty="0">
                <a:solidFill>
                  <a:srgbClr val="FF0000"/>
                </a:solidFill>
              </a:rPr>
              <a:t>The Debt Trap!</a:t>
            </a:r>
          </a:p>
        </p:txBody>
      </p:sp>
      <p:sp>
        <p:nvSpPr>
          <p:cNvPr id="43" name="TextBox 42"/>
          <p:cNvSpPr txBox="1"/>
          <p:nvPr/>
        </p:nvSpPr>
        <p:spPr>
          <a:xfrm>
            <a:off x="1396291" y="6211669"/>
            <a:ext cx="1857061" cy="646331"/>
          </a:xfrm>
          <a:prstGeom prst="rect">
            <a:avLst/>
          </a:prstGeom>
          <a:noFill/>
        </p:spPr>
        <p:txBody>
          <a:bodyPr wrap="square" rtlCol="0">
            <a:spAutoFit/>
          </a:bodyPr>
          <a:lstStyle/>
          <a:p>
            <a:pPr algn="r"/>
            <a:r>
              <a:rPr lang="en-US" b="1" dirty="0">
                <a:solidFill>
                  <a:srgbClr val="FF0000"/>
                </a:solidFill>
              </a:rPr>
              <a:t>The Pit of Desperation</a:t>
            </a:r>
          </a:p>
        </p:txBody>
      </p:sp>
      <p:sp>
        <p:nvSpPr>
          <p:cNvPr id="6" name="Arc 5"/>
          <p:cNvSpPr/>
          <p:nvPr/>
        </p:nvSpPr>
        <p:spPr>
          <a:xfrm flipV="1">
            <a:off x="-1062286" y="4612194"/>
            <a:ext cx="8229599" cy="1563469"/>
          </a:xfrm>
          <a:prstGeom prst="arc">
            <a:avLst/>
          </a:prstGeom>
          <a:ln w="25400">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Arc 43"/>
          <p:cNvSpPr/>
          <p:nvPr/>
        </p:nvSpPr>
        <p:spPr>
          <a:xfrm flipV="1">
            <a:off x="1231796" y="2209799"/>
            <a:ext cx="3641435" cy="3939992"/>
          </a:xfrm>
          <a:prstGeom prst="arc">
            <a:avLst/>
          </a:prstGeom>
          <a:ln w="254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Arc 44"/>
          <p:cNvSpPr/>
          <p:nvPr/>
        </p:nvSpPr>
        <p:spPr>
          <a:xfrm flipV="1">
            <a:off x="3413263" y="-136909"/>
            <a:ext cx="2919936" cy="4329035"/>
          </a:xfrm>
          <a:prstGeom prst="arc">
            <a:avLst/>
          </a:prstGeom>
          <a:ln w="254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Arc 45"/>
          <p:cNvSpPr/>
          <p:nvPr/>
        </p:nvSpPr>
        <p:spPr>
          <a:xfrm flipV="1">
            <a:off x="4163600" y="314325"/>
            <a:ext cx="4343400" cy="1749588"/>
          </a:xfrm>
          <a:prstGeom prst="arc">
            <a:avLst/>
          </a:prstGeom>
          <a:ln w="254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TextBox 46"/>
          <p:cNvSpPr txBox="1"/>
          <p:nvPr/>
        </p:nvSpPr>
        <p:spPr>
          <a:xfrm>
            <a:off x="6041346" y="2625297"/>
            <a:ext cx="2915618" cy="646331"/>
          </a:xfrm>
          <a:prstGeom prst="rect">
            <a:avLst/>
          </a:prstGeom>
          <a:noFill/>
        </p:spPr>
        <p:txBody>
          <a:bodyPr wrap="square" rtlCol="0">
            <a:spAutoFit/>
          </a:bodyPr>
          <a:lstStyle/>
          <a:p>
            <a:pPr algn="r"/>
            <a:r>
              <a:rPr lang="en-US" b="1" dirty="0"/>
              <a:t>Financial Freedom!</a:t>
            </a:r>
          </a:p>
          <a:p>
            <a:pPr algn="r"/>
            <a:r>
              <a:rPr lang="en-US" b="1" dirty="0"/>
              <a:t>Passive Income &gt; Expenses</a:t>
            </a:r>
          </a:p>
        </p:txBody>
      </p:sp>
      <p:sp>
        <p:nvSpPr>
          <p:cNvPr id="48" name="TextBox 47"/>
          <p:cNvSpPr txBox="1"/>
          <p:nvPr/>
        </p:nvSpPr>
        <p:spPr>
          <a:xfrm>
            <a:off x="4823690" y="4238534"/>
            <a:ext cx="2262910" cy="923330"/>
          </a:xfrm>
          <a:prstGeom prst="rect">
            <a:avLst/>
          </a:prstGeom>
          <a:noFill/>
        </p:spPr>
        <p:txBody>
          <a:bodyPr wrap="square" rtlCol="0">
            <a:spAutoFit/>
          </a:bodyPr>
          <a:lstStyle/>
          <a:p>
            <a:pPr algn="r"/>
            <a:r>
              <a:rPr lang="en-US" b="1" dirty="0"/>
              <a:t>Financial Security!</a:t>
            </a:r>
          </a:p>
          <a:p>
            <a:pPr algn="r"/>
            <a:r>
              <a:rPr lang="en-US" b="1" dirty="0"/>
              <a:t>Debt Free!</a:t>
            </a:r>
          </a:p>
          <a:p>
            <a:pPr algn="r"/>
            <a:r>
              <a:rPr lang="en-US" b="1" dirty="0"/>
              <a:t>Net Interest = 0</a:t>
            </a:r>
          </a:p>
        </p:txBody>
      </p:sp>
      <p:sp>
        <p:nvSpPr>
          <p:cNvPr id="49" name="TextBox 48"/>
          <p:cNvSpPr txBox="1"/>
          <p:nvPr/>
        </p:nvSpPr>
        <p:spPr>
          <a:xfrm>
            <a:off x="7167313" y="1701967"/>
            <a:ext cx="1984807" cy="646331"/>
          </a:xfrm>
          <a:prstGeom prst="rect">
            <a:avLst/>
          </a:prstGeom>
          <a:noFill/>
        </p:spPr>
        <p:txBody>
          <a:bodyPr wrap="square" rtlCol="0">
            <a:spAutoFit/>
          </a:bodyPr>
          <a:lstStyle/>
          <a:p>
            <a:pPr algn="r"/>
            <a:r>
              <a:rPr lang="en-US" b="1" dirty="0"/>
              <a:t>Impact</a:t>
            </a:r>
          </a:p>
          <a:p>
            <a:pPr algn="r"/>
            <a:r>
              <a:rPr lang="en-US" b="1" dirty="0"/>
              <a:t>Inheritance</a:t>
            </a:r>
          </a:p>
        </p:txBody>
      </p:sp>
      <p:sp>
        <p:nvSpPr>
          <p:cNvPr id="50" name="TextBox 49"/>
          <p:cNvSpPr txBox="1"/>
          <p:nvPr/>
        </p:nvSpPr>
        <p:spPr>
          <a:xfrm>
            <a:off x="533400" y="4890312"/>
            <a:ext cx="2061913" cy="646331"/>
          </a:xfrm>
          <a:prstGeom prst="rect">
            <a:avLst/>
          </a:prstGeom>
          <a:noFill/>
        </p:spPr>
        <p:txBody>
          <a:bodyPr wrap="square" rtlCol="0">
            <a:spAutoFit/>
          </a:bodyPr>
          <a:lstStyle/>
          <a:p>
            <a:pPr algn="r"/>
            <a:r>
              <a:rPr lang="en-US" b="1" dirty="0"/>
              <a:t>Financial Slavery!</a:t>
            </a:r>
          </a:p>
          <a:p>
            <a:pPr algn="r"/>
            <a:r>
              <a:rPr lang="en-US" b="1" dirty="0"/>
              <a:t>Net Income &lt; 0</a:t>
            </a:r>
          </a:p>
        </p:txBody>
      </p:sp>
      <p:cxnSp>
        <p:nvCxnSpPr>
          <p:cNvPr id="9" name="Straight Arrow Connector 8"/>
          <p:cNvCxnSpPr/>
          <p:nvPr/>
        </p:nvCxnSpPr>
        <p:spPr>
          <a:xfrm flipH="1" flipV="1">
            <a:off x="4953000" y="4267200"/>
            <a:ext cx="6096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flipH="1" flipV="1">
            <a:off x="3234984" y="6211669"/>
            <a:ext cx="1194583" cy="32990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4133582" y="6218407"/>
            <a:ext cx="2635476" cy="646331"/>
          </a:xfrm>
          <a:prstGeom prst="rect">
            <a:avLst/>
          </a:prstGeom>
          <a:noFill/>
        </p:spPr>
        <p:txBody>
          <a:bodyPr wrap="square" rtlCol="0">
            <a:spAutoFit/>
          </a:bodyPr>
          <a:lstStyle/>
          <a:p>
            <a:pPr algn="r"/>
            <a:r>
              <a:rPr lang="en-US" b="1" dirty="0"/>
              <a:t>Pay Yourself First! </a:t>
            </a:r>
          </a:p>
          <a:p>
            <a:pPr algn="r"/>
            <a:r>
              <a:rPr lang="en-US" b="1" dirty="0"/>
              <a:t>Net Income &gt;0</a:t>
            </a:r>
          </a:p>
        </p:txBody>
      </p:sp>
      <p:sp>
        <p:nvSpPr>
          <p:cNvPr id="53" name="TextBox 52"/>
          <p:cNvSpPr txBox="1"/>
          <p:nvPr/>
        </p:nvSpPr>
        <p:spPr>
          <a:xfrm>
            <a:off x="2595313" y="4196682"/>
            <a:ext cx="1880688" cy="1754326"/>
          </a:xfrm>
          <a:prstGeom prst="rect">
            <a:avLst/>
          </a:prstGeom>
          <a:noFill/>
        </p:spPr>
        <p:txBody>
          <a:bodyPr wrap="square" rtlCol="0">
            <a:spAutoFit/>
          </a:bodyPr>
          <a:lstStyle/>
          <a:p>
            <a:pPr algn="r"/>
            <a:r>
              <a:rPr lang="en-US" b="1" u="sng" dirty="0">
                <a:solidFill>
                  <a:srgbClr val="00B050"/>
                </a:solidFill>
              </a:rPr>
              <a:t>ABUNDANCE!</a:t>
            </a:r>
          </a:p>
          <a:p>
            <a:pPr marL="285750" indent="-285750" algn="r">
              <a:buFont typeface="Arial" panose="020B0604020202020204" pitchFamily="34" charset="0"/>
              <a:buChar char="•"/>
            </a:pPr>
            <a:r>
              <a:rPr lang="en-US" b="1" dirty="0">
                <a:solidFill>
                  <a:srgbClr val="00B050"/>
                </a:solidFill>
              </a:rPr>
              <a:t>Invest in Yourself</a:t>
            </a:r>
          </a:p>
          <a:p>
            <a:pPr marL="285750" indent="-285750" algn="r">
              <a:buFont typeface="Arial" panose="020B0604020202020204" pitchFamily="34" charset="0"/>
              <a:buChar char="•"/>
            </a:pPr>
            <a:r>
              <a:rPr lang="en-US" b="1" dirty="0">
                <a:solidFill>
                  <a:srgbClr val="00B050"/>
                </a:solidFill>
              </a:rPr>
              <a:t>Save</a:t>
            </a:r>
          </a:p>
          <a:p>
            <a:pPr marL="285750" indent="-285750" algn="r">
              <a:buFont typeface="Arial" panose="020B0604020202020204" pitchFamily="34" charset="0"/>
              <a:buChar char="•"/>
            </a:pPr>
            <a:r>
              <a:rPr lang="en-US" b="1" dirty="0">
                <a:solidFill>
                  <a:srgbClr val="00B050"/>
                </a:solidFill>
              </a:rPr>
              <a:t>Get out of Debt </a:t>
            </a:r>
          </a:p>
        </p:txBody>
      </p:sp>
      <p:sp>
        <p:nvSpPr>
          <p:cNvPr id="54" name="TextBox 53"/>
          <p:cNvSpPr txBox="1"/>
          <p:nvPr/>
        </p:nvSpPr>
        <p:spPr>
          <a:xfrm>
            <a:off x="2651430" y="2209799"/>
            <a:ext cx="3303715" cy="1477328"/>
          </a:xfrm>
          <a:prstGeom prst="rect">
            <a:avLst/>
          </a:prstGeom>
          <a:noFill/>
        </p:spPr>
        <p:txBody>
          <a:bodyPr wrap="square" rtlCol="0">
            <a:spAutoFit/>
          </a:bodyPr>
          <a:lstStyle/>
          <a:p>
            <a:pPr algn="r"/>
            <a:r>
              <a:rPr lang="en-US" b="1" u="sng" dirty="0">
                <a:solidFill>
                  <a:srgbClr val="00B050"/>
                </a:solidFill>
              </a:rPr>
              <a:t>PROSPERITY!</a:t>
            </a:r>
          </a:p>
          <a:p>
            <a:pPr marL="285750" indent="-285750" algn="r">
              <a:buFont typeface="Arial" panose="020B0604020202020204" pitchFamily="34" charset="0"/>
              <a:buChar char="•"/>
            </a:pPr>
            <a:r>
              <a:rPr lang="en-US" b="1" dirty="0">
                <a:solidFill>
                  <a:srgbClr val="00B050"/>
                </a:solidFill>
              </a:rPr>
              <a:t>Become your Own Bank </a:t>
            </a:r>
          </a:p>
          <a:p>
            <a:pPr marL="285750" indent="-285750" algn="r">
              <a:buFont typeface="Arial" panose="020B0604020202020204" pitchFamily="34" charset="0"/>
              <a:buChar char="•"/>
            </a:pPr>
            <a:r>
              <a:rPr lang="en-US" b="1" dirty="0">
                <a:solidFill>
                  <a:srgbClr val="00B050"/>
                </a:solidFill>
              </a:rPr>
              <a:t>Risk &amp; Grow </a:t>
            </a:r>
          </a:p>
          <a:p>
            <a:pPr marL="285750" indent="-285750" algn="r">
              <a:buFont typeface="Arial" panose="020B0604020202020204" pitchFamily="34" charset="0"/>
              <a:buChar char="•"/>
            </a:pPr>
            <a:r>
              <a:rPr lang="en-US" b="1" dirty="0">
                <a:solidFill>
                  <a:srgbClr val="00B050"/>
                </a:solidFill>
              </a:rPr>
              <a:t>Start Own Business</a:t>
            </a:r>
          </a:p>
          <a:p>
            <a:pPr marL="285750" indent="-285750" algn="r">
              <a:buFont typeface="Arial" panose="020B0604020202020204" pitchFamily="34" charset="0"/>
              <a:buChar char="•"/>
            </a:pPr>
            <a:r>
              <a:rPr lang="en-US" b="1" dirty="0">
                <a:solidFill>
                  <a:srgbClr val="00B050"/>
                </a:solidFill>
              </a:rPr>
              <a:t>Invest</a:t>
            </a:r>
          </a:p>
        </p:txBody>
      </p:sp>
      <p:sp>
        <p:nvSpPr>
          <p:cNvPr id="55" name="TextBox 54"/>
          <p:cNvSpPr txBox="1"/>
          <p:nvPr/>
        </p:nvSpPr>
        <p:spPr>
          <a:xfrm>
            <a:off x="4823690" y="1219200"/>
            <a:ext cx="3143517" cy="646331"/>
          </a:xfrm>
          <a:prstGeom prst="rect">
            <a:avLst/>
          </a:prstGeom>
          <a:noFill/>
        </p:spPr>
        <p:txBody>
          <a:bodyPr wrap="square" rtlCol="0">
            <a:spAutoFit/>
          </a:bodyPr>
          <a:lstStyle/>
          <a:p>
            <a:pPr algn="r"/>
            <a:r>
              <a:rPr lang="en-US" b="1" u="sng" dirty="0">
                <a:solidFill>
                  <a:srgbClr val="00B050"/>
                </a:solidFill>
              </a:rPr>
              <a:t>LIBERTY!</a:t>
            </a:r>
          </a:p>
          <a:p>
            <a:pPr algn="r"/>
            <a:r>
              <a:rPr lang="en-US" b="1" dirty="0">
                <a:solidFill>
                  <a:srgbClr val="00B050"/>
                </a:solidFill>
              </a:rPr>
              <a:t>Enjoy, Give </a:t>
            </a:r>
          </a:p>
        </p:txBody>
      </p:sp>
      <p:cxnSp>
        <p:nvCxnSpPr>
          <p:cNvPr id="56" name="Straight Arrow Connector 55"/>
          <p:cNvCxnSpPr/>
          <p:nvPr/>
        </p:nvCxnSpPr>
        <p:spPr>
          <a:xfrm flipH="1" flipV="1">
            <a:off x="6370144" y="2082643"/>
            <a:ext cx="407726" cy="54265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flipH="1" flipV="1">
            <a:off x="8610600" y="1300300"/>
            <a:ext cx="190500" cy="40166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6265674" y="585539"/>
            <a:ext cx="2915618" cy="646331"/>
          </a:xfrm>
          <a:prstGeom prst="rect">
            <a:avLst/>
          </a:prstGeom>
          <a:noFill/>
        </p:spPr>
        <p:txBody>
          <a:bodyPr wrap="square" rtlCol="0">
            <a:spAutoFit/>
          </a:bodyPr>
          <a:lstStyle/>
          <a:p>
            <a:pPr algn="r"/>
            <a:r>
              <a:rPr lang="en-US" b="1" dirty="0">
                <a:solidFill>
                  <a:srgbClr val="00B050"/>
                </a:solidFill>
              </a:rPr>
              <a:t>LEGACY!</a:t>
            </a:r>
          </a:p>
          <a:p>
            <a:pPr algn="r"/>
            <a:r>
              <a:rPr lang="en-US" b="1" dirty="0">
                <a:solidFill>
                  <a:srgbClr val="00B050"/>
                </a:solidFill>
              </a:rPr>
              <a:t>Foundation</a:t>
            </a:r>
          </a:p>
        </p:txBody>
      </p:sp>
    </p:spTree>
    <p:extLst>
      <p:ext uri="{BB962C8B-B14F-4D97-AF65-F5344CB8AC3E}">
        <p14:creationId xmlns:p14="http://schemas.microsoft.com/office/powerpoint/2010/main" val="1631520346"/>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Questions? Comments?</a:t>
            </a:r>
          </a:p>
        </p:txBody>
      </p:sp>
      <p:sp>
        <p:nvSpPr>
          <p:cNvPr id="3" name="Content Placeholder 2"/>
          <p:cNvSpPr>
            <a:spLocks noGrp="1"/>
          </p:cNvSpPr>
          <p:nvPr>
            <p:ph idx="1"/>
          </p:nvPr>
        </p:nvSpPr>
        <p:spPr/>
        <p:txBody>
          <a:bodyPr/>
          <a:lstStyle/>
          <a:p>
            <a:endParaRPr lang="en-US" dirty="0"/>
          </a:p>
          <a:p>
            <a:endParaRPr lang="en-US" dirty="0"/>
          </a:p>
        </p:txBody>
      </p:sp>
      <p:pic>
        <p:nvPicPr>
          <p:cNvPr id="4" name="Picture 3" descr="questionscomments.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667000" y="1524000"/>
            <a:ext cx="6129358" cy="2235709"/>
          </a:xfrm>
          <a:prstGeom prst="rect">
            <a:avLst/>
          </a:prstGeom>
        </p:spPr>
      </p:pic>
      <p:pic>
        <p:nvPicPr>
          <p:cNvPr id="5" name="Picture 4" descr="visitor-information.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8600" y="3581400"/>
            <a:ext cx="3153103" cy="2971800"/>
          </a:xfrm>
          <a:prstGeom prst="rect">
            <a:avLst/>
          </a:prstGeom>
        </p:spPr>
      </p:pic>
      <p:pic>
        <p:nvPicPr>
          <p:cNvPr id="6" name="Picture 5" descr="questions comments bubbles.jpg"/>
          <p:cNvPicPr>
            <a:picLocks noChangeAspect="1"/>
          </p:cNvPicPr>
          <p:nvPr/>
        </p:nvPicPr>
        <p:blipFill>
          <a:blip r:embed="rId4" cstate="print"/>
          <a:stretch>
            <a:fillRect/>
          </a:stretch>
        </p:blipFill>
        <p:spPr>
          <a:xfrm>
            <a:off x="457200" y="1676400"/>
            <a:ext cx="2628900" cy="1733550"/>
          </a:xfrm>
          <a:prstGeom prst="rect">
            <a:avLst/>
          </a:prstGeom>
        </p:spPr>
      </p:pic>
    </p:spTree>
    <p:extLst>
      <p:ext uri="{BB962C8B-B14F-4D97-AF65-F5344CB8AC3E}">
        <p14:creationId xmlns:p14="http://schemas.microsoft.com/office/powerpoint/2010/main" val="331286247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xmlns="" id="{3C36FF2A-51C7-4F68-8EB3-4D02E705B9C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429500" y="5825778"/>
            <a:ext cx="1905000" cy="990941"/>
          </a:xfrm>
          <a:prstGeom prst="rect">
            <a:avLst/>
          </a:prstGeom>
        </p:spPr>
      </p:pic>
      <p:sp>
        <p:nvSpPr>
          <p:cNvPr id="2" name="Title 1"/>
          <p:cNvSpPr>
            <a:spLocks noGrp="1"/>
          </p:cNvSpPr>
          <p:nvPr>
            <p:ph type="ctrTitle"/>
          </p:nvPr>
        </p:nvSpPr>
        <p:spPr>
          <a:xfrm>
            <a:off x="0" y="1"/>
            <a:ext cx="9144000" cy="990600"/>
          </a:xfrm>
        </p:spPr>
        <p:txBody>
          <a:bodyPr>
            <a:normAutofit/>
          </a:bodyPr>
          <a:lstStyle/>
          <a:p>
            <a:r>
              <a:rPr lang="en-US" b="1" dirty="0"/>
              <a:t>THE SAD REALITY</a:t>
            </a:r>
            <a:endParaRPr lang="en-US" dirty="0"/>
          </a:p>
        </p:txBody>
      </p:sp>
      <p:sp>
        <p:nvSpPr>
          <p:cNvPr id="8" name="Subtitle 7"/>
          <p:cNvSpPr>
            <a:spLocks noGrp="1"/>
          </p:cNvSpPr>
          <p:nvPr>
            <p:ph type="subTitle" idx="1"/>
          </p:nvPr>
        </p:nvSpPr>
        <p:spPr>
          <a:xfrm>
            <a:off x="1333500" y="5943599"/>
            <a:ext cx="6400800" cy="1000727"/>
          </a:xfrm>
        </p:spPr>
        <p:txBody>
          <a:bodyPr>
            <a:normAutofit lnSpcReduction="10000"/>
          </a:bodyPr>
          <a:lstStyle/>
          <a:p>
            <a:r>
              <a:rPr lang="es-ES" sz="2800" b="1" dirty="0" err="1"/>
              <a:t>Uncertainty</a:t>
            </a:r>
            <a:r>
              <a:rPr lang="es-ES" sz="2800" b="1" dirty="0"/>
              <a:t> and </a:t>
            </a:r>
          </a:p>
          <a:p>
            <a:r>
              <a:rPr lang="es-ES" sz="2800" b="1" dirty="0" err="1"/>
              <a:t>Financial</a:t>
            </a:r>
            <a:r>
              <a:rPr lang="es-ES" sz="2800" b="1" dirty="0"/>
              <a:t> </a:t>
            </a:r>
            <a:r>
              <a:rPr lang="es-ES" sz="2800" b="1" dirty="0" err="1"/>
              <a:t>Slavery</a:t>
            </a:r>
            <a:r>
              <a:rPr lang="es-ES" sz="2800" b="1" dirty="0"/>
              <a:t>!</a:t>
            </a:r>
            <a:endParaRPr lang="en-US" sz="2800" dirty="0"/>
          </a:p>
        </p:txBody>
      </p:sp>
      <p:sp>
        <p:nvSpPr>
          <p:cNvPr id="14" name="TextBox 13"/>
          <p:cNvSpPr txBox="1"/>
          <p:nvPr/>
        </p:nvSpPr>
        <p:spPr>
          <a:xfrm>
            <a:off x="4267200" y="5410200"/>
            <a:ext cx="3981986" cy="646331"/>
          </a:xfrm>
          <a:prstGeom prst="rect">
            <a:avLst/>
          </a:prstGeom>
          <a:noFill/>
        </p:spPr>
        <p:txBody>
          <a:bodyPr wrap="square" rtlCol="0">
            <a:spAutoFit/>
          </a:bodyPr>
          <a:lstStyle/>
          <a:p>
            <a:pPr algn="r"/>
            <a:r>
              <a:rPr lang="en-US" b="1" dirty="0"/>
              <a:t>Don’t Have a Secure </a:t>
            </a:r>
            <a:r>
              <a:rPr lang="en-US" b="1" dirty="0" err="1"/>
              <a:t>Retirment</a:t>
            </a:r>
            <a:r>
              <a:rPr lang="en-US" b="1" dirty="0"/>
              <a:t> and Worry About Money $$</a:t>
            </a:r>
          </a:p>
        </p:txBody>
      </p:sp>
      <p:sp>
        <p:nvSpPr>
          <p:cNvPr id="15" name="TextBox 14"/>
          <p:cNvSpPr txBox="1"/>
          <p:nvPr/>
        </p:nvSpPr>
        <p:spPr>
          <a:xfrm>
            <a:off x="6172200" y="2743200"/>
            <a:ext cx="1981200" cy="646331"/>
          </a:xfrm>
          <a:prstGeom prst="rect">
            <a:avLst/>
          </a:prstGeom>
          <a:noFill/>
        </p:spPr>
        <p:txBody>
          <a:bodyPr wrap="square" rtlCol="0">
            <a:spAutoFit/>
          </a:bodyPr>
          <a:lstStyle/>
          <a:p>
            <a:pPr algn="r"/>
            <a:r>
              <a:rPr lang="en-US" b="1" dirty="0"/>
              <a:t>Owe Their Cars and Home</a:t>
            </a:r>
          </a:p>
        </p:txBody>
      </p:sp>
      <p:sp>
        <p:nvSpPr>
          <p:cNvPr id="16" name="TextBox 15"/>
          <p:cNvSpPr txBox="1"/>
          <p:nvPr/>
        </p:nvSpPr>
        <p:spPr>
          <a:xfrm>
            <a:off x="762000" y="5486400"/>
            <a:ext cx="2514600" cy="923330"/>
          </a:xfrm>
          <a:prstGeom prst="rect">
            <a:avLst/>
          </a:prstGeom>
          <a:noFill/>
        </p:spPr>
        <p:txBody>
          <a:bodyPr wrap="square" rtlCol="0">
            <a:spAutoFit/>
          </a:bodyPr>
          <a:lstStyle/>
          <a:p>
            <a:r>
              <a:rPr lang="en-US" b="1" dirty="0"/>
              <a:t>Work Hard and Don’t Spend Quality Time with Family</a:t>
            </a:r>
          </a:p>
        </p:txBody>
      </p:sp>
      <p:sp>
        <p:nvSpPr>
          <p:cNvPr id="17" name="TextBox 16"/>
          <p:cNvSpPr txBox="1"/>
          <p:nvPr/>
        </p:nvSpPr>
        <p:spPr>
          <a:xfrm>
            <a:off x="3629148" y="3815633"/>
            <a:ext cx="1600200" cy="923330"/>
          </a:xfrm>
          <a:prstGeom prst="rect">
            <a:avLst/>
          </a:prstGeom>
          <a:noFill/>
        </p:spPr>
        <p:txBody>
          <a:bodyPr wrap="square" rtlCol="0">
            <a:spAutoFit/>
          </a:bodyPr>
          <a:lstStyle/>
          <a:p>
            <a:pPr algn="ctr"/>
            <a:r>
              <a:rPr lang="en-US" b="1" dirty="0"/>
              <a:t>Don’t Have Permanent Life Insurance</a:t>
            </a:r>
          </a:p>
        </p:txBody>
      </p:sp>
      <p:sp>
        <p:nvSpPr>
          <p:cNvPr id="18" name="TextBox 17"/>
          <p:cNvSpPr txBox="1"/>
          <p:nvPr/>
        </p:nvSpPr>
        <p:spPr>
          <a:xfrm>
            <a:off x="762000" y="2971800"/>
            <a:ext cx="2667000" cy="646331"/>
          </a:xfrm>
          <a:prstGeom prst="rect">
            <a:avLst/>
          </a:prstGeom>
          <a:noFill/>
        </p:spPr>
        <p:txBody>
          <a:bodyPr wrap="square" rtlCol="0">
            <a:spAutoFit/>
          </a:bodyPr>
          <a:lstStyle/>
          <a:p>
            <a:r>
              <a:rPr lang="en-US" b="1" dirty="0"/>
              <a:t>Have Debts and Financial Frustration &amp; Uncertainty</a:t>
            </a:r>
          </a:p>
        </p:txBody>
      </p:sp>
      <p:pic>
        <p:nvPicPr>
          <p:cNvPr id="20" name="Picture 1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37698" y="976177"/>
            <a:ext cx="1905000" cy="1905000"/>
          </a:xfrm>
          <a:prstGeom prst="rect">
            <a:avLst/>
          </a:prstGeom>
        </p:spPr>
      </p:pic>
      <p:pic>
        <p:nvPicPr>
          <p:cNvPr id="21" name="Picture 2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677242" y="971813"/>
            <a:ext cx="2685366" cy="1778508"/>
          </a:xfrm>
          <a:prstGeom prst="rect">
            <a:avLst/>
          </a:prstGeom>
        </p:spPr>
      </p:pic>
      <p:pic>
        <p:nvPicPr>
          <p:cNvPr id="22" name="Picture 2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37698" y="3808512"/>
            <a:ext cx="2515603" cy="1677888"/>
          </a:xfrm>
          <a:prstGeom prst="rect">
            <a:avLst/>
          </a:prstGeom>
        </p:spPr>
      </p:pic>
      <p:pic>
        <p:nvPicPr>
          <p:cNvPr id="23" name="Picture 2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677242" y="3868008"/>
            <a:ext cx="2553430" cy="1558895"/>
          </a:xfrm>
          <a:prstGeom prst="rect">
            <a:avLst/>
          </a:prstGeom>
        </p:spPr>
      </p:pic>
      <p:pic>
        <p:nvPicPr>
          <p:cNvPr id="3" name="Picture 2"/>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868669" y="1593882"/>
            <a:ext cx="3121158" cy="2267717"/>
          </a:xfrm>
          <a:prstGeom prst="rect">
            <a:avLst/>
          </a:prstGeom>
        </p:spPr>
      </p:pic>
    </p:spTree>
    <p:extLst>
      <p:ext uri="{BB962C8B-B14F-4D97-AF65-F5344CB8AC3E}">
        <p14:creationId xmlns:p14="http://schemas.microsoft.com/office/powerpoint/2010/main" val="251455433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¿What Future Do You Prefer?</a:t>
            </a:r>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34525" y="2667762"/>
            <a:ext cx="2971800" cy="1979676"/>
          </a:xfrm>
          <a:prstGeom prst="rect">
            <a:avLst/>
          </a:prstGeom>
        </p:spPr>
      </p:pic>
      <p:sp>
        <p:nvSpPr>
          <p:cNvPr id="4" name="Right Arrow 3"/>
          <p:cNvSpPr/>
          <p:nvPr/>
        </p:nvSpPr>
        <p:spPr>
          <a:xfrm rot="19954456">
            <a:off x="3889651" y="2802527"/>
            <a:ext cx="1480803"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rot="1608066">
            <a:off x="3972286" y="4047179"/>
            <a:ext cx="1480803" cy="3810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733800" y="1674426"/>
            <a:ext cx="1447800" cy="830997"/>
          </a:xfrm>
          <a:prstGeom prst="rect">
            <a:avLst/>
          </a:prstGeom>
          <a:noFill/>
        </p:spPr>
        <p:txBody>
          <a:bodyPr wrap="square" rtlCol="0">
            <a:spAutoFit/>
          </a:bodyPr>
          <a:lstStyle/>
          <a:p>
            <a:r>
              <a:rPr lang="en-US" sz="4800" b="1" dirty="0">
                <a:solidFill>
                  <a:srgbClr val="3333FF"/>
                </a:solidFill>
              </a:rPr>
              <a:t>5%?</a:t>
            </a:r>
          </a:p>
        </p:txBody>
      </p:sp>
      <p:sp>
        <p:nvSpPr>
          <p:cNvPr id="9" name="TextBox 8"/>
          <p:cNvSpPr txBox="1"/>
          <p:nvPr/>
        </p:nvSpPr>
        <p:spPr>
          <a:xfrm>
            <a:off x="3606325" y="4741559"/>
            <a:ext cx="1954249" cy="830997"/>
          </a:xfrm>
          <a:prstGeom prst="rect">
            <a:avLst/>
          </a:prstGeom>
          <a:noFill/>
        </p:spPr>
        <p:txBody>
          <a:bodyPr wrap="square" rtlCol="0">
            <a:spAutoFit/>
          </a:bodyPr>
          <a:lstStyle/>
          <a:p>
            <a:r>
              <a:rPr lang="en-US" sz="4800" b="1" dirty="0">
                <a:solidFill>
                  <a:srgbClr val="FF0000"/>
                </a:solidFill>
              </a:rPr>
              <a:t>95%?</a:t>
            </a:r>
          </a:p>
        </p:txBody>
      </p:sp>
      <p:pic>
        <p:nvPicPr>
          <p:cNvPr id="11" name="Picture 10" descr="Seminario Libertad Financiera logo.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200" y="76200"/>
            <a:ext cx="1840831" cy="609600"/>
          </a:xfrm>
          <a:prstGeom prst="rect">
            <a:avLst/>
          </a:prstGeom>
        </p:spPr>
      </p:pic>
      <p:pic>
        <p:nvPicPr>
          <p:cNvPr id="8" name="Picture 7">
            <a:extLst>
              <a:ext uri="{FF2B5EF4-FFF2-40B4-BE49-F238E27FC236}">
                <a16:creationId xmlns:a16="http://schemas.microsoft.com/office/drawing/2014/main" xmlns="" id="{AC8A30B0-A8A6-4BEC-B46A-5925720D1E8D}"/>
              </a:ext>
            </a:extLst>
          </p:cNvPr>
          <p:cNvPicPr>
            <a:picLocks noChangeAspect="1"/>
          </p:cNvPicPr>
          <p:nvPr/>
        </p:nvPicPr>
        <p:blipFill>
          <a:blip r:embed="rId4"/>
          <a:stretch>
            <a:fillRect/>
          </a:stretch>
        </p:blipFill>
        <p:spPr>
          <a:xfrm>
            <a:off x="5457900" y="1211410"/>
            <a:ext cx="3627734" cy="2715648"/>
          </a:xfrm>
          <a:prstGeom prst="rect">
            <a:avLst/>
          </a:prstGeom>
        </p:spPr>
      </p:pic>
      <p:pic>
        <p:nvPicPr>
          <p:cNvPr id="10" name="Picture 9">
            <a:extLst>
              <a:ext uri="{FF2B5EF4-FFF2-40B4-BE49-F238E27FC236}">
                <a16:creationId xmlns:a16="http://schemas.microsoft.com/office/drawing/2014/main" xmlns="" id="{43CBD194-09AD-4434-B166-0F34B4B7CB6B}"/>
              </a:ext>
            </a:extLst>
          </p:cNvPr>
          <p:cNvPicPr>
            <a:picLocks noChangeAspect="1"/>
          </p:cNvPicPr>
          <p:nvPr/>
        </p:nvPicPr>
        <p:blipFill>
          <a:blip r:embed="rId5"/>
          <a:stretch>
            <a:fillRect/>
          </a:stretch>
        </p:blipFill>
        <p:spPr>
          <a:xfrm>
            <a:off x="5374984" y="4038600"/>
            <a:ext cx="3813950" cy="2855046"/>
          </a:xfrm>
          <a:prstGeom prst="rect">
            <a:avLst/>
          </a:prstGeom>
        </p:spPr>
      </p:pic>
    </p:spTree>
    <p:extLst>
      <p:ext uri="{BB962C8B-B14F-4D97-AF65-F5344CB8AC3E}">
        <p14:creationId xmlns:p14="http://schemas.microsoft.com/office/powerpoint/2010/main" val="311787447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Where Do You Want to End Up?</a:t>
            </a:r>
          </a:p>
        </p:txBody>
      </p:sp>
      <p:sp>
        <p:nvSpPr>
          <p:cNvPr id="3" name="Content Placeholder 2"/>
          <p:cNvSpPr>
            <a:spLocks noGrp="1"/>
          </p:cNvSpPr>
          <p:nvPr>
            <p:ph idx="1"/>
          </p:nvPr>
        </p:nvSpPr>
        <p:spPr>
          <a:xfrm>
            <a:off x="457200" y="1600200"/>
            <a:ext cx="8229600" cy="5257800"/>
          </a:xfrm>
        </p:spPr>
        <p:txBody>
          <a:bodyPr>
            <a:normAutofit/>
          </a:bodyPr>
          <a:lstStyle/>
          <a:p>
            <a:pPr>
              <a:buNone/>
            </a:pPr>
            <a:r>
              <a:rPr lang="en-US" sz="2800" dirty="0"/>
              <a:t>At the end of your life where will you be?</a:t>
            </a:r>
          </a:p>
          <a:p>
            <a:pPr>
              <a:buNone/>
            </a:pPr>
            <a:r>
              <a:rPr lang="en-US" sz="2800" dirty="0"/>
              <a:t>Out of every 100 people who today are 25,</a:t>
            </a:r>
          </a:p>
          <a:p>
            <a:pPr>
              <a:buNone/>
            </a:pPr>
            <a:r>
              <a:rPr lang="en-US" sz="2800" dirty="0"/>
              <a:t>by the time they reach 65:</a:t>
            </a:r>
          </a:p>
          <a:p>
            <a:pPr lvl="0"/>
            <a:r>
              <a:rPr lang="en-US" sz="2800" dirty="0"/>
              <a:t>1 will be wealthy</a:t>
            </a:r>
          </a:p>
          <a:p>
            <a:pPr lvl="0"/>
            <a:r>
              <a:rPr lang="en-US" sz="2800" dirty="0"/>
              <a:t>4 will be financially independent</a:t>
            </a:r>
          </a:p>
          <a:p>
            <a:pPr lvl="0"/>
            <a:r>
              <a:rPr lang="en-US" sz="2800" dirty="0"/>
              <a:t>5 will still be working</a:t>
            </a:r>
          </a:p>
          <a:p>
            <a:pPr lvl="0"/>
            <a:r>
              <a:rPr lang="en-US" sz="2800" dirty="0"/>
              <a:t>29 will be dead</a:t>
            </a:r>
          </a:p>
          <a:p>
            <a:pPr lvl="0"/>
            <a:r>
              <a:rPr lang="en-US" sz="2800" dirty="0"/>
              <a:t>61 will be dead broke - in debt most of their life and dependent on others in their old age – government, children, or charity for most of their life. </a:t>
            </a:r>
          </a:p>
          <a:p>
            <a:pPr>
              <a:buNone/>
            </a:pPr>
            <a:endParaRPr lang="en-US" dirty="0"/>
          </a:p>
        </p:txBody>
      </p:sp>
      <p:pic>
        <p:nvPicPr>
          <p:cNvPr id="4" name="Picture 3">
            <a:extLst>
              <a:ext uri="{FF2B5EF4-FFF2-40B4-BE49-F238E27FC236}">
                <a16:creationId xmlns:a16="http://schemas.microsoft.com/office/drawing/2014/main" xmlns="" id="{B3DA997B-FAB0-4EB4-BE89-324A8C402ED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96200" y="6083113"/>
            <a:ext cx="1447800" cy="753115"/>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81800" y="1295400"/>
            <a:ext cx="1828800" cy="1828800"/>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72200" y="3429000"/>
            <a:ext cx="2515603" cy="1677888"/>
          </a:xfrm>
          <a:prstGeom prst="rect">
            <a:avLst/>
          </a:prstGeom>
        </p:spPr>
      </p:pic>
    </p:spTree>
    <p:extLst>
      <p:ext uri="{BB962C8B-B14F-4D97-AF65-F5344CB8AC3E}">
        <p14:creationId xmlns:p14="http://schemas.microsoft.com/office/powerpoint/2010/main" val="405511472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57200" y="638028"/>
            <a:ext cx="8229600" cy="1143000"/>
          </a:xfrm>
        </p:spPr>
        <p:txBody>
          <a:bodyPr>
            <a:normAutofit fontScale="90000"/>
          </a:bodyPr>
          <a:lstStyle/>
          <a:p>
            <a:pPr eaLnBrk="1" hangingPunct="1"/>
            <a:r>
              <a:rPr lang="en-US" altLang="es-MX" b="1" dirty="0"/>
              <a:t>The Majority Will Never </a:t>
            </a:r>
            <a:br>
              <a:rPr lang="en-US" altLang="es-MX" b="1" dirty="0"/>
            </a:br>
            <a:r>
              <a:rPr lang="en-US" altLang="es-MX" b="1" dirty="0"/>
              <a:t>Enjoy Financial Freedom</a:t>
            </a:r>
          </a:p>
        </p:txBody>
      </p:sp>
      <p:sp>
        <p:nvSpPr>
          <p:cNvPr id="9219" name="Content Placeholder 2"/>
          <p:cNvSpPr>
            <a:spLocks noGrp="1"/>
          </p:cNvSpPr>
          <p:nvPr>
            <p:ph sz="half" idx="1"/>
          </p:nvPr>
        </p:nvSpPr>
        <p:spPr>
          <a:xfrm>
            <a:off x="457200" y="2057400"/>
            <a:ext cx="8077200" cy="4648200"/>
          </a:xfrm>
        </p:spPr>
        <p:txBody>
          <a:bodyPr>
            <a:normAutofit/>
          </a:bodyPr>
          <a:lstStyle/>
          <a:p>
            <a:pPr eaLnBrk="1" hangingPunct="1"/>
            <a:r>
              <a:rPr lang="en-US" altLang="es-MX" sz="2600" dirty="0"/>
              <a:t>Despite their Income, the sad reality is:</a:t>
            </a:r>
          </a:p>
          <a:p>
            <a:pPr eaLnBrk="1" hangingPunct="1"/>
            <a:r>
              <a:rPr lang="en-US" altLang="es-MX" sz="2600" dirty="0"/>
              <a:t>95% will never be debt free!</a:t>
            </a:r>
          </a:p>
          <a:p>
            <a:pPr eaLnBrk="1" hangingPunct="1"/>
            <a:r>
              <a:rPr lang="en-US" altLang="es-MX" sz="2600" dirty="0"/>
              <a:t>5% will live truly financially free!</a:t>
            </a:r>
          </a:p>
          <a:p>
            <a:r>
              <a:rPr lang="en-US" sz="2600" dirty="0"/>
              <a:t>Our Goal is that You are in the Top 5</a:t>
            </a:r>
            <a:r>
              <a:rPr lang="en-US" altLang="es-MX" sz="2600" dirty="0"/>
              <a:t>%!!!</a:t>
            </a:r>
          </a:p>
          <a:p>
            <a:pPr lvl="1" eaLnBrk="1" hangingPunct="1"/>
            <a:r>
              <a:rPr lang="en-US" altLang="es-MX" sz="2600" dirty="0"/>
              <a:t>There is Hope!</a:t>
            </a:r>
          </a:p>
          <a:p>
            <a:pPr lvl="1" eaLnBrk="1" hangingPunct="1"/>
            <a:r>
              <a:rPr lang="en-US" altLang="es-MX" sz="2600" dirty="0"/>
              <a:t>Do Not Give Up!</a:t>
            </a:r>
          </a:p>
          <a:p>
            <a:pPr lvl="1" eaLnBrk="1" hangingPunct="1"/>
            <a:r>
              <a:rPr lang="en-US" altLang="es-MX" sz="2600" dirty="0"/>
              <a:t>Help is Around the corner!</a:t>
            </a:r>
          </a:p>
        </p:txBody>
      </p:sp>
      <p:sp>
        <p:nvSpPr>
          <p:cNvPr id="8" name="Footer Placeholder 7"/>
          <p:cNvSpPr>
            <a:spLocks noGrp="1"/>
          </p:cNvSpPr>
          <p:nvPr>
            <p:ph type="ftr" sz="quarter" idx="11"/>
          </p:nvPr>
        </p:nvSpPr>
        <p:spPr>
          <a:xfrm>
            <a:off x="0" y="6492875"/>
            <a:ext cx="2895600" cy="365125"/>
          </a:xfrm>
        </p:spPr>
        <p:txBody>
          <a:bodyPr/>
          <a:lstStyle/>
          <a:p>
            <a:pPr algn="l">
              <a:defRPr/>
            </a:pPr>
            <a:r>
              <a:rPr lang="en-US" dirty="0"/>
              <a:t>© Alex </a:t>
            </a:r>
            <a:r>
              <a:rPr lang="en-US" dirty="0" err="1"/>
              <a:t>Barrón</a:t>
            </a:r>
            <a:r>
              <a:rPr lang="en-US" dirty="0"/>
              <a:t> 2014</a:t>
            </a:r>
          </a:p>
        </p:txBody>
      </p:sp>
      <p:sp>
        <p:nvSpPr>
          <p:cNvPr id="9221" name="Slide Number Placeholder 8"/>
          <p:cNvSpPr>
            <a:spLocks noGrp="1"/>
          </p:cNvSpPr>
          <p:nvPr>
            <p:ph type="sldNum" sz="quarter" idx="12"/>
          </p:nvPr>
        </p:nvSpPr>
        <p:spPr bwMode="auto">
          <a:xfrm>
            <a:off x="7010400" y="6492875"/>
            <a:ext cx="2133600" cy="365125"/>
          </a:xfrm>
          <a:noFill/>
          <a:ln>
            <a:miter lim="800000"/>
            <a:headEnd/>
            <a:tailEnd/>
          </a:ln>
        </p:spPr>
        <p:txBody>
          <a:bodyPr/>
          <a:lstStyle/>
          <a:p>
            <a:fld id="{C9A5B0C9-82D9-46B3-AA76-8A2A020890E4}" type="slidenum">
              <a:rPr lang="en-US" altLang="es-MX"/>
              <a:pPr/>
              <a:t>7</a:t>
            </a:fld>
            <a:endParaRPr lang="en-US" altLang="es-MX"/>
          </a:p>
        </p:txBody>
      </p:sp>
      <p:pic>
        <p:nvPicPr>
          <p:cNvPr id="9" name="Picture 8">
            <a:extLst>
              <a:ext uri="{FF2B5EF4-FFF2-40B4-BE49-F238E27FC236}">
                <a16:creationId xmlns:a16="http://schemas.microsoft.com/office/drawing/2014/main" xmlns="" id="{9C6C9727-72B2-4B3C-8363-31B89F17703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0"/>
            <a:ext cx="1905000" cy="990941"/>
          </a:xfrm>
          <a:prstGeom prst="rect">
            <a:avLst/>
          </a:prstGeom>
        </p:spPr>
      </p:pic>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96965" y="1828800"/>
            <a:ext cx="2947035" cy="1660301"/>
          </a:xfrm>
          <a:prstGeom prst="rect">
            <a:avLst/>
          </a:prstGeom>
        </p:spPr>
      </p:pic>
      <p:pic>
        <p:nvPicPr>
          <p:cNvPr id="10" name="Pictur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86400" y="4114800"/>
            <a:ext cx="3352800" cy="2235200"/>
          </a:xfrm>
          <a:prstGeom prst="rect">
            <a:avLst/>
          </a:prstGeom>
        </p:spPr>
      </p:pic>
    </p:spTree>
    <p:extLst>
      <p:ext uri="{BB962C8B-B14F-4D97-AF65-F5344CB8AC3E}">
        <p14:creationId xmlns:p14="http://schemas.microsoft.com/office/powerpoint/2010/main" val="243805077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rat-race-wheel.gif"/>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181600" y="2190750"/>
            <a:ext cx="2649931" cy="3067050"/>
          </a:xfrm>
          <a:prstGeom prst="rect">
            <a:avLst/>
          </a:prstGeom>
        </p:spPr>
      </p:pic>
      <p:sp>
        <p:nvSpPr>
          <p:cNvPr id="4" name="Content Placeholder 3"/>
          <p:cNvSpPr>
            <a:spLocks noGrp="1"/>
          </p:cNvSpPr>
          <p:nvPr>
            <p:ph sz="half" idx="2"/>
          </p:nvPr>
        </p:nvSpPr>
        <p:spPr/>
        <p:txBody>
          <a:bodyPr>
            <a:normAutofit lnSpcReduction="10000"/>
          </a:bodyPr>
          <a:lstStyle/>
          <a:p>
            <a:r>
              <a:rPr lang="en-US" dirty="0"/>
              <a:t>Doesn’t life feel like this sometimes?</a:t>
            </a:r>
          </a:p>
          <a:p>
            <a:endParaRPr lang="en-US" dirty="0"/>
          </a:p>
          <a:p>
            <a:endParaRPr lang="en-US" dirty="0"/>
          </a:p>
          <a:p>
            <a:endParaRPr lang="en-US" dirty="0"/>
          </a:p>
          <a:p>
            <a:endParaRPr lang="en-US" dirty="0"/>
          </a:p>
          <a:p>
            <a:endParaRPr lang="en-US" dirty="0"/>
          </a:p>
          <a:p>
            <a:r>
              <a:rPr lang="en-US" dirty="0"/>
              <a:t>We are not much different. We run hard but don’t get very far</a:t>
            </a:r>
          </a:p>
        </p:txBody>
      </p:sp>
      <p:sp>
        <p:nvSpPr>
          <p:cNvPr id="2" name="Title 1"/>
          <p:cNvSpPr>
            <a:spLocks noGrp="1"/>
          </p:cNvSpPr>
          <p:nvPr>
            <p:ph type="title"/>
          </p:nvPr>
        </p:nvSpPr>
        <p:spPr/>
        <p:txBody>
          <a:bodyPr/>
          <a:lstStyle/>
          <a:p>
            <a:r>
              <a:rPr lang="en-US" b="1" dirty="0"/>
              <a:t>The Rat Race</a:t>
            </a:r>
          </a:p>
        </p:txBody>
      </p:sp>
      <p:sp>
        <p:nvSpPr>
          <p:cNvPr id="3" name="Content Placeholder 2"/>
          <p:cNvSpPr>
            <a:spLocks noGrp="1"/>
          </p:cNvSpPr>
          <p:nvPr>
            <p:ph sz="half" idx="1"/>
          </p:nvPr>
        </p:nvSpPr>
        <p:spPr>
          <a:xfrm>
            <a:off x="457200" y="1600200"/>
            <a:ext cx="4038600" cy="5105399"/>
          </a:xfrm>
        </p:spPr>
        <p:txBody>
          <a:bodyPr>
            <a:normAutofit lnSpcReduction="10000"/>
          </a:bodyPr>
          <a:lstStyle/>
          <a:p>
            <a:r>
              <a:rPr lang="en-US" dirty="0"/>
              <a:t>Have you ever seen a hamster in a cage?</a:t>
            </a:r>
          </a:p>
          <a:p>
            <a:endParaRPr lang="en-US" dirty="0"/>
          </a:p>
          <a:p>
            <a:endParaRPr lang="en-US" dirty="0"/>
          </a:p>
          <a:p>
            <a:endParaRPr lang="en-US" dirty="0"/>
          </a:p>
          <a:p>
            <a:endParaRPr lang="en-US" dirty="0"/>
          </a:p>
          <a:p>
            <a:endParaRPr lang="en-US" dirty="0"/>
          </a:p>
          <a:p>
            <a:r>
              <a:rPr lang="en-US" dirty="0"/>
              <a:t>What do they do?</a:t>
            </a:r>
          </a:p>
          <a:p>
            <a:r>
              <a:rPr lang="en-US" dirty="0"/>
              <a:t>What far do they get?</a:t>
            </a:r>
          </a:p>
          <a:p>
            <a:r>
              <a:rPr lang="en-US" dirty="0"/>
              <a:t>Why do they do it?</a:t>
            </a:r>
          </a:p>
        </p:txBody>
      </p:sp>
      <p:pic>
        <p:nvPicPr>
          <p:cNvPr id="5" name="Picture 4" descr="hamster on wheel.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2252" y="2514600"/>
            <a:ext cx="3554079" cy="2219325"/>
          </a:xfrm>
          <a:prstGeom prst="rect">
            <a:avLst/>
          </a:prstGeom>
        </p:spPr>
      </p:pic>
      <p:sp>
        <p:nvSpPr>
          <p:cNvPr id="8" name="Footer Placeholder 7"/>
          <p:cNvSpPr>
            <a:spLocks noGrp="1"/>
          </p:cNvSpPr>
          <p:nvPr>
            <p:ph type="ftr" sz="quarter" idx="11"/>
          </p:nvPr>
        </p:nvSpPr>
        <p:spPr>
          <a:xfrm>
            <a:off x="0" y="6492875"/>
            <a:ext cx="2895600" cy="365125"/>
          </a:xfrm>
        </p:spPr>
        <p:txBody>
          <a:bodyPr/>
          <a:lstStyle/>
          <a:p>
            <a:pPr algn="l"/>
            <a:r>
              <a:rPr lang="en-US" dirty="0"/>
              <a:t>© Alex </a:t>
            </a:r>
            <a:r>
              <a:rPr lang="en-US" dirty="0" err="1"/>
              <a:t>Barrón</a:t>
            </a:r>
            <a:r>
              <a:rPr lang="en-US" dirty="0"/>
              <a:t> 2018</a:t>
            </a:r>
          </a:p>
        </p:txBody>
      </p:sp>
      <p:sp>
        <p:nvSpPr>
          <p:cNvPr id="9" name="Slide Number Placeholder 8"/>
          <p:cNvSpPr>
            <a:spLocks noGrp="1"/>
          </p:cNvSpPr>
          <p:nvPr>
            <p:ph type="sldNum" sz="quarter" idx="12"/>
          </p:nvPr>
        </p:nvSpPr>
        <p:spPr>
          <a:xfrm>
            <a:off x="7010400" y="6492875"/>
            <a:ext cx="2133600" cy="365125"/>
          </a:xfrm>
        </p:spPr>
        <p:txBody>
          <a:bodyPr/>
          <a:lstStyle/>
          <a:p>
            <a:fld id="{26992660-07D7-4D1A-9A00-6246F487EF94}" type="slidenum">
              <a:rPr lang="en-US" smtClean="0"/>
              <a:pPr/>
              <a:t>8</a:t>
            </a:fld>
            <a:endParaRPr lang="en-US"/>
          </a:p>
        </p:txBody>
      </p:sp>
      <p:pic>
        <p:nvPicPr>
          <p:cNvPr id="10" name="Picture 9">
            <a:extLst>
              <a:ext uri="{FF2B5EF4-FFF2-40B4-BE49-F238E27FC236}">
                <a16:creationId xmlns:a16="http://schemas.microsoft.com/office/drawing/2014/main" xmlns="" id="{B999C628-6C10-4ADB-8C3D-FF4BA1FFB4F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 y="0"/>
            <a:ext cx="1905000" cy="990941"/>
          </a:xfrm>
          <a:prstGeom prst="rect">
            <a:avLst/>
          </a:prstGeom>
        </p:spPr>
      </p:pic>
    </p:spTree>
    <p:extLst>
      <p:ext uri="{BB962C8B-B14F-4D97-AF65-F5344CB8AC3E}">
        <p14:creationId xmlns:p14="http://schemas.microsoft.com/office/powerpoint/2010/main" val="209596810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normAutofit fontScale="90000"/>
          </a:bodyPr>
          <a:lstStyle/>
          <a:p>
            <a:r>
              <a:rPr lang="en-US" b="1" dirty="0"/>
              <a:t>The Rat Race – </a:t>
            </a:r>
            <a:br>
              <a:rPr lang="en-US" b="1" dirty="0"/>
            </a:br>
            <a:r>
              <a:rPr lang="en-US" b="1" dirty="0"/>
              <a:t>Happiness is Just Around the Corner…</a:t>
            </a:r>
          </a:p>
        </p:txBody>
      </p:sp>
      <p:pic>
        <p:nvPicPr>
          <p:cNvPr id="3" name="Picture 2" descr="rat_race.jpg"/>
          <p:cNvPicPr>
            <a:picLocks noChangeAspect="1"/>
          </p:cNvPicPr>
          <p:nvPr/>
        </p:nvPicPr>
        <p:blipFill>
          <a:blip r:embed="rId2" cstate="print"/>
          <a:stretch>
            <a:fillRect/>
          </a:stretch>
        </p:blipFill>
        <p:spPr>
          <a:xfrm>
            <a:off x="990600" y="1447800"/>
            <a:ext cx="7082443" cy="5410200"/>
          </a:xfrm>
          <a:prstGeom prst="rect">
            <a:avLst/>
          </a:prstGeom>
        </p:spPr>
      </p:pic>
      <p:sp>
        <p:nvSpPr>
          <p:cNvPr id="5" name="Footer Placeholder 4"/>
          <p:cNvSpPr>
            <a:spLocks noGrp="1"/>
          </p:cNvSpPr>
          <p:nvPr>
            <p:ph type="ftr" sz="quarter" idx="11"/>
          </p:nvPr>
        </p:nvSpPr>
        <p:spPr>
          <a:xfrm>
            <a:off x="3124200" y="6492875"/>
            <a:ext cx="2895600" cy="365125"/>
          </a:xfrm>
        </p:spPr>
        <p:txBody>
          <a:bodyPr/>
          <a:lstStyle/>
          <a:p>
            <a:r>
              <a:rPr lang="en-US" dirty="0"/>
              <a:t>© Alex </a:t>
            </a:r>
            <a:r>
              <a:rPr lang="en-US" dirty="0" err="1"/>
              <a:t>Barrón</a:t>
            </a:r>
            <a:r>
              <a:rPr lang="en-US" dirty="0"/>
              <a:t> 2014</a:t>
            </a:r>
          </a:p>
        </p:txBody>
      </p:sp>
      <p:sp>
        <p:nvSpPr>
          <p:cNvPr id="6" name="Slide Number Placeholder 5"/>
          <p:cNvSpPr>
            <a:spLocks noGrp="1"/>
          </p:cNvSpPr>
          <p:nvPr>
            <p:ph type="sldNum" sz="quarter" idx="12"/>
          </p:nvPr>
        </p:nvSpPr>
        <p:spPr>
          <a:xfrm>
            <a:off x="7010400" y="6492875"/>
            <a:ext cx="2133600" cy="365125"/>
          </a:xfrm>
        </p:spPr>
        <p:txBody>
          <a:bodyPr/>
          <a:lstStyle/>
          <a:p>
            <a:fld id="{26992660-07D7-4D1A-9A00-6246F487EF94}" type="slidenum">
              <a:rPr lang="en-US" smtClean="0"/>
              <a:pPr/>
              <a:t>9</a:t>
            </a:fld>
            <a:endParaRPr lang="en-US" dirty="0"/>
          </a:p>
        </p:txBody>
      </p:sp>
      <p:pic>
        <p:nvPicPr>
          <p:cNvPr id="7" name="Picture 6">
            <a:extLst>
              <a:ext uri="{FF2B5EF4-FFF2-40B4-BE49-F238E27FC236}">
                <a16:creationId xmlns:a16="http://schemas.microsoft.com/office/drawing/2014/main" xmlns="" id="{3BB3FEDC-707E-458A-A6D8-951B3F0795D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1"/>
            <a:ext cx="1611368" cy="838200"/>
          </a:xfrm>
          <a:prstGeom prst="rect">
            <a:avLst/>
          </a:prstGeom>
        </p:spPr>
      </p:pic>
    </p:spTree>
    <p:extLst>
      <p:ext uri="{BB962C8B-B14F-4D97-AF65-F5344CB8AC3E}">
        <p14:creationId xmlns:p14="http://schemas.microsoft.com/office/powerpoint/2010/main" val="153076237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1114</TotalTime>
  <Words>2428</Words>
  <Application>Microsoft Macintosh PowerPoint</Application>
  <PresentationFormat>On-screen Show (4:3)</PresentationFormat>
  <Paragraphs>337</Paragraphs>
  <Slides>39</Slides>
  <Notes>11</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Office Theme</vt:lpstr>
      <vt:lpstr>by</vt:lpstr>
      <vt:lpstr>LESSON 1:  HOW DID WE GET HERE?!</vt:lpstr>
      <vt:lpstr>THE AMERICAN DREAM IS</vt:lpstr>
      <vt:lpstr>THE SAD REALITY</vt:lpstr>
      <vt:lpstr>¿What Future Do You Prefer?</vt:lpstr>
      <vt:lpstr>Where Do You Want to End Up?</vt:lpstr>
      <vt:lpstr>The Majority Will Never  Enjoy Financial Freedom</vt:lpstr>
      <vt:lpstr>The Rat Race</vt:lpstr>
      <vt:lpstr>The Rat Race –  Happiness is Just Around the Corner…</vt:lpstr>
      <vt:lpstr>We Live Comparing  Ourselves to Everyone Else</vt:lpstr>
      <vt:lpstr>How did we get here? Bad Programming!</vt:lpstr>
      <vt:lpstr>Programmed to be a Student</vt:lpstr>
      <vt:lpstr>Programmed to Be an Employee</vt:lpstr>
      <vt:lpstr>Programmed to Be a Taxpayer</vt:lpstr>
      <vt:lpstr>Programmed to be a Consumer</vt:lpstr>
      <vt:lpstr>How Much Do You Spend on Cars?</vt:lpstr>
      <vt:lpstr>How Much Do People  Spend on Weddings?</vt:lpstr>
      <vt:lpstr>How Much Will You Spend on Homes?</vt:lpstr>
      <vt:lpstr>Programmed to Buy  Traditional Life Insurance</vt:lpstr>
      <vt:lpstr>Programmed to Be a Passive Investor While Saving for Retirement</vt:lpstr>
      <vt:lpstr>The Traditional Script Does Not Work!</vt:lpstr>
      <vt:lpstr>Where Does All the Money Go?</vt:lpstr>
      <vt:lpstr>What is the Cost of Being a Financial Slave?</vt:lpstr>
      <vt:lpstr>How Much is Left for You?</vt:lpstr>
      <vt:lpstr>Getting Into Debt is Easy</vt:lpstr>
      <vt:lpstr>The Debt Trap</vt:lpstr>
      <vt:lpstr>Debt is a Hopeless Pit</vt:lpstr>
      <vt:lpstr>The Vortex of Debt</vt:lpstr>
      <vt:lpstr>Refinancing or More Credit is NOT a Solution</vt:lpstr>
      <vt:lpstr>Bankruptcy is NOT a Solution</vt:lpstr>
      <vt:lpstr>Why Do People Borrow?</vt:lpstr>
      <vt:lpstr>Why Can Credit be Dangerous?</vt:lpstr>
      <vt:lpstr>Thoughts on Debt</vt:lpstr>
      <vt:lpstr>Debt is a Form of Slavery</vt:lpstr>
      <vt:lpstr>WHY Are You in Debt?</vt:lpstr>
      <vt:lpstr>Don’t Lose Hope! We CAN Change The Future if We ACT Now!!!</vt:lpstr>
      <vt:lpstr>The First Step Towards Financial Freedom</vt:lpstr>
      <vt:lpstr>The Possibility Map From Slavery to Freedom</vt:lpstr>
      <vt:lpstr>Questions? Comments?</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BECOME YOUR OWN BANK SEMINAR</dc:title>
  <dc:creator>abarron</dc:creator>
  <cp:lastModifiedBy>Wally</cp:lastModifiedBy>
  <cp:revision>110</cp:revision>
  <dcterms:created xsi:type="dcterms:W3CDTF">2015-12-20T04:25:33Z</dcterms:created>
  <dcterms:modified xsi:type="dcterms:W3CDTF">2018-06-06T16:59:46Z</dcterms:modified>
</cp:coreProperties>
</file>