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24"/>
  </p:notesMasterIdLst>
  <p:sldIdLst>
    <p:sldId id="28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76" r:id="rId16"/>
    <p:sldId id="277" r:id="rId17"/>
    <p:sldId id="269" r:id="rId18"/>
    <p:sldId id="270" r:id="rId19"/>
    <p:sldId id="278" r:id="rId20"/>
    <p:sldId id="271" r:id="rId21"/>
    <p:sldId id="272" r:id="rId22"/>
    <p:sldId id="286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2982" autoAdjust="0"/>
  </p:normalViewPr>
  <p:slideViewPr>
    <p:cSldViewPr>
      <p:cViewPr varScale="1">
        <p:scale>
          <a:sx n="85" d="100"/>
          <a:sy n="85" d="100"/>
        </p:scale>
        <p:origin x="960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9.xml"/><Relationship Id="rId1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C27F773A-7F96-4795-9A18-A82829F14A5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1900B53E-3D88-4367-A4B0-7D92B797570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F5FE6B97-57C0-49F1-94F6-F2975F475D9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BF8282C2-6104-4857-A880-0AF39B51BA5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61D1E605-7260-4B7A-B0A4-D1F91FA9B5D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C1E8FC05-E59C-48DC-BE66-802DB65E99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E52811-7F52-44E4-AACB-D4C1B256A58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E4A8D1B-12FD-464A-9FCB-D8CCE00A3E6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68673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2EEDB0C-60B4-41E8-958E-AF1380423DD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791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2EEDB0C-60B4-41E8-958E-AF1380423DDE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0092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2EEDB0C-60B4-41E8-958E-AF1380423DD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5277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2EEDB0C-60B4-41E8-958E-AF1380423DDE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3765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2EEDB0C-60B4-41E8-958E-AF1380423DD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4614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581B6-3554-43CC-8742-12A0927C21A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179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E464-9173-4FD2-AB73-6EC0F608CE3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03441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63525" y="1598613"/>
            <a:ext cx="7386638" cy="4497387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A687A-2110-48F0-A2A7-9C0F62A766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610D5-0C4E-4C39-8C9D-EF155B98C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B9CCB-9C6B-4393-BE34-6D6D5A8A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fld id="{0AC0C701-5045-4D27-BFD9-EA0ADCF1E51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5392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6A04-7829-40D6-B175-EA97A795CD8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2667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03D9529-3A1F-48F1-AF8F-3ABBE637739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4634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0A3605C-15F5-4457-9B80-6BC70340D41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66551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C74046A-F0BE-4B24-8E1D-8DD819DEB1D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4241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701DF-F3D1-457B-889C-F664B304679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8654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D7E74-EDE9-4F7D-9A96-A3F5F787475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043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4ED9D-238A-43F9-8EE6-0FFACB6F3C0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9856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7D13058-8ABF-43BA-A4C1-5CBA9DBBCF5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34794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2EEDB0C-60B4-41E8-958E-AF1380423DD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7382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FD4EF-4CD2-47F2-886A-9980BD8CDE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Segmentation &amp; the Marketing Mix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F04A5-1B86-4C2B-A5F5-71F5BD753C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227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2">
            <a:extLst>
              <a:ext uri="{FF2B5EF4-FFF2-40B4-BE49-F238E27FC236}">
                <a16:creationId xmlns:a16="http://schemas.microsoft.com/office/drawing/2014/main" id="{EF16D55D-2FA9-4D32-BD84-E1AE0097C2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9672" y="836712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8FD42FBB-3E74-40A1-B5C5-6A5C365EE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672" y="970882"/>
            <a:ext cx="5570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 dirty="0"/>
              <a:t>Variable			Potential categorisation</a:t>
            </a:r>
          </a:p>
        </p:txBody>
      </p:sp>
      <p:sp>
        <p:nvSpPr>
          <p:cNvPr id="12292" name="Line 4">
            <a:extLst>
              <a:ext uri="{FF2B5EF4-FFF2-40B4-BE49-F238E27FC236}">
                <a16:creationId xmlns:a16="http://schemas.microsoft.com/office/drawing/2014/main" id="{5E3BEBE2-A722-4F7B-A9A5-014A70267A4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9672" y="1484784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C82A7A26-3B4A-40E5-AB06-C7C00F310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5656" y="1628800"/>
            <a:ext cx="6891338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dirty="0"/>
              <a:t>Customer size		in height, weight, </a:t>
            </a:r>
          </a:p>
          <a:p>
            <a:pPr eaLnBrk="1" hangingPunct="1"/>
            <a:r>
              <a:rPr lang="en-GB" altLang="en-US" dirty="0"/>
              <a:t>			dress/suit sizes, e.g. petite, large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Religion			Atheist, Christian, Muslim, Jewish, etc.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Youth subcultures		Goths, Charvers, Mods, Skaters, etc.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Family life-cycle		Young single</a:t>
            </a:r>
          </a:p>
          <a:p>
            <a:pPr eaLnBrk="1" hangingPunct="1"/>
            <a:r>
              <a:rPr lang="en-GB" altLang="en-US" dirty="0"/>
              <a:t>			Young couple with no children</a:t>
            </a:r>
          </a:p>
          <a:p>
            <a:pPr eaLnBrk="1" hangingPunct="1"/>
            <a:r>
              <a:rPr lang="en-GB" altLang="en-US" dirty="0"/>
              <a:t>			Young couple with children</a:t>
            </a:r>
          </a:p>
          <a:p>
            <a:pPr eaLnBrk="1" hangingPunct="1"/>
            <a:r>
              <a:rPr lang="en-GB" altLang="en-US" dirty="0"/>
              <a:t>			Older couple with children</a:t>
            </a:r>
          </a:p>
          <a:p>
            <a:pPr eaLnBrk="1" hangingPunct="1"/>
            <a:r>
              <a:rPr lang="en-GB" altLang="en-US" dirty="0"/>
              <a:t>			Older couple with no children</a:t>
            </a:r>
          </a:p>
          <a:p>
            <a:pPr eaLnBrk="1" hangingPunct="1"/>
            <a:r>
              <a:rPr lang="en-GB" altLang="en-US" dirty="0"/>
              <a:t>			Older couple</a:t>
            </a:r>
          </a:p>
          <a:p>
            <a:pPr eaLnBrk="1" hangingPunct="1"/>
            <a:r>
              <a:rPr lang="en-GB" altLang="en-US" dirty="0"/>
              <a:t>			Older single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Type of neighbourhood/	Urban/rural or for e.g. ACORN</a:t>
            </a:r>
          </a:p>
          <a:p>
            <a:pPr eaLnBrk="1" hangingPunct="1"/>
            <a:r>
              <a:rPr lang="en-GB" altLang="en-US" dirty="0"/>
              <a:t>housing area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2">
            <a:extLst>
              <a:ext uri="{FF2B5EF4-FFF2-40B4-BE49-F238E27FC236}">
                <a16:creationId xmlns:a16="http://schemas.microsoft.com/office/drawing/2014/main" id="{750D703E-133F-456C-8522-D0EA1261CD1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381000"/>
            <a:ext cx="647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200766F6-F0D3-4488-9AD4-FAF7FCDFA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722313"/>
            <a:ext cx="5570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 dirty="0"/>
              <a:t>Variable			Potential categorisation</a:t>
            </a:r>
          </a:p>
        </p:txBody>
      </p:sp>
      <p:sp>
        <p:nvSpPr>
          <p:cNvPr id="13316" name="Line 4">
            <a:extLst>
              <a:ext uri="{FF2B5EF4-FFF2-40B4-BE49-F238E27FC236}">
                <a16:creationId xmlns:a16="http://schemas.microsoft.com/office/drawing/2014/main" id="{5805559E-AF93-40B8-B20F-4BB68561BBA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447800"/>
            <a:ext cx="647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7FF82FA3-390E-43C4-9238-52B7830F4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865313"/>
            <a:ext cx="7391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Region/country		e.g. north east, south west; UK, France, etc.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Climate			Hours of sunshine, rainfall, temperature</a:t>
            </a:r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5F5E085B-3E30-48B3-B04F-9E0F56BC53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5656" y="624110"/>
            <a:ext cx="7272807" cy="128089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err="1"/>
              <a:t>Behavioral</a:t>
            </a:r>
            <a:r>
              <a:rPr lang="en-GB" dirty="0"/>
              <a:t> or Benefit Segmentation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3E46E21-8596-4BCE-A9F1-2952DBAAA6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GB" dirty="0"/>
              <a:t>    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GB" dirty="0"/>
              <a:t>The key concern is with how the consumer behaves and the benefits he/she seeks from the product</a:t>
            </a: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GB" dirty="0"/>
              <a:t>  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72A142C-D09C-4D80-9A5F-E13801ED2E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5656" y="368305"/>
            <a:ext cx="7477125" cy="1143000"/>
          </a:xfrm>
        </p:spPr>
        <p:txBody>
          <a:bodyPr/>
          <a:lstStyle/>
          <a:p>
            <a:r>
              <a:rPr lang="en-GB" altLang="en-US" sz="3200" dirty="0"/>
              <a:t>Market segmentation; behavioural and benefit variables</a:t>
            </a:r>
          </a:p>
        </p:txBody>
      </p:sp>
      <p:sp>
        <p:nvSpPr>
          <p:cNvPr id="15363" name="Line 3">
            <a:extLst>
              <a:ext uri="{FF2B5EF4-FFF2-40B4-BE49-F238E27FC236}">
                <a16:creationId xmlns:a16="http://schemas.microsoft.com/office/drawing/2014/main" id="{CC7D744A-C2F6-4EAC-B978-7ECA20D348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8700" y="1556792"/>
            <a:ext cx="708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C39DAF93-BFA0-4100-BBF0-C0D80DC48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427" y="1619660"/>
            <a:ext cx="65008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 b="1"/>
              <a:t>Variable		Potential categorisation</a:t>
            </a:r>
          </a:p>
        </p:txBody>
      </p:sp>
      <p:sp>
        <p:nvSpPr>
          <p:cNvPr id="15365" name="Line 6">
            <a:extLst>
              <a:ext uri="{FF2B5EF4-FFF2-40B4-BE49-F238E27FC236}">
                <a16:creationId xmlns:a16="http://schemas.microsoft.com/office/drawing/2014/main" id="{50B9DEB0-3CD8-4071-B751-C2C254FF69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8700" y="2060848"/>
            <a:ext cx="708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Text Box 7">
            <a:extLst>
              <a:ext uri="{FF2B5EF4-FFF2-40B4-BE49-F238E27FC236}">
                <a16:creationId xmlns:a16="http://schemas.microsoft.com/office/drawing/2014/main" id="{7B4A138F-42D1-4061-9C71-5CC7503E0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686" y="2149474"/>
            <a:ext cx="8393558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dirty="0"/>
              <a:t>Purchase loyalty		Brand loyal, switchers to non-committed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Purchasing mode		From comparison shopping to convenience outlets only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Usage rates		Heavy users, medium users, light users,	occasional users, non-users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Expenditure		High spenders to low spenders in deciles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Usage situation	Working clothes, leisurewear, evening wear, formal wear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Price sensitivity	Very price aware and conscious to least price sensitive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Benefits	  Easy care garments, environmentally friendly fabrics, and/or durability, etc.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E8553BCD-C2FC-4341-B723-063971C104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9673" y="624110"/>
            <a:ext cx="6914728" cy="1280890"/>
          </a:xfrm>
        </p:spPr>
        <p:txBody>
          <a:bodyPr/>
          <a:lstStyle/>
          <a:p>
            <a:r>
              <a:rPr lang="en-GB" altLang="en-US" dirty="0"/>
              <a:t>Psychographic Segmentation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EBF7755-A2CB-4719-8E35-B83946531A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dirty="0"/>
              <a:t>Divides the market up by the way people think and the things that motivate them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Asks questions of people about: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How individuals spend their time on interests &amp; activities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Their major interests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Their opinions about themselves and the world in general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Leads to lifestyles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dirty="0"/>
          </a:p>
          <a:p>
            <a:pPr lvl="1">
              <a:lnSpc>
                <a:spcPct val="90000"/>
              </a:lnSpc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37BEEC0F-49DA-46F1-AC2C-0562AAAAF3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31640" y="476672"/>
            <a:ext cx="7477125" cy="10683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3600" dirty="0"/>
              <a:t>Lifestyle analysis of the cosmetics market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DB2D6AA-449E-4538-AFD3-E49BC53A36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en-GB" altLang="en-US" sz="2400"/>
              <a:t>SELF-AWARE: concerned about appearance, fashion and exercise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FASHION-DIRECT: concerned about fashion and appearance, not about exercise and sport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GREEN GODDESSES: concerned about sport and fitness, less about appearance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UNCONCERNED: neutral attitudes to health and appearance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CONSCIENCE-STRICKEN: no time for self-realization, busy with family and responsibilities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DOWDIES: indifferent to fashion, cool on exercise, dress for comfort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099" name="Group 131">
            <a:extLst>
              <a:ext uri="{FF2B5EF4-FFF2-40B4-BE49-F238E27FC236}">
                <a16:creationId xmlns:a16="http://schemas.microsoft.com/office/drawing/2014/main" id="{A745754E-52AF-4CD7-B5DB-543B6612B3AD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428625" y="1214438"/>
          <a:ext cx="8143875" cy="5092792"/>
        </p:xfrm>
        <a:graphic>
          <a:graphicData uri="http://schemas.openxmlformats.org/drawingml/2006/table">
            <a:tbl>
              <a:tblPr/>
              <a:tblGrid>
                <a:gridCol w="1392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51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51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93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32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29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17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34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203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Behaviours 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Descriptors</a:t>
                      </a:r>
                    </a:p>
                  </a:txBody>
                  <a:tcPr marL="91439" marR="91439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Cosmetic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index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Blush use index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Wallis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Miss Selfridge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Etam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(15–44)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Social class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2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Self-aware</a:t>
                      </a:r>
                    </a:p>
                  </a:txBody>
                  <a:tcPr marL="91439" marR="91439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162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188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228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189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151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51%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60%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59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Fashion-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directed</a:t>
                      </a:r>
                    </a:p>
                  </a:txBody>
                  <a:tcPr marL="91439" marR="91439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147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166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153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165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118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59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Green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goddesses</a:t>
                      </a:r>
                    </a:p>
                  </a:txBody>
                  <a:tcPr marL="91439" marR="91439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95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86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119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52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59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Unconcerned</a:t>
                      </a:r>
                    </a:p>
                  </a:txBody>
                  <a:tcPr marL="91439" marR="91439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81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89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42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Conscience-stricken</a:t>
                      </a:r>
                    </a:p>
                  </a:txBody>
                  <a:tcPr marL="91439" marR="91439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53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59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Dowdies</a:t>
                      </a:r>
                    </a:p>
                  </a:txBody>
                  <a:tcPr marL="91439" marR="91439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52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</a:t>
                      </a: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508" name="Text Box 125">
            <a:extLst>
              <a:ext uri="{FF2B5EF4-FFF2-40B4-BE49-F238E27FC236}">
                <a16:creationId xmlns:a16="http://schemas.microsoft.com/office/drawing/2014/main" id="{1D65CE15-698D-4693-9209-F088075C2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1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400" b="1" dirty="0"/>
              <a:t>Lifestyle Analysis of the Cosmetics Market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4383E8D-3BCB-440E-BBCC-769E5E6E7B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Segmentation strategies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F8DA591E-DD94-45F9-BCB9-176F6E34F0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GB" altLang="en-US"/>
          </a:p>
          <a:p>
            <a:r>
              <a:rPr lang="en-GB" altLang="en-US"/>
              <a:t>	Undifferentiated marketing</a:t>
            </a:r>
          </a:p>
          <a:p>
            <a:endParaRPr lang="en-GB" altLang="en-US"/>
          </a:p>
          <a:p>
            <a:r>
              <a:rPr lang="en-GB" altLang="en-US"/>
              <a:t>	Concentrated marketing</a:t>
            </a:r>
          </a:p>
          <a:p>
            <a:endParaRPr lang="en-GB" altLang="en-US"/>
          </a:p>
          <a:p>
            <a:r>
              <a:rPr lang="en-GB" altLang="en-US"/>
              <a:t>	Multi-segment marketing</a:t>
            </a:r>
          </a:p>
          <a:p>
            <a:endParaRPr lang="en-GB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>
            <a:extLst>
              <a:ext uri="{FF2B5EF4-FFF2-40B4-BE49-F238E27FC236}">
                <a16:creationId xmlns:a16="http://schemas.microsoft.com/office/drawing/2014/main" id="{239D9939-6F5B-4B26-89CF-C773044CB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28600"/>
            <a:ext cx="46720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A multi-segment strategy</a:t>
            </a:r>
          </a:p>
        </p:txBody>
      </p:sp>
      <p:sp>
        <p:nvSpPr>
          <p:cNvPr id="20483" name="Line 3">
            <a:extLst>
              <a:ext uri="{FF2B5EF4-FFF2-40B4-BE49-F238E27FC236}">
                <a16:creationId xmlns:a16="http://schemas.microsoft.com/office/drawing/2014/main" id="{74B6FA14-C54E-46C7-B488-CD318FD4EB0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838200"/>
            <a:ext cx="640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4" name="Text Box 5">
            <a:extLst>
              <a:ext uri="{FF2B5EF4-FFF2-40B4-BE49-F238E27FC236}">
                <a16:creationId xmlns:a16="http://schemas.microsoft.com/office/drawing/2014/main" id="{455C1295-8341-4782-91E4-C358EBF8E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990600"/>
            <a:ext cx="550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Segment	No. of outlets	Target customer</a:t>
            </a:r>
          </a:p>
        </p:txBody>
      </p:sp>
      <p:sp>
        <p:nvSpPr>
          <p:cNvPr id="20485" name="Line 6">
            <a:extLst>
              <a:ext uri="{FF2B5EF4-FFF2-40B4-BE49-F238E27FC236}">
                <a16:creationId xmlns:a16="http://schemas.microsoft.com/office/drawing/2014/main" id="{4A73A5E4-D4F1-4B7B-957D-20BAFAF144D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524000"/>
            <a:ext cx="640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Text Box 7">
            <a:extLst>
              <a:ext uri="{FF2B5EF4-FFF2-40B4-BE49-F238E27FC236}">
                <a16:creationId xmlns:a16="http://schemas.microsoft.com/office/drawing/2014/main" id="{262D2346-44DA-4A48-A85A-19BF03D20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1600200"/>
            <a:ext cx="7848872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 dirty="0"/>
              <a:t>Menswear</a:t>
            </a:r>
            <a:r>
              <a:rPr lang="en-GB" altLang="en-US" dirty="0"/>
              <a:t>:</a:t>
            </a:r>
          </a:p>
          <a:p>
            <a:pPr eaLnBrk="1" hangingPunct="1"/>
            <a:r>
              <a:rPr lang="en-GB" altLang="en-US" dirty="0"/>
              <a:t>Burton				485	Men aged 20-45, mainstream fashion</a:t>
            </a:r>
          </a:p>
          <a:p>
            <a:pPr eaLnBrk="1" hangingPunct="1"/>
            <a:r>
              <a:rPr lang="en-GB" altLang="en-US" dirty="0"/>
              <a:t>Top Man				303	Men aged 15-25, young fashion</a:t>
            </a:r>
          </a:p>
          <a:p>
            <a:pPr eaLnBrk="1" hangingPunct="1"/>
            <a:r>
              <a:rPr lang="en-GB" altLang="en-US" dirty="0"/>
              <a:t>Principles for men	124	Men aged 20-45, updated classics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u="sng" dirty="0"/>
              <a:t>Womenswear:</a:t>
            </a:r>
            <a:r>
              <a:rPr lang="en-GB" altLang="en-US" dirty="0"/>
              <a:t>		</a:t>
            </a:r>
            <a:endParaRPr lang="en-GB" altLang="en-US" u="sng" dirty="0"/>
          </a:p>
          <a:p>
            <a:pPr eaLnBrk="1" hangingPunct="1"/>
            <a:r>
              <a:rPr lang="en-GB" altLang="en-US" dirty="0" err="1"/>
              <a:t>Dororthy</a:t>
            </a:r>
            <a:r>
              <a:rPr lang="en-GB" altLang="en-US" dirty="0"/>
              <a:t> Perkins		626	Women, 18-40, mainstream fashion</a:t>
            </a:r>
          </a:p>
          <a:p>
            <a:pPr eaLnBrk="1" hangingPunct="1"/>
            <a:r>
              <a:rPr lang="en-GB" altLang="en-US" dirty="0"/>
              <a:t>Top Shop			275	Women, 15-25, young fashion</a:t>
            </a:r>
          </a:p>
          <a:p>
            <a:pPr eaLnBrk="1" hangingPunct="1"/>
            <a:r>
              <a:rPr lang="en-GB" altLang="en-US" dirty="0"/>
              <a:t>Principles			214	Women, 25-45, sophisticated fashion</a:t>
            </a:r>
          </a:p>
          <a:p>
            <a:pPr eaLnBrk="1" hangingPunct="1"/>
            <a:r>
              <a:rPr lang="en-GB" altLang="en-US" dirty="0"/>
              <a:t>Evans collection		245	Women, 25-60, size 14+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u="sng" dirty="0"/>
              <a:t>Department stores</a:t>
            </a:r>
            <a:r>
              <a:rPr lang="en-GB" altLang="en-US" dirty="0"/>
              <a:t>:</a:t>
            </a:r>
          </a:p>
          <a:p>
            <a:pPr eaLnBrk="1" hangingPunct="1"/>
            <a:r>
              <a:rPr lang="en-GB" altLang="en-US" dirty="0"/>
              <a:t>Debenhams			79	Mainstream fashion for individual &amp; home</a:t>
            </a:r>
          </a:p>
          <a:p>
            <a:pPr eaLnBrk="1" hangingPunct="1"/>
            <a:r>
              <a:rPr lang="en-GB" altLang="en-US" dirty="0"/>
              <a:t>Harvey Nichols		 3	Exclusive &amp; avant-garde for individual &amp; home</a:t>
            </a:r>
          </a:p>
          <a:p>
            <a:pPr eaLnBrk="1" hangingPunct="1"/>
            <a:endParaRPr lang="en-GB" altLang="en-US" u="sng" dirty="0"/>
          </a:p>
          <a:p>
            <a:pPr eaLnBrk="1" hangingPunct="1"/>
            <a:r>
              <a:rPr lang="en-GB" altLang="en-US" u="sng" dirty="0"/>
              <a:t>Sport &amp; Leisure:</a:t>
            </a:r>
          </a:p>
          <a:p>
            <a:pPr eaLnBrk="1" hangingPunct="1"/>
            <a:r>
              <a:rPr lang="en-GB" altLang="en-US" dirty="0"/>
              <a:t>Champion sport		112	Sports clothing, footwear for men and 				women &lt;35, and children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5A94581-E9FE-4923-B971-E7E7583558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Target Marketing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EA55C7B8-DE47-4C09-9599-EFA76404A2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GB" altLang="en-US"/>
              <a:t>Market Information</a:t>
            </a:r>
          </a:p>
          <a:p>
            <a:pPr algn="ctr">
              <a:buFontTx/>
              <a:buNone/>
            </a:pPr>
            <a:endParaRPr lang="en-GB" altLang="en-US"/>
          </a:p>
          <a:p>
            <a:pPr algn="ctr">
              <a:buFontTx/>
              <a:buNone/>
            </a:pPr>
            <a:endParaRPr lang="en-GB" altLang="en-US"/>
          </a:p>
          <a:p>
            <a:pPr algn="ctr">
              <a:buFontTx/>
              <a:buNone/>
            </a:pPr>
            <a:r>
              <a:rPr lang="en-GB" altLang="en-US"/>
              <a:t>Market Segmentation</a:t>
            </a:r>
          </a:p>
          <a:p>
            <a:pPr algn="ctr">
              <a:buFontTx/>
              <a:buNone/>
            </a:pPr>
            <a:endParaRPr lang="en-GB" altLang="en-US"/>
          </a:p>
          <a:p>
            <a:pPr algn="ctr">
              <a:buFontTx/>
              <a:buNone/>
            </a:pPr>
            <a:endParaRPr lang="en-GB" altLang="en-US"/>
          </a:p>
          <a:p>
            <a:pPr algn="ctr">
              <a:buFontTx/>
              <a:buNone/>
            </a:pPr>
            <a:r>
              <a:rPr lang="en-GB" altLang="en-US"/>
              <a:t>Market Targeting</a:t>
            </a:r>
          </a:p>
        </p:txBody>
      </p:sp>
      <p:sp>
        <p:nvSpPr>
          <p:cNvPr id="21508" name="Line 4">
            <a:extLst>
              <a:ext uri="{FF2B5EF4-FFF2-40B4-BE49-F238E27FC236}">
                <a16:creationId xmlns:a16="http://schemas.microsoft.com/office/drawing/2014/main" id="{C97603FC-2DFA-474B-9513-0A2F59D069F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79912" y="2204864"/>
            <a:ext cx="0" cy="1066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09" name="Line 5">
            <a:extLst>
              <a:ext uri="{FF2B5EF4-FFF2-40B4-BE49-F238E27FC236}">
                <a16:creationId xmlns:a16="http://schemas.microsoft.com/office/drawing/2014/main" id="{E36B6FDB-F0A1-43C5-A312-A5F2E78CE6E7}"/>
              </a:ext>
            </a:extLst>
          </p:cNvPr>
          <p:cNvSpPr>
            <a:spLocks noChangeShapeType="1"/>
          </p:cNvSpPr>
          <p:nvPr/>
        </p:nvSpPr>
        <p:spPr bwMode="auto">
          <a:xfrm>
            <a:off x="3779912" y="3789040"/>
            <a:ext cx="0" cy="990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A5ADF1C-6D16-45F2-8797-28F32FBDCE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1680" y="548680"/>
            <a:ext cx="7452320" cy="792088"/>
          </a:xfrm>
        </p:spPr>
        <p:txBody>
          <a:bodyPr/>
          <a:lstStyle/>
          <a:p>
            <a:r>
              <a:rPr lang="en-GB" altLang="en-US" u="sng" dirty="0"/>
              <a:t>Chronologically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F4CE504-7F42-44B2-B9CF-B71CE59E51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42415" y="1844824"/>
            <a:ext cx="6591985" cy="4066398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GB" altLang="en-US" dirty="0"/>
              <a:t>MASS PRODUCTION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GB" altLang="en-US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GB" altLang="en-US" dirty="0"/>
              <a:t>PRODUCT DIFFERENTIATION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GB" altLang="en-US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GB" altLang="en-US" dirty="0"/>
              <a:t>MARKET SEGMENTATION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GB" altLang="en-US" dirty="0"/>
          </a:p>
          <a:p>
            <a:pPr algn="ctr">
              <a:lnSpc>
                <a:spcPct val="90000"/>
              </a:lnSpc>
              <a:buFontTx/>
              <a:buNone/>
            </a:pPr>
            <a:endParaRPr lang="en-GB" altLang="en-US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GB" altLang="en-US" dirty="0"/>
              <a:t>Now some movement towards micro segmentation</a:t>
            </a:r>
          </a:p>
        </p:txBody>
      </p:sp>
      <p:sp>
        <p:nvSpPr>
          <p:cNvPr id="4100" name="AutoShape 9">
            <a:extLst>
              <a:ext uri="{FF2B5EF4-FFF2-40B4-BE49-F238E27FC236}">
                <a16:creationId xmlns:a16="http://schemas.microsoft.com/office/drawing/2014/main" id="{24C60EE5-EA61-4FA4-9184-F4366E58F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0" y="2143125"/>
            <a:ext cx="5334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1" name="AutoShape 10">
            <a:extLst>
              <a:ext uri="{FF2B5EF4-FFF2-40B4-BE49-F238E27FC236}">
                <a16:creationId xmlns:a16="http://schemas.microsoft.com/office/drawing/2014/main" id="{82CC0BCD-9D80-4841-BE7B-EDB4CF0CF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0797" y="2914079"/>
            <a:ext cx="6096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2" name="AutoShape 11">
            <a:extLst>
              <a:ext uri="{FF2B5EF4-FFF2-40B4-BE49-F238E27FC236}">
                <a16:creationId xmlns:a16="http://schemas.microsoft.com/office/drawing/2014/main" id="{72744FB5-9E94-4A6C-9630-9833C8F8B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597" y="3696367"/>
            <a:ext cx="6858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>
            <a:extLst>
              <a:ext uri="{FF2B5EF4-FFF2-40B4-BE49-F238E27FC236}">
                <a16:creationId xmlns:a16="http://schemas.microsoft.com/office/drawing/2014/main" id="{601631CF-DDE6-4C04-8F7F-D4A094F0A5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93688"/>
            <a:ext cx="914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 b="1"/>
              <a:t>Top Man Target Markets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A5D34443-2DCC-4D12-AF65-EB8FC475A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3686" y="1556792"/>
            <a:ext cx="7097414" cy="421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 dirty="0"/>
              <a:t>    CORE		PRIMARY		SECONDARY</a:t>
            </a:r>
          </a:p>
          <a:p>
            <a:pPr eaLnBrk="1" hangingPunct="1"/>
            <a:endParaRPr lang="en-GB" altLang="en-US" b="1" dirty="0"/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Male aged 18–24		Male aged 18–24		Male aged 15–17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Fashion innovator		Fashion follower		Budding innovator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Not price sensitive	Price sensitive		Intro latest trends</a:t>
            </a:r>
          </a:p>
          <a:p>
            <a:pPr eaLnBrk="1" hangingPunct="1"/>
            <a:endParaRPr lang="en-GB" altLang="en-US" dirty="0"/>
          </a:p>
          <a:p>
            <a:pPr eaLnBrk="1" hangingPunct="1"/>
            <a:endParaRPr lang="en-GB" altLang="en-US" dirty="0"/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Market size: $183 m	Market size: $354 m	Market size: $168 m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Top Man share 1.7%	Top Man share 4.6%	Top Man share 1.5%</a:t>
            </a:r>
          </a:p>
          <a:p>
            <a:pPr eaLnBrk="1" hangingPunct="1"/>
            <a:endParaRPr lang="en-GB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DEF7E7E9-7419-4514-8536-51BFF08E0E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6" y="227013"/>
            <a:ext cx="8523288" cy="68738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Top Man Ranges</a:t>
            </a:r>
          </a:p>
        </p:txBody>
      </p:sp>
      <p:graphicFrame>
        <p:nvGraphicFramePr>
          <p:cNvPr id="76872" name="Group 72">
            <a:extLst>
              <a:ext uri="{FF2B5EF4-FFF2-40B4-BE49-F238E27FC236}">
                <a16:creationId xmlns:a16="http://schemas.microsoft.com/office/drawing/2014/main" id="{19DEEEBC-9397-45AA-A724-3ECD949AF777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263525" y="990600"/>
          <a:ext cx="8523288" cy="5464298"/>
        </p:xfrm>
        <a:graphic>
          <a:graphicData uri="http://schemas.openxmlformats.org/drawingml/2006/table">
            <a:tbl>
              <a:tblPr/>
              <a:tblGrid>
                <a:gridCol w="1863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5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48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2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Moto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Casual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streetwear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brand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Customers aged 18–24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Fashion followers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Primary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segment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0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Moto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menswear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Coordinated range for fashion innovator aged 19. Design and quality important. Not price sensitive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Core segment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7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 &amp; G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Clubbing range for fashion innovators in-between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Moto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menswear and Wilson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Secondary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segment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48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Wilson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Smart clothing for work and sometimes play. Aimed at the price-sensitive fashion follower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Primary segment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00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Shoes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Range includes: Levi’s, Po, Ben Sherman, Wrangler &amp;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Skechers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Core, primary, secondary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1EBC9-10B5-430E-AA10-7ED2B4D98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3" y="227013"/>
            <a:ext cx="7647645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Segmentation is a Critical Concept…</a:t>
            </a:r>
          </a:p>
        </p:txBody>
      </p:sp>
      <p:pic>
        <p:nvPicPr>
          <p:cNvPr id="5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93A7CE1B-8BD9-4D95-8F37-6F431FBD85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636912"/>
            <a:ext cx="6855557" cy="38276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AAABEA1-881D-4C52-81FC-157588C9DC26}"/>
              </a:ext>
            </a:extLst>
          </p:cNvPr>
          <p:cNvSpPr txBox="1"/>
          <p:nvPr/>
        </p:nvSpPr>
        <p:spPr>
          <a:xfrm>
            <a:off x="791578" y="1268760"/>
            <a:ext cx="77196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Because it directly affects the messages you create and send out to each group of potential clients at any stage of their value journey, and it has a direct impact on the results you achieve.</a:t>
            </a:r>
          </a:p>
        </p:txBody>
      </p:sp>
    </p:spTree>
    <p:extLst>
      <p:ext uri="{BB962C8B-B14F-4D97-AF65-F5344CB8AC3E}">
        <p14:creationId xmlns:p14="http://schemas.microsoft.com/office/powerpoint/2010/main" val="1348781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7A33153-9660-47E6-B530-1C7FCF272B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Definition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DDD3F63-B625-4F1C-9F21-EF93A20CAD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GB" dirty="0"/>
              <a:t>  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GB" dirty="0"/>
              <a:t> “Market segmentation is the subdividing of a market into distinct subsets of customers, where any subset may conceivably be selected as a target market to be reached with a distinct marketing mix”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26224DC7-9FE2-481E-848B-9D11D4BDDE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19671" y="2420888"/>
            <a:ext cx="7167141" cy="3675112"/>
          </a:xfrm>
        </p:spPr>
        <p:txBody>
          <a:bodyPr/>
          <a:lstStyle/>
          <a:p>
            <a:r>
              <a:rPr lang="en-GB" altLang="en-US" dirty="0"/>
              <a:t>Segmentation recognises that people differ</a:t>
            </a:r>
          </a:p>
          <a:p>
            <a:endParaRPr lang="en-GB" altLang="en-US" dirty="0"/>
          </a:p>
          <a:p>
            <a:r>
              <a:rPr lang="en-GB" altLang="en-US" dirty="0"/>
              <a:t>Different tastes, needs, lifestyles, etc.</a:t>
            </a:r>
          </a:p>
          <a:p>
            <a:endParaRPr lang="en-GB" altLang="en-US" dirty="0"/>
          </a:p>
          <a:p>
            <a:r>
              <a:rPr lang="en-GB" altLang="en-US" dirty="0"/>
              <a:t>What products or markets can you think of which have been segmented, i.e. different variations of the same product are offered to different identifiable groups of customers?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6F0DFA9-C76D-4A56-AD06-65C167A163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5657" y="624110"/>
            <a:ext cx="7058744" cy="128089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3600" dirty="0"/>
              <a:t>Segmentation leads to marketing strategy that may result in: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AF69AAF-018E-4A39-BBA4-AA0E074710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35696" y="2492896"/>
            <a:ext cx="6851104" cy="3633267"/>
          </a:xfrm>
        </p:spPr>
        <p:txBody>
          <a:bodyPr/>
          <a:lstStyle/>
          <a:p>
            <a:r>
              <a:rPr lang="en-GB" altLang="en-US" dirty="0"/>
              <a:t>Changes in products or services that are offered</a:t>
            </a:r>
          </a:p>
          <a:p>
            <a:endParaRPr lang="en-GB" altLang="en-US" dirty="0"/>
          </a:p>
          <a:p>
            <a:r>
              <a:rPr lang="en-GB" altLang="en-US" dirty="0"/>
              <a:t>Changes in promotional appeals</a:t>
            </a:r>
          </a:p>
          <a:p>
            <a:pPr>
              <a:buFontTx/>
              <a:buNone/>
            </a:pPr>
            <a:endParaRPr lang="en-GB" altLang="en-US" dirty="0"/>
          </a:p>
          <a:p>
            <a:r>
              <a:rPr lang="en-GB" altLang="en-US" dirty="0"/>
              <a:t>Changes in distribution</a:t>
            </a:r>
          </a:p>
          <a:p>
            <a:endParaRPr lang="en-GB" altLang="en-US" dirty="0"/>
          </a:p>
          <a:p>
            <a:r>
              <a:rPr lang="en-GB" altLang="en-US" dirty="0"/>
              <a:t>Changes in pricing</a:t>
            </a:r>
          </a:p>
          <a:p>
            <a:endParaRPr lang="en-GB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5594556-A237-4456-A5BA-70B62D1DCB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Criteria for effective segmentation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03E0E81-BE73-417C-B0DA-06B0967F25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GB" altLang="en-US"/>
              <a:t>    In order for segmentation to be viable, the market must be:</a:t>
            </a:r>
          </a:p>
          <a:p>
            <a:pPr>
              <a:buFontTx/>
              <a:buNone/>
            </a:pPr>
            <a:endParaRPr lang="en-GB" altLang="en-US"/>
          </a:p>
          <a:p>
            <a:pPr lvl="1"/>
            <a:r>
              <a:rPr lang="en-GB" altLang="en-US"/>
              <a:t>Identifiable, definable and measurable</a:t>
            </a:r>
          </a:p>
          <a:p>
            <a:pPr lvl="1"/>
            <a:r>
              <a:rPr lang="en-GB" altLang="en-US"/>
              <a:t>Accessible or reachable</a:t>
            </a:r>
          </a:p>
          <a:p>
            <a:pPr lvl="1"/>
            <a:r>
              <a:rPr lang="en-GB" altLang="en-US"/>
              <a:t>Substantial or sizeable</a:t>
            </a:r>
          </a:p>
          <a:p>
            <a:pPr lvl="1"/>
            <a:r>
              <a:rPr lang="en-GB" altLang="en-US"/>
              <a:t>Relatively stable</a:t>
            </a:r>
          </a:p>
          <a:p>
            <a:pPr lvl="1">
              <a:buFontTx/>
              <a:buNone/>
            </a:pPr>
            <a:endParaRPr lang="en-GB" altLang="en-US"/>
          </a:p>
          <a:p>
            <a:pPr lvl="1"/>
            <a:endParaRPr lang="en-GB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506AEFC-A3A1-4037-8A64-A5BCD13082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Segmentation bases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CA37EB7-B2AD-4E16-9559-16487E52AC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Geodemographic – descriptors</a:t>
            </a:r>
          </a:p>
          <a:p>
            <a:endParaRPr lang="en-GB" altLang="en-US"/>
          </a:p>
          <a:p>
            <a:r>
              <a:rPr lang="en-GB" altLang="en-US"/>
              <a:t>Behaviourist</a:t>
            </a:r>
          </a:p>
          <a:p>
            <a:endParaRPr lang="en-GB" altLang="en-US"/>
          </a:p>
          <a:p>
            <a:r>
              <a:rPr lang="en-GB" altLang="en-US"/>
              <a:t>Psychographics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230F7A33-273C-4BC8-A111-A31419D108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u="sng" dirty="0"/>
              <a:t>Descriptors</a:t>
            </a:r>
            <a:r>
              <a:rPr lang="en-GB" dirty="0"/>
              <a:t> – demographic, geographic and personality</a:t>
            </a:r>
          </a:p>
        </p:txBody>
      </p:sp>
      <p:sp>
        <p:nvSpPr>
          <p:cNvPr id="10243" name="Text Box 4">
            <a:extLst>
              <a:ext uri="{FF2B5EF4-FFF2-40B4-BE49-F238E27FC236}">
                <a16:creationId xmlns:a16="http://schemas.microsoft.com/office/drawing/2014/main" id="{A169669F-F697-4245-ABC3-A9B18398B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632" y="141237"/>
            <a:ext cx="58356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 b="1" u="sng" dirty="0"/>
              <a:t>Market segmentation in the menswear market: </a:t>
            </a:r>
          </a:p>
          <a:p>
            <a:pPr eaLnBrk="1" hangingPunct="1"/>
            <a:r>
              <a:rPr lang="en-GB" altLang="en-US" sz="2000" b="1" u="sng" dirty="0"/>
              <a:t>an example based on simple descriptors</a:t>
            </a:r>
          </a:p>
        </p:txBody>
      </p:sp>
      <p:sp>
        <p:nvSpPr>
          <p:cNvPr id="10244" name="Line 5">
            <a:extLst>
              <a:ext uri="{FF2B5EF4-FFF2-40B4-BE49-F238E27FC236}">
                <a16:creationId xmlns:a16="http://schemas.microsoft.com/office/drawing/2014/main" id="{69445A9B-C611-42EE-9DD8-F4F5D8E8C06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8322" y="2928938"/>
            <a:ext cx="632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Text Box 6">
            <a:extLst>
              <a:ext uri="{FF2B5EF4-FFF2-40B4-BE49-F238E27FC236}">
                <a16:creationId xmlns:a16="http://schemas.microsoft.com/office/drawing/2014/main" id="{6F315E2B-9512-4472-B9B7-20C2CB16F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500" y="2928938"/>
            <a:ext cx="984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/>
              <a:t>Income</a:t>
            </a:r>
          </a:p>
        </p:txBody>
      </p:sp>
      <p:sp>
        <p:nvSpPr>
          <p:cNvPr id="10246" name="Line 7">
            <a:extLst>
              <a:ext uri="{FF2B5EF4-FFF2-40B4-BE49-F238E27FC236}">
                <a16:creationId xmlns:a16="http://schemas.microsoft.com/office/drawing/2014/main" id="{0B5F8E40-5A26-424E-A55F-506B834F4B3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00250" y="3500438"/>
            <a:ext cx="495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Text Box 8">
            <a:extLst>
              <a:ext uri="{FF2B5EF4-FFF2-40B4-BE49-F238E27FC236}">
                <a16:creationId xmlns:a16="http://schemas.microsoft.com/office/drawing/2014/main" id="{0BE4A213-7FF8-41E7-826A-A6C58D8AB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7744" y="3866357"/>
            <a:ext cx="6178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 dirty="0"/>
              <a:t>Age		Low		Medium		High</a:t>
            </a:r>
          </a:p>
        </p:txBody>
      </p:sp>
      <p:sp>
        <p:nvSpPr>
          <p:cNvPr id="10248" name="Line 9">
            <a:extLst>
              <a:ext uri="{FF2B5EF4-FFF2-40B4-BE49-F238E27FC236}">
                <a16:creationId xmlns:a16="http://schemas.microsoft.com/office/drawing/2014/main" id="{4189B5B8-8361-4C34-B052-850D4E0E83B9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9752" y="4365104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Text Box 10">
            <a:extLst>
              <a:ext uri="{FF2B5EF4-FFF2-40B4-BE49-F238E27FC236}">
                <a16:creationId xmlns:a16="http://schemas.microsoft.com/office/drawing/2014/main" id="{8CDD694D-80DF-42DB-A4B4-404C5FAB7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797" y="4415632"/>
            <a:ext cx="358303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dirty="0"/>
              <a:t>16–25		A		B		C</a:t>
            </a:r>
          </a:p>
          <a:p>
            <a:pPr eaLnBrk="1" hangingPunct="1"/>
            <a:r>
              <a:rPr lang="en-GB" altLang="en-US" dirty="0"/>
              <a:t>26–35		D		E		F</a:t>
            </a:r>
          </a:p>
          <a:p>
            <a:pPr eaLnBrk="1" hangingPunct="1"/>
            <a:r>
              <a:rPr lang="en-GB" altLang="en-US" dirty="0"/>
              <a:t>36–55		G		H		I</a:t>
            </a:r>
          </a:p>
          <a:p>
            <a:pPr eaLnBrk="1" hangingPunct="1"/>
            <a:r>
              <a:rPr lang="en-GB" altLang="en-US" dirty="0"/>
              <a:t>56+			J		K		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CE8D51B-05C3-4401-81C9-CC66720B1B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534987"/>
          </a:xfrm>
        </p:spPr>
        <p:txBody>
          <a:bodyPr/>
          <a:lstStyle/>
          <a:p>
            <a:r>
              <a:rPr lang="en-GB" altLang="en-US" sz="2800"/>
              <a:t>Market segmentation descriptor variables</a:t>
            </a:r>
          </a:p>
        </p:txBody>
      </p:sp>
      <p:sp>
        <p:nvSpPr>
          <p:cNvPr id="11267" name="Line 4">
            <a:extLst>
              <a:ext uri="{FF2B5EF4-FFF2-40B4-BE49-F238E27FC236}">
                <a16:creationId xmlns:a16="http://schemas.microsoft.com/office/drawing/2014/main" id="{519EEDBC-A886-4601-8358-16A4A582791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838200"/>
            <a:ext cx="670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" name="Text Box 5">
            <a:extLst>
              <a:ext uri="{FF2B5EF4-FFF2-40B4-BE49-F238E27FC236}">
                <a16:creationId xmlns:a16="http://schemas.microsoft.com/office/drawing/2014/main" id="{7A4E4D50-FDEF-4022-B98D-14F16A32C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950913"/>
            <a:ext cx="5570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/>
              <a:t>Variable			Potential categorisation</a:t>
            </a:r>
          </a:p>
        </p:txBody>
      </p:sp>
      <p:sp>
        <p:nvSpPr>
          <p:cNvPr id="11269" name="Line 6">
            <a:extLst>
              <a:ext uri="{FF2B5EF4-FFF2-40B4-BE49-F238E27FC236}">
                <a16:creationId xmlns:a16="http://schemas.microsoft.com/office/drawing/2014/main" id="{129E8231-7D04-485E-B164-4CF6D36112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3716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Text Box 7">
            <a:extLst>
              <a:ext uri="{FF2B5EF4-FFF2-40B4-BE49-F238E27FC236}">
                <a16:creationId xmlns:a16="http://schemas.microsoft.com/office/drawing/2014/main" id="{94E5AFD8-D864-4AF7-9697-CB54D8C89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1712913"/>
            <a:ext cx="768032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Gender		male/female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Age		&lt;2, 2-5, 6-10, 16-25, 26-35, 36-45, 46-64, 65+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Marital status	single, with partner, divorced, widowed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Occupation	A B C1 C2 D E</a:t>
            </a:r>
          </a:p>
          <a:p>
            <a:pPr eaLnBrk="1" hangingPunct="1"/>
            <a:r>
              <a:rPr lang="en-GB" altLang="en-US"/>
              <a:t>		manual or non-manual</a:t>
            </a:r>
          </a:p>
          <a:p>
            <a:pPr eaLnBrk="1" hangingPunct="1"/>
            <a:r>
              <a:rPr lang="en-GB" altLang="en-US"/>
              <a:t>		full or part-time employment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Income		In decile bands, i.e. top 10%, next 10% etc.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Net wealth	In decile bands or other bands, e.g. £0–4999, </a:t>
            </a:r>
          </a:p>
          <a:p>
            <a:pPr eaLnBrk="1" hangingPunct="1"/>
            <a:r>
              <a:rPr lang="en-GB" altLang="en-US"/>
              <a:t>		£5000–14,999	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Education	Terminal age of education, e.g. &lt;15, 16, 17, 18 ,19, etc.</a:t>
            </a:r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741</TotalTime>
  <Words>587</Words>
  <Application>Microsoft Office PowerPoint</Application>
  <PresentationFormat>On-screen Show (4:3)</PresentationFormat>
  <Paragraphs>256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Century Gothic</vt:lpstr>
      <vt:lpstr>Wingdings 3</vt:lpstr>
      <vt:lpstr>Wisp</vt:lpstr>
      <vt:lpstr>Segmentation &amp; the Marketing Mix</vt:lpstr>
      <vt:lpstr>Chronologically</vt:lpstr>
      <vt:lpstr>Definition</vt:lpstr>
      <vt:lpstr>PowerPoint Presentation</vt:lpstr>
      <vt:lpstr>Segmentation leads to marketing strategy that may result in:</vt:lpstr>
      <vt:lpstr>Criteria for effective segmentation</vt:lpstr>
      <vt:lpstr>Segmentation bases</vt:lpstr>
      <vt:lpstr>Descriptors – demographic, geographic and personality</vt:lpstr>
      <vt:lpstr>Market segmentation descriptor variables</vt:lpstr>
      <vt:lpstr>PowerPoint Presentation</vt:lpstr>
      <vt:lpstr>PowerPoint Presentation</vt:lpstr>
      <vt:lpstr>Behavioral or Benefit Segmentation</vt:lpstr>
      <vt:lpstr>Market segmentation; behavioural and benefit variables</vt:lpstr>
      <vt:lpstr>Psychographic Segmentation</vt:lpstr>
      <vt:lpstr>Lifestyle analysis of the cosmetics market</vt:lpstr>
      <vt:lpstr>PowerPoint Presentation</vt:lpstr>
      <vt:lpstr>Segmentation strategies</vt:lpstr>
      <vt:lpstr>PowerPoint Presentation</vt:lpstr>
      <vt:lpstr>Target Marketing</vt:lpstr>
      <vt:lpstr>PowerPoint Presentation</vt:lpstr>
      <vt:lpstr>Top Man Ranges</vt:lpstr>
      <vt:lpstr>Segmentation is a Critical Concept…</vt:lpstr>
    </vt:vector>
  </TitlesOfParts>
  <Company>Northumbria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Fashion Marketing Chapter 5</dc:title>
  <dc:creator>Mike Easey and Christine Sorensen</dc:creator>
  <cp:lastModifiedBy>Tom Tubergen</cp:lastModifiedBy>
  <cp:revision>44</cp:revision>
  <dcterms:created xsi:type="dcterms:W3CDTF">2004-09-16T09:19:24Z</dcterms:created>
  <dcterms:modified xsi:type="dcterms:W3CDTF">2017-11-15T21:24:31Z</dcterms:modified>
</cp:coreProperties>
</file>