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57" r:id="rId5"/>
    <p:sldId id="266" r:id="rId6"/>
    <p:sldId id="259" r:id="rId7"/>
    <p:sldId id="260" r:id="rId8"/>
    <p:sldId id="264" r:id="rId9"/>
    <p:sldId id="267" r:id="rId10"/>
    <p:sldId id="261" r:id="rId11"/>
    <p:sldId id="262" r:id="rId12"/>
    <p:sldId id="268" r:id="rId13"/>
    <p:sldId id="269" r:id="rId14"/>
    <p:sldId id="270" r:id="rId15"/>
    <p:sldId id="271" r:id="rId16"/>
    <p:sldId id="273" r:id="rId17"/>
    <p:sldId id="272" r:id="rId18"/>
    <p:sldId id="26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73" autoAdjust="0"/>
    <p:restoredTop sz="94660"/>
  </p:normalViewPr>
  <p:slideViewPr>
    <p:cSldViewPr snapToGrid="0">
      <p:cViewPr varScale="1">
        <p:scale>
          <a:sx n="37" d="100"/>
          <a:sy n="37" d="100"/>
        </p:scale>
        <p:origin x="72" y="8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C091B-E921-46BC-B591-A479E33E9E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041532-D1BC-4D46-A7AF-2EB8B2A918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ACD3C8-EC4D-47D0-80ED-7E9E58B0E2F3}"/>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5" name="Footer Placeholder 4">
            <a:extLst>
              <a:ext uri="{FF2B5EF4-FFF2-40B4-BE49-F238E27FC236}">
                <a16:creationId xmlns:a16="http://schemas.microsoft.com/office/drawing/2014/main" id="{145077C3-3C78-4C27-A6D8-261DDB7D0F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65D2B-B589-4447-BD2E-84A15AD151D8}"/>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1088502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F80FF-0B29-43C3-9711-601B46D82A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C18743-5451-4653-9609-C79224ACD31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0A3926-B383-4510-87C9-21565A7E78C0}"/>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5" name="Footer Placeholder 4">
            <a:extLst>
              <a:ext uri="{FF2B5EF4-FFF2-40B4-BE49-F238E27FC236}">
                <a16:creationId xmlns:a16="http://schemas.microsoft.com/office/drawing/2014/main" id="{5DFC8324-205F-49D1-A7A8-14F3CF36CE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CBF29B-EF74-4116-A092-9E2E8A63870B}"/>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1141944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A49543-651B-40E5-B8A2-25C5EF28A5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F15DC8D-B575-48B5-9EF1-E0D4AF95DCD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210F3D-7426-477C-A4C9-1F0BF79541EA}"/>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5" name="Footer Placeholder 4">
            <a:extLst>
              <a:ext uri="{FF2B5EF4-FFF2-40B4-BE49-F238E27FC236}">
                <a16:creationId xmlns:a16="http://schemas.microsoft.com/office/drawing/2014/main" id="{F4BAFB2C-5755-49D4-97F0-CF83BC53BD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B639A6-4890-48F6-87F7-AA2F06E85375}"/>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393068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6E11C-DE4A-4CF3-B194-2AE9B43C9F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5AFDE4-8979-41FE-9394-6DCE04C5697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A9B6CD-E4A6-4A7A-8AD9-5059368F94F4}"/>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5" name="Footer Placeholder 4">
            <a:extLst>
              <a:ext uri="{FF2B5EF4-FFF2-40B4-BE49-F238E27FC236}">
                <a16:creationId xmlns:a16="http://schemas.microsoft.com/office/drawing/2014/main" id="{D60A817F-DFD0-459B-88F2-8CB9CBE840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2A5BA1-6E35-440E-8A5E-CDCB938BADD3}"/>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2541707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58848-FF98-425E-BFD9-6F9C5033AE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463E2EA-15BB-4552-BF1B-D22147DCDC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CAB9E42-0AE4-49AB-8B28-92242B6D4270}"/>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5" name="Footer Placeholder 4">
            <a:extLst>
              <a:ext uri="{FF2B5EF4-FFF2-40B4-BE49-F238E27FC236}">
                <a16:creationId xmlns:a16="http://schemas.microsoft.com/office/drawing/2014/main" id="{B9DE65B7-146C-4106-BD11-B7ABEC259D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1445EE-4084-45D3-9DFF-69D81865BBAB}"/>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599128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13829-1163-41E7-9D38-252F9583C5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44D711-3281-4B15-A924-ED3755AD14F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FC362B-C9C7-4699-AA7F-66A0053B848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4FF5BD-1D9F-4279-8C13-052B672DD9A3}"/>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6" name="Footer Placeholder 5">
            <a:extLst>
              <a:ext uri="{FF2B5EF4-FFF2-40B4-BE49-F238E27FC236}">
                <a16:creationId xmlns:a16="http://schemas.microsoft.com/office/drawing/2014/main" id="{9757AD60-D2D0-4F81-BAD4-12962B3E55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DBA346-B55C-4C61-8553-751D954908ED}"/>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1436017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56DBD-3A81-417E-AE51-A156BF3826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0FA3EF-30CD-44CE-8B00-F8A8D4F898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9F5FEBF-F329-4AA1-B72E-ECEBF0CA2A8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C6A9DF-6412-453A-8567-49DC5DE419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51EA6FB-876A-4C57-A84C-BAC883AF9B4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3EC5E9-9FA1-473B-B985-EAA46D69FF71}"/>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8" name="Footer Placeholder 7">
            <a:extLst>
              <a:ext uri="{FF2B5EF4-FFF2-40B4-BE49-F238E27FC236}">
                <a16:creationId xmlns:a16="http://schemas.microsoft.com/office/drawing/2014/main" id="{411C8774-5925-415D-B2DF-0DE3CF04B0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344C78-B5F2-4BD9-9075-46CB3A6D4E84}"/>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378440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60433-93D1-4CFC-B3AD-01C732770BB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FA78D7-3F09-4D84-8C1A-CB9EBAC0E5F9}"/>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4" name="Footer Placeholder 3">
            <a:extLst>
              <a:ext uri="{FF2B5EF4-FFF2-40B4-BE49-F238E27FC236}">
                <a16:creationId xmlns:a16="http://schemas.microsoft.com/office/drawing/2014/main" id="{684ECDB6-F34A-432B-87B0-82D17604C0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D1F2F16-F524-4B4C-B092-83D1ACFFE58B}"/>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3479057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07C52A-3F22-4B0C-863B-8ABCD43F96EA}"/>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3" name="Footer Placeholder 2">
            <a:extLst>
              <a:ext uri="{FF2B5EF4-FFF2-40B4-BE49-F238E27FC236}">
                <a16:creationId xmlns:a16="http://schemas.microsoft.com/office/drawing/2014/main" id="{AC7427B0-DDF4-4C35-B563-510BDFC043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1A7E21-1458-41B6-8AF4-37FC09419908}"/>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2522137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40119-999A-4003-B0A5-E34074CD79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F87504-2F30-4039-9FCE-A2B319E91B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51AF83-7CBA-4DD7-81BB-3749636529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00935C7-830B-407D-B269-8FBD76525468}"/>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6" name="Footer Placeholder 5">
            <a:extLst>
              <a:ext uri="{FF2B5EF4-FFF2-40B4-BE49-F238E27FC236}">
                <a16:creationId xmlns:a16="http://schemas.microsoft.com/office/drawing/2014/main" id="{F33583D6-CF43-479A-9BCF-6EFA9724F4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9E8D68-A2AF-4B56-817E-E93A3DA522FD}"/>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307422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1B294-5EB6-4464-90EE-C2C17581BD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8FE940-D8AB-4038-8E03-376A02FDF2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2FEA1F-DB5C-4AC2-82A8-6979085B9A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276EFC-431A-4CC9-B2E9-E96E455BDC98}"/>
              </a:ext>
            </a:extLst>
          </p:cNvPr>
          <p:cNvSpPr>
            <a:spLocks noGrp="1"/>
          </p:cNvSpPr>
          <p:nvPr>
            <p:ph type="dt" sz="half" idx="10"/>
          </p:nvPr>
        </p:nvSpPr>
        <p:spPr/>
        <p:txBody>
          <a:bodyPr/>
          <a:lstStyle/>
          <a:p>
            <a:fld id="{DA378FC0-AF90-410A-8F39-EB68ABCDC11F}" type="datetimeFigureOut">
              <a:rPr lang="en-US" smtClean="0"/>
              <a:t>11/7/2017</a:t>
            </a:fld>
            <a:endParaRPr lang="en-US"/>
          </a:p>
        </p:txBody>
      </p:sp>
      <p:sp>
        <p:nvSpPr>
          <p:cNvPr id="6" name="Footer Placeholder 5">
            <a:extLst>
              <a:ext uri="{FF2B5EF4-FFF2-40B4-BE49-F238E27FC236}">
                <a16:creationId xmlns:a16="http://schemas.microsoft.com/office/drawing/2014/main" id="{8601FCA5-3931-43DB-B57A-175E04B640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093FA6-C1B0-4242-9C09-3E89759953EE}"/>
              </a:ext>
            </a:extLst>
          </p:cNvPr>
          <p:cNvSpPr>
            <a:spLocks noGrp="1"/>
          </p:cNvSpPr>
          <p:nvPr>
            <p:ph type="sldNum" sz="quarter" idx="12"/>
          </p:nvPr>
        </p:nvSpPr>
        <p:spPr/>
        <p:txBody>
          <a:bodyPr/>
          <a:lstStyle/>
          <a:p>
            <a:fld id="{1C1C707B-3FD5-416D-810E-7887DA374A28}" type="slidenum">
              <a:rPr lang="en-US" smtClean="0"/>
              <a:t>‹#›</a:t>
            </a:fld>
            <a:endParaRPr lang="en-US"/>
          </a:p>
        </p:txBody>
      </p:sp>
    </p:spTree>
    <p:extLst>
      <p:ext uri="{BB962C8B-B14F-4D97-AF65-F5344CB8AC3E}">
        <p14:creationId xmlns:p14="http://schemas.microsoft.com/office/powerpoint/2010/main" val="1777951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7B5195-A69C-40AE-853D-A823367CBB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E6BE67-A3A7-49B2-BC9D-33FD09F41A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F87874-EEB8-40AB-B16B-01A54DCED3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378FC0-AF90-410A-8F39-EB68ABCDC11F}" type="datetimeFigureOut">
              <a:rPr lang="en-US" smtClean="0"/>
              <a:t>11/7/2017</a:t>
            </a:fld>
            <a:endParaRPr lang="en-US"/>
          </a:p>
        </p:txBody>
      </p:sp>
      <p:sp>
        <p:nvSpPr>
          <p:cNvPr id="5" name="Footer Placeholder 4">
            <a:extLst>
              <a:ext uri="{FF2B5EF4-FFF2-40B4-BE49-F238E27FC236}">
                <a16:creationId xmlns:a16="http://schemas.microsoft.com/office/drawing/2014/main" id="{6462F1D8-771C-466C-A571-96936D8D91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3435413-9597-4FDE-94F6-0DD70D41EE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1C707B-3FD5-416D-810E-7887DA374A28}" type="slidenum">
              <a:rPr lang="en-US" smtClean="0"/>
              <a:t>‹#›</a:t>
            </a:fld>
            <a:endParaRPr lang="en-US"/>
          </a:p>
        </p:txBody>
      </p:sp>
    </p:spTree>
    <p:extLst>
      <p:ext uri="{BB962C8B-B14F-4D97-AF65-F5344CB8AC3E}">
        <p14:creationId xmlns:p14="http://schemas.microsoft.com/office/powerpoint/2010/main" val="2306183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E9398-6EA7-4CD8-A512-EF06D7166B4E}"/>
              </a:ext>
            </a:extLst>
          </p:cNvPr>
          <p:cNvSpPr>
            <a:spLocks noGrp="1"/>
          </p:cNvSpPr>
          <p:nvPr>
            <p:ph type="ctrTitle"/>
          </p:nvPr>
        </p:nvSpPr>
        <p:spPr>
          <a:xfrm>
            <a:off x="0" y="0"/>
            <a:ext cx="12192000" cy="812800"/>
          </a:xfrm>
        </p:spPr>
        <p:txBody>
          <a:bodyPr>
            <a:normAutofit/>
          </a:bodyPr>
          <a:lstStyle/>
          <a:p>
            <a:r>
              <a:rPr lang="es-AR" sz="4000" b="1" u="sng">
                <a:latin typeface="Times New Roman" panose="02020603050405020304" pitchFamily="18" charset="0"/>
                <a:cs typeface="Times New Roman" panose="02020603050405020304" pitchFamily="18" charset="0"/>
              </a:rPr>
              <a:t>Unidad 11: </a:t>
            </a:r>
            <a:r>
              <a:rPr lang="es-AR" sz="4000" b="1" u="sng" dirty="0">
                <a:latin typeface="Times New Roman" panose="02020603050405020304" pitchFamily="18" charset="0"/>
                <a:cs typeface="Times New Roman" panose="02020603050405020304" pitchFamily="18" charset="0"/>
              </a:rPr>
              <a:t>Confidencialidad (</a:t>
            </a:r>
            <a:r>
              <a:rPr lang="es-AR" sz="4000" b="1" u="sng" dirty="0" err="1">
                <a:latin typeface="Times New Roman" panose="02020603050405020304" pitchFamily="18" charset="0"/>
                <a:cs typeface="Times New Roman" panose="02020603050405020304" pitchFamily="18" charset="0"/>
              </a:rPr>
              <a:t>Presentacion</a:t>
            </a:r>
            <a:r>
              <a:rPr lang="es-AR" sz="4000" b="1" u="sng" dirty="0">
                <a:latin typeface="Times New Roman" panose="02020603050405020304" pitchFamily="18" charset="0"/>
                <a:cs typeface="Times New Roman" panose="02020603050405020304" pitchFamily="18" charset="0"/>
              </a:rPr>
              <a:t> 31)</a:t>
            </a:r>
          </a:p>
        </p:txBody>
      </p:sp>
      <p:pic>
        <p:nvPicPr>
          <p:cNvPr id="3" name="Picture 2" descr="Image result for confidencialidad">
            <a:extLst>
              <a:ext uri="{FF2B5EF4-FFF2-40B4-BE49-F238E27FC236}">
                <a16:creationId xmlns:a16="http://schemas.microsoft.com/office/drawing/2014/main" id="{F93B75C1-60C1-40DC-A31A-E17FABF196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47537"/>
            <a:ext cx="12192000" cy="5722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4584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lstStyle/>
          <a:p>
            <a:pPr algn="ctr"/>
            <a:r>
              <a:rPr lang="es-AR" b="1" u="sng" dirty="0">
                <a:latin typeface="Times New Roman" panose="02020603050405020304" pitchFamily="18" charset="0"/>
                <a:cs typeface="Times New Roman" panose="02020603050405020304" pitchFamily="18" charset="0"/>
              </a:rPr>
              <a:t>Esta Regla aplica para consejeros certificados </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1" y="762001"/>
            <a:ext cx="12192001" cy="6095999"/>
          </a:xfrm>
        </p:spPr>
        <p:txBody>
          <a:bodyPr>
            <a:noAutofit/>
          </a:bodyPr>
          <a:lstStyle/>
          <a:p>
            <a:r>
              <a:rPr lang="es-ES" sz="3600" b="1" dirty="0">
                <a:latin typeface="Times New Roman" panose="02020603050405020304" pitchFamily="18" charset="0"/>
                <a:cs typeface="Times New Roman" panose="02020603050405020304" pitchFamily="18" charset="0"/>
              </a:rPr>
              <a:t>Estas reglas aplican para los consejeros acreditados por la Asociacion de consejeros cristianos solamente</a:t>
            </a:r>
          </a:p>
          <a:p>
            <a:r>
              <a:rPr lang="es-ES" sz="3600" b="1" dirty="0">
                <a:latin typeface="Times New Roman" panose="02020603050405020304" pitchFamily="18" charset="0"/>
                <a:cs typeface="Times New Roman" panose="02020603050405020304" pitchFamily="18" charset="0"/>
              </a:rPr>
              <a:t>Pero se enseña esto en nuestra clase para señalar la importancia de mantener informado al que da consejería que mantenga y pida las formas de consentimiento adecuadas, firmadas por el cliente, antes de revelar cualquier información confidencial</a:t>
            </a:r>
          </a:p>
          <a:p>
            <a:r>
              <a:rPr lang="es-ES" sz="3600" b="1" dirty="0">
                <a:latin typeface="Times New Roman" panose="02020603050405020304" pitchFamily="18" charset="0"/>
                <a:cs typeface="Times New Roman" panose="02020603050405020304" pitchFamily="18" charset="0"/>
              </a:rPr>
              <a:t>El consejero tiene el derecho de esperar que lo que se revela a ti se mantendrá confidencial y su privacidad se mantendrá respetada</a:t>
            </a:r>
            <a:endParaRPr lang="es-E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997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61258"/>
            <a:ext cx="12192000" cy="762000"/>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Hay algunas excepciones y limitaciones para la confidencialidad</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310641"/>
            <a:ext cx="12192000" cy="5547359"/>
          </a:xfrm>
        </p:spPr>
        <p:txBody>
          <a:bodyPr>
            <a:normAutofit/>
          </a:bodyPr>
          <a:lstStyle/>
          <a:p>
            <a:r>
              <a:rPr lang="es-ES" sz="4400" b="1" dirty="0">
                <a:latin typeface="Times New Roman" panose="02020603050405020304" pitchFamily="18" charset="0"/>
                <a:cs typeface="Times New Roman" panose="02020603050405020304" pitchFamily="18" charset="0"/>
              </a:rPr>
              <a:t>La pregunta es: ¿Ante que circunstancias un consejero puede ignorar los limites de la confidencialidad?</a:t>
            </a:r>
          </a:p>
          <a:p>
            <a:r>
              <a:rPr lang="es-ES" sz="4400" b="1" dirty="0">
                <a:latin typeface="Times New Roman" panose="02020603050405020304" pitchFamily="18" charset="0"/>
                <a:cs typeface="Times New Roman" panose="02020603050405020304" pitchFamily="18" charset="0"/>
              </a:rPr>
              <a:t>Discutiremos tres clases de excepciones en esta clase</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339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0"/>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Tres excepciones para la Confidencialidad</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6000"/>
          </a:xfrm>
        </p:spPr>
        <p:txBody>
          <a:bodyPr>
            <a:normAutofit fontScale="92500" lnSpcReduction="20000"/>
          </a:bodyPr>
          <a:lstStyle/>
          <a:p>
            <a:r>
              <a:rPr lang="es-ES" sz="4400" b="1" dirty="0">
                <a:latin typeface="Times New Roman" panose="02020603050405020304" pitchFamily="18" charset="0"/>
                <a:cs typeface="Times New Roman" panose="02020603050405020304" pitchFamily="18" charset="0"/>
              </a:rPr>
              <a:t>1) Reportar de una manera Mandatorio las situaciones de Abuso- (Abuso de Niños, abuso de ancianos). Las excepciones de las pólizas publicas de la confidencialidad se basan para proteger aquellos que no se pueden defender por si mismos. Tienen especificaciones Estatales.</a:t>
            </a:r>
          </a:p>
          <a:p>
            <a:r>
              <a:rPr lang="es-ES" sz="4400" b="1" dirty="0">
                <a:latin typeface="Times New Roman" panose="02020603050405020304" pitchFamily="18" charset="0"/>
                <a:cs typeface="Times New Roman" panose="02020603050405020304" pitchFamily="18" charset="0"/>
              </a:rPr>
              <a:t>2) Orden de la Corte para Revelar la Información</a:t>
            </a:r>
          </a:p>
          <a:p>
            <a:r>
              <a:rPr lang="es-ES" sz="4400" b="1" dirty="0">
                <a:latin typeface="Times New Roman" panose="02020603050405020304" pitchFamily="18" charset="0"/>
                <a:cs typeface="Times New Roman" panose="02020603050405020304" pitchFamily="18" charset="0"/>
              </a:rPr>
              <a:t>3) Revelar la información necesaria para proteger la vida en caso que el cliente amenace con suicidarse, cometer homicidio o haiga el caso inminente de que quiere dañar a otros. Algunos estados tiene los estatutos del deber de advertir.</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3807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61258"/>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1) Reporte Mandatorio del abuso</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310641"/>
            <a:ext cx="12192000" cy="5547359"/>
          </a:xfrm>
        </p:spPr>
        <p:txBody>
          <a:bodyPr>
            <a:normAutofit/>
          </a:bodyPr>
          <a:lstStyle/>
          <a:p>
            <a:r>
              <a:rPr lang="es-ES" sz="4400" b="1" dirty="0">
                <a:latin typeface="Times New Roman" panose="02020603050405020304" pitchFamily="18" charset="0"/>
                <a:cs typeface="Times New Roman" panose="02020603050405020304" pitchFamily="18" charset="0"/>
              </a:rPr>
              <a:t>Discutiremos en la próxima clase el reporte mandatorio de situaciones de abuso en la clase de la protección del menor, pero en breve tu tienes que estar advertido de que es mandatorio reportar el abuso en tu estado y como puede impactar la vida eclesiástica de la iglesia, Cada estado tiene su sistema de como debe ser este reporte mandatorio y tu tienes que estar al tanto de tu deber con respecto a esta ley </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78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61258"/>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2) </a:t>
            </a:r>
            <a:r>
              <a:rPr lang="es-ES" b="1" u="sng" dirty="0">
                <a:latin typeface="Times New Roman" panose="02020603050405020304" pitchFamily="18" charset="0"/>
                <a:cs typeface="Times New Roman" panose="02020603050405020304" pitchFamily="18" charset="0"/>
              </a:rPr>
              <a:t>Orden de la Corte para Revelar la Información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023259"/>
            <a:ext cx="12192000" cy="5834742"/>
          </a:xfrm>
        </p:spPr>
        <p:txBody>
          <a:bodyPr>
            <a:normAutofit fontScale="92500" lnSpcReduction="10000"/>
          </a:bodyPr>
          <a:lstStyle/>
          <a:p>
            <a:r>
              <a:rPr lang="es-ES" sz="4400" b="1" dirty="0">
                <a:latin typeface="Times New Roman" panose="02020603050405020304" pitchFamily="18" charset="0"/>
                <a:cs typeface="Times New Roman" panose="02020603050405020304" pitchFamily="18" charset="0"/>
              </a:rPr>
              <a:t>Cuando la corte pide que se le revele la información confidencial como cuando te piden testificar en corte acerca de la conversación confidencial que tuviste con el cliente, el privilegio del voto del clérigo es  puesto en riesgo</a:t>
            </a:r>
          </a:p>
          <a:p>
            <a:r>
              <a:rPr lang="es-ES" sz="4400" b="1" dirty="0">
                <a:latin typeface="Times New Roman" panose="02020603050405020304" pitchFamily="18" charset="0"/>
                <a:cs typeface="Times New Roman" panose="02020603050405020304" pitchFamily="18" charset="0"/>
              </a:rPr>
              <a:t>Cada estado tiene sus reglas en cuanto si el consejero cristiano tiene que revelar lo que se converso confidencialmente o entregar sus notas o cualquier otro procedimiento para obtener esa información para el procedimiento legal en corte (Puede ser forzado por la corte a revelar esa información)</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3718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61258"/>
            <a:ext cx="12192000" cy="762000"/>
          </a:xfrm>
        </p:spPr>
        <p:txBody>
          <a:bodyPr>
            <a:normAutofit/>
          </a:bodyPr>
          <a:lstStyle/>
          <a:p>
            <a:pPr algn="ctr"/>
            <a:r>
              <a:rPr lang="es-AR" b="1" u="sng">
                <a:latin typeface="Times New Roman" panose="02020603050405020304" pitchFamily="18" charset="0"/>
                <a:cs typeface="Times New Roman" panose="02020603050405020304" pitchFamily="18" charset="0"/>
              </a:rPr>
              <a:t>El privilegio penitente del clerigo</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023259"/>
            <a:ext cx="12192000" cy="5834742"/>
          </a:xfrm>
        </p:spPr>
        <p:txBody>
          <a:bodyPr>
            <a:normAutofit fontScale="92500"/>
          </a:bodyPr>
          <a:lstStyle/>
          <a:p>
            <a:r>
              <a:rPr lang="es-ES" sz="4400" b="1" dirty="0">
                <a:latin typeface="Times New Roman" panose="02020603050405020304" pitchFamily="18" charset="0"/>
                <a:cs typeface="Times New Roman" panose="02020603050405020304" pitchFamily="18" charset="0"/>
              </a:rPr>
              <a:t>En orden para que el privilegio del clérigo a guardar silencio pueda existir ciertos requerimientos deben ser satisfechos. Veamos estos requerimientos:</a:t>
            </a:r>
          </a:p>
          <a:p>
            <a:r>
              <a:rPr lang="es-ES" sz="4400" b="1" dirty="0">
                <a:latin typeface="Times New Roman" panose="02020603050405020304" pitchFamily="18" charset="0"/>
                <a:cs typeface="Times New Roman" panose="02020603050405020304" pitchFamily="18" charset="0"/>
              </a:rPr>
              <a:t>Debe haber una comunicación</a:t>
            </a:r>
          </a:p>
          <a:p>
            <a:r>
              <a:rPr lang="es-ES" sz="4400" b="1" dirty="0">
                <a:latin typeface="Times New Roman" panose="02020603050405020304" pitchFamily="18" charset="0"/>
                <a:cs typeface="Times New Roman" panose="02020603050405020304" pitchFamily="18" charset="0"/>
              </a:rPr>
              <a:t>Que es hecho en confidencia</a:t>
            </a:r>
          </a:p>
          <a:p>
            <a:r>
              <a:rPr lang="es-ES" sz="4400" b="1" dirty="0">
                <a:latin typeface="Times New Roman" panose="02020603050405020304" pitchFamily="18" charset="0"/>
                <a:cs typeface="Times New Roman" panose="02020603050405020304" pitchFamily="18" charset="0"/>
              </a:rPr>
              <a:t>Y se esta actuando en la capacidad como guía espiritual</a:t>
            </a:r>
          </a:p>
          <a:p>
            <a:r>
              <a:rPr lang="es-ES" sz="4400" b="1" dirty="0">
                <a:latin typeface="Times New Roman" panose="02020603050405020304" pitchFamily="18" charset="0"/>
                <a:cs typeface="Times New Roman" panose="02020603050405020304" pitchFamily="18" charset="0"/>
              </a:rPr>
              <a:t>En el curso de su disciplina (libro de Referencia: Pastor, Iglesia y la ley)</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9399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61258"/>
            <a:ext cx="12192000" cy="762000"/>
          </a:xfrm>
        </p:spPr>
        <p:txBody>
          <a:bodyPr>
            <a:normAutofit/>
          </a:bodyPr>
          <a:lstStyle/>
          <a:p>
            <a:pPr algn="ctr"/>
            <a:r>
              <a:rPr lang="es-AR" b="1" u="sng">
                <a:latin typeface="Times New Roman" panose="02020603050405020304" pitchFamily="18" charset="0"/>
                <a:cs typeface="Times New Roman" panose="02020603050405020304" pitchFamily="18" charset="0"/>
              </a:rPr>
              <a:t>El privilegio penitente del clerigo</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023259"/>
            <a:ext cx="12192000" cy="5834742"/>
          </a:xfrm>
        </p:spPr>
        <p:txBody>
          <a:bodyPr>
            <a:normAutofit/>
          </a:bodyPr>
          <a:lstStyle/>
          <a:p>
            <a:r>
              <a:rPr lang="es-ES" sz="4400" b="1" dirty="0">
                <a:latin typeface="Times New Roman" panose="02020603050405020304" pitchFamily="18" charset="0"/>
                <a:cs typeface="Times New Roman" panose="02020603050405020304" pitchFamily="18" charset="0"/>
              </a:rPr>
              <a:t>En orden para que el privilegio del clérigo a guardar silencio pueda existir ciertos requerimientos deben ser satisfechos. Veamos estos requerimientos:</a:t>
            </a:r>
          </a:p>
          <a:p>
            <a:r>
              <a:rPr lang="es-ES" sz="4400" b="1" dirty="0">
                <a:latin typeface="Times New Roman" panose="02020603050405020304" pitchFamily="18" charset="0"/>
                <a:cs typeface="Times New Roman" panose="02020603050405020304" pitchFamily="18" charset="0"/>
              </a:rPr>
              <a:t>Debe haber una comunicación- </a:t>
            </a:r>
            <a:r>
              <a:rPr lang="es-ES" sz="4400" i="1" dirty="0">
                <a:latin typeface="Times New Roman" panose="02020603050405020304" pitchFamily="18" charset="0"/>
                <a:cs typeface="Times New Roman" panose="02020603050405020304" pitchFamily="18" charset="0"/>
              </a:rPr>
              <a:t>solo se extiende a comunicación actual que es entre un ministro y un individuo</a:t>
            </a:r>
          </a:p>
        </p:txBody>
      </p:sp>
    </p:spTree>
    <p:extLst>
      <p:ext uri="{BB962C8B-B14F-4D97-AF65-F5344CB8AC3E}">
        <p14:creationId xmlns:p14="http://schemas.microsoft.com/office/powerpoint/2010/main" val="20959262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61258"/>
            <a:ext cx="12192000" cy="762000"/>
          </a:xfrm>
        </p:spPr>
        <p:txBody>
          <a:bodyPr>
            <a:normAutofit/>
          </a:bodyPr>
          <a:lstStyle/>
          <a:p>
            <a:pPr algn="ctr"/>
            <a:r>
              <a:rPr lang="es-AR" b="1" u="sng">
                <a:latin typeface="Times New Roman" panose="02020603050405020304" pitchFamily="18" charset="0"/>
                <a:cs typeface="Times New Roman" panose="02020603050405020304" pitchFamily="18" charset="0"/>
              </a:rPr>
              <a:t>El privilegio penitente del clerigo</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023259"/>
            <a:ext cx="12192000" cy="5834742"/>
          </a:xfrm>
        </p:spPr>
        <p:txBody>
          <a:bodyPr>
            <a:normAutofit fontScale="85000" lnSpcReduction="20000"/>
          </a:bodyPr>
          <a:lstStyle/>
          <a:p>
            <a:r>
              <a:rPr lang="es-ES" sz="4400" b="1" dirty="0">
                <a:latin typeface="Times New Roman" panose="02020603050405020304" pitchFamily="18" charset="0"/>
                <a:cs typeface="Times New Roman" panose="02020603050405020304" pitchFamily="18" charset="0"/>
              </a:rPr>
              <a:t>Que es hecho en confidencia- </a:t>
            </a:r>
            <a:r>
              <a:rPr lang="es-ES" sz="4400" i="1" dirty="0">
                <a:latin typeface="Times New Roman" panose="02020603050405020304" pitchFamily="18" charset="0"/>
                <a:cs typeface="Times New Roman" panose="02020603050405020304" pitchFamily="18" charset="0"/>
              </a:rPr>
              <a:t>no hay otra persona presente mas que el ministro y el cliente si alguien mas esta presente la confidencialidad no se cumple y el principio no aplica. Si se le platica a un diacono o líder el principio tampoco a plica, debe ser al pastor.</a:t>
            </a:r>
          </a:p>
          <a:p>
            <a:r>
              <a:rPr lang="es-ES" sz="4400" b="1" dirty="0">
                <a:latin typeface="Times New Roman" panose="02020603050405020304" pitchFamily="18" charset="0"/>
                <a:cs typeface="Times New Roman" panose="02020603050405020304" pitchFamily="18" charset="0"/>
              </a:rPr>
              <a:t>Y se esta actuando en la capacidad como guía espiritual- No es valido si el pastor no esta actuando como pastor o guía espiritual.</a:t>
            </a:r>
          </a:p>
          <a:p>
            <a:r>
              <a:rPr lang="es-ES" sz="4400" b="1" dirty="0">
                <a:latin typeface="Times New Roman" panose="02020603050405020304" pitchFamily="18" charset="0"/>
                <a:cs typeface="Times New Roman" panose="02020603050405020304" pitchFamily="18" charset="0"/>
              </a:rPr>
              <a:t>En el curso de su disciplina (libro de Referencia: Pastor, Iglesia y la ley)</a:t>
            </a:r>
          </a:p>
          <a:p>
            <a:r>
              <a:rPr lang="es-ES" sz="4400" b="1" dirty="0">
                <a:latin typeface="Times New Roman" panose="02020603050405020304" pitchFamily="18" charset="0"/>
                <a:cs typeface="Times New Roman" panose="02020603050405020304" pitchFamily="18" charset="0"/>
              </a:rPr>
              <a:t>En algunos estados se maneja que solo aplica a la confesión con los sacerdotes, debes saber como se maneja en tu estado </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8537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Revisemos la Lista para saber si el privilegio aplica</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a:bodyPr>
          <a:lstStyle/>
          <a:p>
            <a:r>
              <a:rPr lang="es-ES" sz="4400" b="1" dirty="0">
                <a:latin typeface="Times New Roman" panose="02020603050405020304" pitchFamily="18" charset="0"/>
                <a:cs typeface="Times New Roman" panose="02020603050405020304" pitchFamily="18" charset="0"/>
              </a:rPr>
              <a:t>1) ¿ Hubo algún tipo de comunicación?</a:t>
            </a:r>
          </a:p>
          <a:p>
            <a:r>
              <a:rPr lang="es-ES" sz="4400" b="1" dirty="0">
                <a:latin typeface="Times New Roman" panose="02020603050405020304" pitchFamily="18" charset="0"/>
                <a:cs typeface="Times New Roman" panose="02020603050405020304" pitchFamily="18" charset="0"/>
              </a:rPr>
              <a:t>2) ¿ fue hecha en confidencia?</a:t>
            </a:r>
            <a:endParaRPr lang="es-ES" sz="4400" dirty="0">
              <a:latin typeface="Times New Roman" panose="02020603050405020304" pitchFamily="18" charset="0"/>
              <a:cs typeface="Times New Roman" panose="02020603050405020304" pitchFamily="18" charset="0"/>
            </a:endParaRPr>
          </a:p>
          <a:p>
            <a:r>
              <a:rPr lang="es-ES" sz="4400" b="1" dirty="0">
                <a:latin typeface="Times New Roman" panose="02020603050405020304" pitchFamily="18" charset="0"/>
                <a:cs typeface="Times New Roman" panose="02020603050405020304" pitchFamily="18" charset="0"/>
              </a:rPr>
              <a:t>3) ¿ Fue hecha a un pastor?</a:t>
            </a:r>
            <a:endParaRPr lang="es-ES" sz="4400" dirty="0">
              <a:latin typeface="Times New Roman" panose="02020603050405020304" pitchFamily="18" charset="0"/>
              <a:cs typeface="Times New Roman" panose="02020603050405020304" pitchFamily="18" charset="0"/>
            </a:endParaRPr>
          </a:p>
          <a:p>
            <a:r>
              <a:rPr lang="es-ES" sz="4400" b="1" dirty="0">
                <a:latin typeface="Times New Roman" panose="02020603050405020304" pitchFamily="18" charset="0"/>
                <a:cs typeface="Times New Roman" panose="02020603050405020304" pitchFamily="18" charset="0"/>
              </a:rPr>
              <a:t>4) ¿ El pastor estaba actuando en una capacidad profesional?</a:t>
            </a:r>
            <a:endParaRPr lang="es-ES" sz="4400" dirty="0">
              <a:latin typeface="Times New Roman" panose="02020603050405020304" pitchFamily="18" charset="0"/>
              <a:cs typeface="Times New Roman" panose="02020603050405020304" pitchFamily="18" charset="0"/>
            </a:endParaRPr>
          </a:p>
          <a:p>
            <a:r>
              <a:rPr lang="es-ES" sz="4400" b="1" dirty="0">
                <a:latin typeface="Times New Roman" panose="02020603050405020304" pitchFamily="18" charset="0"/>
                <a:cs typeface="Times New Roman" panose="02020603050405020304" pitchFamily="18" charset="0"/>
              </a:rPr>
              <a:t>5) ¿ Tienen la autorización legal de afirmar el privilegio?</a:t>
            </a:r>
            <a:endParaRPr lang="es-ES" sz="4400" dirty="0">
              <a:latin typeface="Times New Roman" panose="02020603050405020304" pitchFamily="18" charset="0"/>
              <a:cs typeface="Times New Roman" panose="02020603050405020304" pitchFamily="18" charset="0"/>
            </a:endParaRPr>
          </a:p>
          <a:p>
            <a:r>
              <a:rPr lang="es-ES" sz="4400" b="1" dirty="0">
                <a:latin typeface="Times New Roman" panose="02020603050405020304" pitchFamily="18" charset="0"/>
                <a:cs typeface="Times New Roman" panose="02020603050405020304" pitchFamily="18" charset="0"/>
              </a:rPr>
              <a:t>6) ¿ Renuncio el individuo al privilegio?</a:t>
            </a:r>
            <a:endParaRPr lang="es-ES" sz="4400" dirty="0">
              <a:latin typeface="Times New Roman" panose="02020603050405020304" pitchFamily="18" charset="0"/>
              <a:cs typeface="Times New Roman" panose="02020603050405020304" pitchFamily="18" charset="0"/>
            </a:endParaRPr>
          </a:p>
          <a:p>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0121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Revisemos la Lista para saber si el privilegio aplica</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fontScale="92500" lnSpcReduction="20000"/>
          </a:bodyPr>
          <a:lstStyle/>
          <a:p>
            <a:r>
              <a:rPr lang="es-ES" sz="4400" b="1" dirty="0">
                <a:latin typeface="Times New Roman" panose="02020603050405020304" pitchFamily="18" charset="0"/>
                <a:cs typeface="Times New Roman" panose="02020603050405020304" pitchFamily="18" charset="0"/>
              </a:rPr>
              <a:t>En la mayoría de los estados, Aun el ministro o el individuo pueden autorizar el privilegio de penitencia, aunque el Pastor puede hacerlo para beneficiar al individuo, el pastor no puede autorizarlo independientemente si su cliente no quiere hacerlo.</a:t>
            </a:r>
          </a:p>
          <a:p>
            <a:r>
              <a:rPr lang="es-ES" sz="4400" b="1" dirty="0">
                <a:latin typeface="Times New Roman" panose="02020603050405020304" pitchFamily="18" charset="0"/>
                <a:cs typeface="Times New Roman" panose="02020603050405020304" pitchFamily="18" charset="0"/>
              </a:rPr>
              <a:t>El individuo puede renunciar al privilegio al contarle a una tercera persona lo que había platicado en confidencia con el pastor, en algunos estados el pastor puede renunciar al privilegio al compartirlo con alguien mas, una vez que renuncia al privilegio intencionalmente o no la comunicación se puede revelar en la corte de la ciudad </a:t>
            </a:r>
            <a:endParaRPr lang="es-ES" sz="4400" dirty="0">
              <a:latin typeface="Times New Roman" panose="02020603050405020304" pitchFamily="18" charset="0"/>
              <a:cs typeface="Times New Roman" panose="02020603050405020304" pitchFamily="18" charset="0"/>
            </a:endParaRPr>
          </a:p>
          <a:p>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9624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9372600" cy="762000"/>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a:bodyPr>
          <a:lstStyle/>
          <a:p>
            <a:r>
              <a:rPr lang="es-AR" sz="4000" b="1" dirty="0">
                <a:latin typeface="Times New Roman" panose="02020603050405020304" pitchFamily="18" charset="0"/>
                <a:cs typeface="Times New Roman" panose="02020603050405020304" pitchFamily="18" charset="0"/>
              </a:rPr>
              <a:t>Estaremos discutiendo algunos asuntos legales que impactan a pastores, iglesias, y sembradores de iglesias.</a:t>
            </a:r>
          </a:p>
          <a:p>
            <a:r>
              <a:rPr lang="es-AR" sz="4000" b="1" dirty="0">
                <a:latin typeface="Times New Roman" panose="02020603050405020304" pitchFamily="18" charset="0"/>
                <a:cs typeface="Times New Roman" panose="02020603050405020304" pitchFamily="18" charset="0"/>
              </a:rPr>
              <a:t>El primero de ellos Estaremos discutiendo en esta presentación y es acerca de la confidencialidad</a:t>
            </a:r>
          </a:p>
          <a:p>
            <a:r>
              <a:rPr lang="es-AR" sz="4000" b="1" dirty="0">
                <a:latin typeface="Times New Roman" panose="02020603050405020304" pitchFamily="18" charset="0"/>
                <a:cs typeface="Times New Roman" panose="02020603050405020304" pitchFamily="18" charset="0"/>
              </a:rPr>
              <a:t>Estaremos viendo dos conceptos legales que se relacionan con la comunicación que tu como plantador de iglesias, o pastor y líder tienes con las personas que vienen a ti buscando guianza pastoral y animo espiritual</a:t>
            </a:r>
          </a:p>
        </p:txBody>
      </p:sp>
    </p:spTree>
    <p:extLst>
      <p:ext uri="{BB962C8B-B14F-4D97-AF65-F5344CB8AC3E}">
        <p14:creationId xmlns:p14="http://schemas.microsoft.com/office/powerpoint/2010/main" val="3810072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381001"/>
            <a:ext cx="12192000" cy="762000"/>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Para Cerrar la clase quiero compartir animo de la palabra de Dios en cuando a la confidencialidad</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247505"/>
            <a:ext cx="12192000" cy="6095999"/>
          </a:xfrm>
        </p:spPr>
        <p:txBody>
          <a:bodyPr>
            <a:normAutofit/>
          </a:bodyPr>
          <a:lstStyle/>
          <a:p>
            <a:r>
              <a:rPr lang="es-ES" sz="5400" b="1" dirty="0">
                <a:latin typeface="Times New Roman" panose="02020603050405020304" pitchFamily="18" charset="0"/>
                <a:cs typeface="Times New Roman" panose="02020603050405020304" pitchFamily="18" charset="0"/>
              </a:rPr>
              <a:t>Cuando rompemos la confidencialidad, con las excepciones que por ley debe revelar la información por la protección de la vida y la seguridad, nos envolvemos en el chisme, veamos estos pasajes:</a:t>
            </a:r>
            <a:endParaRPr lang="es-ES" sz="5400" dirty="0">
              <a:latin typeface="Times New Roman" panose="02020603050405020304" pitchFamily="18" charset="0"/>
              <a:cs typeface="Times New Roman" panose="02020603050405020304" pitchFamily="18" charset="0"/>
            </a:endParaRPr>
          </a:p>
          <a:p>
            <a:endParaRPr lang="es-E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0078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381001"/>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Pasajes finales:</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247505"/>
            <a:ext cx="12192000" cy="5610495"/>
          </a:xfrm>
        </p:spPr>
        <p:txBody>
          <a:bodyPr>
            <a:normAutofit lnSpcReduction="10000"/>
          </a:bodyPr>
          <a:lstStyle/>
          <a:p>
            <a:r>
              <a:rPr lang="es-ES" sz="4400" b="1" dirty="0">
                <a:latin typeface="Times New Roman" panose="02020603050405020304" pitchFamily="18" charset="0"/>
                <a:cs typeface="Times New Roman" panose="02020603050405020304" pitchFamily="18" charset="0"/>
              </a:rPr>
              <a:t>La gente chismosa revela los secretos, la gente confiable es discreta. </a:t>
            </a:r>
            <a:r>
              <a:rPr lang="es-ES" sz="4400" b="1" dirty="0" err="1">
                <a:latin typeface="Times New Roman" panose="02020603050405020304" pitchFamily="18" charset="0"/>
                <a:cs typeface="Times New Roman" panose="02020603050405020304" pitchFamily="18" charset="0"/>
              </a:rPr>
              <a:t>Pv</a:t>
            </a:r>
            <a:r>
              <a:rPr lang="es-ES" sz="4400" b="1" dirty="0">
                <a:latin typeface="Times New Roman" panose="02020603050405020304" pitchFamily="18" charset="0"/>
                <a:cs typeface="Times New Roman" panose="02020603050405020304" pitchFamily="18" charset="0"/>
              </a:rPr>
              <a:t>. 11:13</a:t>
            </a:r>
          </a:p>
          <a:p>
            <a:r>
              <a:rPr lang="es-ES" sz="4400" b="1" dirty="0">
                <a:latin typeface="Times New Roman" panose="02020603050405020304" pitchFamily="18" charset="0"/>
                <a:cs typeface="Times New Roman" panose="02020603050405020304" pitchFamily="18" charset="0"/>
              </a:rPr>
              <a:t>El perverso provoca contiendas, y el chismoso divide a los buenos amigos. Pv.16:28</a:t>
            </a:r>
          </a:p>
          <a:p>
            <a:r>
              <a:rPr lang="es-ES" sz="4400" b="1" dirty="0">
                <a:latin typeface="Times New Roman" panose="02020603050405020304" pitchFamily="18" charset="0"/>
                <a:cs typeface="Times New Roman" panose="02020603050405020304" pitchFamily="18" charset="0"/>
              </a:rPr>
              <a:t>El chismoso traiciona la confianza;</a:t>
            </a:r>
            <a:r>
              <a:rPr lang="es-ES" sz="6000" b="1"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no te juntes con la gente que habla de más. </a:t>
            </a:r>
            <a:r>
              <a:rPr lang="es-ES" sz="4400" b="1" dirty="0" err="1">
                <a:latin typeface="Times New Roman" panose="02020603050405020304" pitchFamily="18" charset="0"/>
                <a:cs typeface="Times New Roman" panose="02020603050405020304" pitchFamily="18" charset="0"/>
              </a:rPr>
              <a:t>Pv</a:t>
            </a:r>
            <a:r>
              <a:rPr lang="es-ES" sz="4400" b="1" dirty="0">
                <a:latin typeface="Times New Roman" panose="02020603050405020304" pitchFamily="18" charset="0"/>
                <a:cs typeface="Times New Roman" panose="02020603050405020304" pitchFamily="18" charset="0"/>
              </a:rPr>
              <a:t>. 20:19</a:t>
            </a:r>
          </a:p>
          <a:p>
            <a:r>
              <a:rPr lang="es-ES" sz="4400" b="1" dirty="0">
                <a:latin typeface="Times New Roman" panose="02020603050405020304" pitchFamily="18" charset="0"/>
                <a:cs typeface="Times New Roman" panose="02020603050405020304" pitchFamily="18" charset="0"/>
              </a:rPr>
              <a:t>Sin leña se apaga el fuego;</a:t>
            </a:r>
            <a:r>
              <a:rPr lang="es-ES" sz="6000" b="1" dirty="0">
                <a:latin typeface="Times New Roman" panose="02020603050405020304" pitchFamily="18" charset="0"/>
                <a:cs typeface="Times New Roman" panose="02020603050405020304" pitchFamily="18" charset="0"/>
              </a:rPr>
              <a:t> </a:t>
            </a:r>
            <a:r>
              <a:rPr lang="es-ES" sz="4400" b="1" dirty="0">
                <a:latin typeface="Times New Roman" panose="02020603050405020304" pitchFamily="18" charset="0"/>
                <a:cs typeface="Times New Roman" panose="02020603050405020304" pitchFamily="18" charset="0"/>
              </a:rPr>
              <a:t>sin chismes se acaba el pleito. </a:t>
            </a:r>
            <a:r>
              <a:rPr lang="es-ES" sz="4400" b="1" dirty="0" err="1">
                <a:latin typeface="Times New Roman" panose="02020603050405020304" pitchFamily="18" charset="0"/>
                <a:cs typeface="Times New Roman" panose="02020603050405020304" pitchFamily="18" charset="0"/>
              </a:rPr>
              <a:t>Pv</a:t>
            </a:r>
            <a:r>
              <a:rPr lang="es-ES" sz="4400" b="1" dirty="0">
                <a:latin typeface="Times New Roman" panose="02020603050405020304" pitchFamily="18" charset="0"/>
                <a:cs typeface="Times New Roman" panose="02020603050405020304" pitchFamily="18" charset="0"/>
              </a:rPr>
              <a:t>. 26:20</a:t>
            </a:r>
            <a:endParaRPr lang="es-ES"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91515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381001"/>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Nota final:</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247505"/>
            <a:ext cx="12192000" cy="5610495"/>
          </a:xfrm>
        </p:spPr>
        <p:txBody>
          <a:bodyPr>
            <a:normAutofit/>
          </a:bodyPr>
          <a:lstStyle/>
          <a:p>
            <a:r>
              <a:rPr lang="es-ES" sz="4400" b="1" dirty="0">
                <a:latin typeface="Times New Roman" panose="02020603050405020304" pitchFamily="18" charset="0"/>
                <a:cs typeface="Times New Roman" panose="02020603050405020304" pitchFamily="18" charset="0"/>
              </a:rPr>
              <a:t>Esperamos que sean persona que manejan bien la confidencialidad y si quieren mas información Sobre el tema les recomiendo el articulo, Pastor, la iglesia y la ley.</a:t>
            </a:r>
            <a:endParaRPr lang="es-ES"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7476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1045028"/>
          </a:xfrm>
        </p:spPr>
        <p:txBody>
          <a:bodyPr>
            <a:normAutofit fontScale="90000"/>
          </a:bodyPr>
          <a:lstStyle/>
          <a:p>
            <a:pPr algn="ctr"/>
            <a:r>
              <a:rPr lang="es-AR" b="1" u="sng" dirty="0">
                <a:latin typeface="Times New Roman" panose="02020603050405020304" pitchFamily="18" charset="0"/>
                <a:cs typeface="Times New Roman" panose="02020603050405020304" pitchFamily="18" charset="0"/>
              </a:rPr>
              <a:t>Declaración de la renuncia de las responsabilidades</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045029"/>
            <a:ext cx="12192000" cy="6095999"/>
          </a:xfrm>
        </p:spPr>
        <p:txBody>
          <a:bodyPr>
            <a:normAutofit lnSpcReduction="10000"/>
          </a:bodyPr>
          <a:lstStyle/>
          <a:p>
            <a:r>
              <a:rPr lang="es-AR" sz="4000" b="1" dirty="0">
                <a:latin typeface="Times New Roman" panose="02020603050405020304" pitchFamily="18" charset="0"/>
                <a:cs typeface="Times New Roman" panose="02020603050405020304" pitchFamily="18" charset="0"/>
              </a:rPr>
              <a:t>Y antes de empezar con el contenido de esta sesión debo dar el siguiente decreto legal que es la renuncia a las responsabilidades: “ El contenido de esta clase no debe ser considerado legalmente una guianza y confiársele como consejería legal en cualquier situación factual o objetiva. El material que se da en esta clase es un resumen del tema a tratar, si te encuentras en una situación donde el material cubierto en esta clase es un hecho para ti, puedes consultar a un abogado local competente en esta área de la ley”</a:t>
            </a:r>
          </a:p>
        </p:txBody>
      </p:sp>
    </p:spTree>
    <p:extLst>
      <p:ext uri="{BB962C8B-B14F-4D97-AF65-F5344CB8AC3E}">
        <p14:creationId xmlns:p14="http://schemas.microsoft.com/office/powerpoint/2010/main" val="3977374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lstStyle/>
          <a:p>
            <a:pPr algn="ctr"/>
            <a:r>
              <a:rPr lang="es-AR" b="1" u="sng" dirty="0">
                <a:latin typeface="Times New Roman" panose="02020603050405020304" pitchFamily="18" charset="0"/>
                <a:cs typeface="Times New Roman" panose="02020603050405020304" pitchFamily="18" charset="0"/>
              </a:rPr>
              <a:t>1) Confidencialidad</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lnSpcReduction="10000"/>
          </a:bodyPr>
          <a:lstStyle/>
          <a:p>
            <a:r>
              <a:rPr lang="es-ES" sz="4000" b="1" dirty="0">
                <a:latin typeface="Times New Roman" panose="02020603050405020304" pitchFamily="18" charset="0"/>
                <a:cs typeface="Times New Roman" panose="02020603050405020304" pitchFamily="18" charset="0"/>
              </a:rPr>
              <a:t>El Primer concepto que quiero compartirles en confidencialidad de la comunicación-</a:t>
            </a:r>
            <a:endParaRPr lang="es-ES" sz="4000" i="1" dirty="0">
              <a:latin typeface="Times New Roman" panose="02020603050405020304" pitchFamily="18" charset="0"/>
              <a:cs typeface="Times New Roman" panose="02020603050405020304" pitchFamily="18" charset="0"/>
            </a:endParaRPr>
          </a:p>
          <a:p>
            <a:r>
              <a:rPr lang="es-ES" sz="4000" b="1" dirty="0">
                <a:latin typeface="Times New Roman" panose="02020603050405020304" pitchFamily="18" charset="0"/>
                <a:cs typeface="Times New Roman" panose="02020603050405020304" pitchFamily="18" charset="0"/>
              </a:rPr>
              <a:t>El segundo es el privilegio eclesiástico penitente- que prohíbe el compartir la información confidencial que se le comunico en un proceso legal</a:t>
            </a:r>
          </a:p>
          <a:p>
            <a:r>
              <a:rPr lang="es-ES" sz="4000" b="1" dirty="0">
                <a:latin typeface="Times New Roman" panose="02020603050405020304" pitchFamily="18" charset="0"/>
                <a:cs typeface="Times New Roman" panose="02020603050405020304" pitchFamily="18" charset="0"/>
              </a:rPr>
              <a:t>Entender y aplicar estos dos conceptos no te hace necesariamente un consejero pastoral efectivo, pero te garantizo que nunca serás un consejero pastoral efectivo si no eres capaz de mantener confidencialmente la información obtenida durante una consejería pastoral</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950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lstStyle/>
          <a:p>
            <a:pPr algn="ctr"/>
            <a:r>
              <a:rPr lang="es-AR" b="1" u="sng" dirty="0">
                <a:latin typeface="Times New Roman" panose="02020603050405020304" pitchFamily="18" charset="0"/>
                <a:cs typeface="Times New Roman" panose="02020603050405020304" pitchFamily="18" charset="0"/>
              </a:rPr>
              <a:t>1) Confidencialidad</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lnSpcReduction="10000"/>
          </a:bodyPr>
          <a:lstStyle/>
          <a:p>
            <a:r>
              <a:rPr lang="es-ES" sz="4000" b="1" dirty="0">
                <a:latin typeface="Times New Roman" panose="02020603050405020304" pitchFamily="18" charset="0"/>
                <a:cs typeface="Times New Roman" panose="02020603050405020304" pitchFamily="18" charset="0"/>
              </a:rPr>
              <a:t>Discutir de confidencialidad es entender que estamos hablando de comunicación que crea una expectativa de un intercambio de información que </a:t>
            </a:r>
            <a:r>
              <a:rPr lang="es-ES" sz="4000" b="1" u="sng" dirty="0">
                <a:latin typeface="Times New Roman" panose="02020603050405020304" pitchFamily="18" charset="0"/>
                <a:cs typeface="Times New Roman" panose="02020603050405020304" pitchFamily="18" charset="0"/>
              </a:rPr>
              <a:t>NO SE LE DARA </a:t>
            </a:r>
            <a:r>
              <a:rPr lang="es-ES" sz="4000" b="1" dirty="0">
                <a:latin typeface="Times New Roman" panose="02020603050405020304" pitchFamily="18" charset="0"/>
                <a:cs typeface="Times New Roman" panose="02020603050405020304" pitchFamily="18" charset="0"/>
              </a:rPr>
              <a:t>a una tercera persona a menos que se de la autorización o el consentimiento para compartir esta información.</a:t>
            </a:r>
          </a:p>
          <a:p>
            <a:r>
              <a:rPr lang="es-ES" sz="4000" b="1" dirty="0">
                <a:latin typeface="Times New Roman" panose="02020603050405020304" pitchFamily="18" charset="0"/>
                <a:cs typeface="Times New Roman" panose="02020603050405020304" pitchFamily="18" charset="0"/>
              </a:rPr>
              <a:t>Es mi intención en esta sesión definir el alcance de confidencialidad, identificar las excepciones y limitaciones de la confidencialidad y proveerte animo bíblico cuando tratas con este hecho de confidencialidad</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3181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lstStyle/>
          <a:p>
            <a:pPr algn="ctr"/>
            <a:r>
              <a:rPr lang="es-AR" b="1" u="sng" dirty="0">
                <a:latin typeface="Times New Roman" panose="02020603050405020304" pitchFamily="18" charset="0"/>
                <a:cs typeface="Times New Roman" panose="02020603050405020304" pitchFamily="18" charset="0"/>
              </a:rPr>
              <a:t>¿Porque confidencialidad importa?</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fontScale="77500" lnSpcReduction="20000"/>
          </a:bodyPr>
          <a:lstStyle/>
          <a:p>
            <a:r>
              <a:rPr lang="es-ES" sz="4000" b="1" dirty="0">
                <a:latin typeface="Times New Roman" panose="02020603050405020304" pitchFamily="18" charset="0"/>
                <a:cs typeface="Times New Roman" panose="02020603050405020304" pitchFamily="18" charset="0"/>
              </a:rPr>
              <a:t>La importancia de mantener la confidencialidad la mejor manera de describirla es considerando que pasa cuando la información confidencial se da sin previa autorización</a:t>
            </a:r>
          </a:p>
          <a:p>
            <a:r>
              <a:rPr lang="es-ES" sz="4000" b="1" dirty="0">
                <a:latin typeface="Times New Roman" panose="02020603050405020304" pitchFamily="18" charset="0"/>
                <a:cs typeface="Times New Roman" panose="02020603050405020304" pitchFamily="18" charset="0"/>
              </a:rPr>
              <a:t>Lo mínimo es que la confianza se quebranto y es </a:t>
            </a:r>
            <a:r>
              <a:rPr lang="es-ES" sz="4400" b="1" dirty="0">
                <a:latin typeface="Times New Roman" panose="02020603050405020304" pitchFamily="18" charset="0"/>
                <a:cs typeface="Times New Roman" panose="02020603050405020304" pitchFamily="18" charset="0"/>
              </a:rPr>
              <a:t>muy difícil restablecerla </a:t>
            </a:r>
          </a:p>
          <a:p>
            <a:r>
              <a:rPr lang="es-ES" sz="4400" b="1" dirty="0">
                <a:latin typeface="Times New Roman" panose="02020603050405020304" pitchFamily="18" charset="0"/>
                <a:cs typeface="Times New Roman" panose="02020603050405020304" pitchFamily="18" charset="0"/>
              </a:rPr>
              <a:t>Es casi seguro que la persona se sienta traicionada y no siga buscando tu consejo y guianza cuando su confidencialidad es violada, pero muy seguido mas que la relación con la persona que estabas atendiendo en consejería es el daño que se da al romper la confidencialidad, si el que se quebró la confidencialidad se dan cuenta otros tu credibilidad de poder mantener la confidencialidad queda dañada y si alguien necesita buscar de tu consulta, probablemente se abstenga de hacerlo.</a:t>
            </a:r>
            <a:endParaRPr lang="es-E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2728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287384"/>
            <a:ext cx="12192000" cy="762000"/>
          </a:xfrm>
        </p:spPr>
        <p:txBody>
          <a:bodyPr>
            <a:noAutofit/>
          </a:bodyPr>
          <a:lstStyle/>
          <a:p>
            <a:pPr algn="ctr"/>
            <a:r>
              <a:rPr lang="es-AR" sz="4800" b="1" u="sng" dirty="0">
                <a:latin typeface="Times New Roman" panose="02020603050405020304" pitchFamily="18" charset="0"/>
                <a:cs typeface="Times New Roman" panose="02020603050405020304" pitchFamily="18" charset="0"/>
              </a:rPr>
              <a:t>¿Que pasa en el peor de los casos de romper la confidencialidad?</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1336766"/>
            <a:ext cx="12192000" cy="6095999"/>
          </a:xfrm>
        </p:spPr>
        <p:txBody>
          <a:bodyPr>
            <a:normAutofit/>
          </a:bodyPr>
          <a:lstStyle/>
          <a:p>
            <a:r>
              <a:rPr lang="es-ES" sz="4400" b="1" i="1" baseline="30000" dirty="0">
                <a:latin typeface="Times New Roman" panose="02020603050405020304" pitchFamily="18" charset="0"/>
                <a:cs typeface="Times New Roman" panose="02020603050405020304" pitchFamily="18" charset="0"/>
              </a:rPr>
              <a:t> </a:t>
            </a:r>
            <a:r>
              <a:rPr lang="es-ES" sz="4800" b="1" dirty="0">
                <a:latin typeface="Times New Roman" panose="02020603050405020304" pitchFamily="18" charset="0"/>
                <a:cs typeface="Times New Roman" panose="02020603050405020304" pitchFamily="18" charset="0"/>
              </a:rPr>
              <a:t>Puedes recibir la responsabilidad legal por haber roto la confidencialidad y compartir la información que no debías, bajo varias teorías legales como:</a:t>
            </a:r>
          </a:p>
          <a:p>
            <a:r>
              <a:rPr lang="es-ES" sz="4800" b="1" dirty="0">
                <a:latin typeface="Times New Roman" panose="02020603050405020304" pitchFamily="18" charset="0"/>
                <a:cs typeface="Times New Roman" panose="02020603050405020304" pitchFamily="18" charset="0"/>
              </a:rPr>
              <a:t>Invasión de la privacidad</a:t>
            </a:r>
          </a:p>
          <a:p>
            <a:r>
              <a:rPr lang="es-ES" sz="4800" b="1" dirty="0">
                <a:latin typeface="Times New Roman" panose="02020603050405020304" pitchFamily="18" charset="0"/>
                <a:cs typeface="Times New Roman" panose="02020603050405020304" pitchFamily="18" charset="0"/>
              </a:rPr>
              <a:t>Incumplimiento del deber del beneficiario</a:t>
            </a:r>
          </a:p>
          <a:p>
            <a:r>
              <a:rPr lang="es-ES" sz="4800" b="1" dirty="0">
                <a:latin typeface="Times New Roman" panose="02020603050405020304" pitchFamily="18" charset="0"/>
                <a:cs typeface="Times New Roman" panose="02020603050405020304" pitchFamily="18" charset="0"/>
              </a:rPr>
              <a:t>Intención de iniciar angustia emocional</a:t>
            </a:r>
          </a:p>
          <a:p>
            <a:endParaRPr lang="es-ES" sz="4800" b="1" i="1" dirty="0">
              <a:latin typeface="Times New Roman" panose="02020603050405020304" pitchFamily="18" charset="0"/>
              <a:cs typeface="Times New Roman" panose="02020603050405020304" pitchFamily="18" charset="0"/>
            </a:endParaRPr>
          </a:p>
          <a:p>
            <a:endParaRPr lang="es-ES"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3411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La </a:t>
            </a:r>
            <a:r>
              <a:rPr lang="es-AR" b="1" u="sng" dirty="0" err="1">
                <a:latin typeface="Times New Roman" panose="02020603050405020304" pitchFamily="18" charset="0"/>
                <a:cs typeface="Times New Roman" panose="02020603050405020304" pitchFamily="18" charset="0"/>
              </a:rPr>
              <a:t>Asociacion</a:t>
            </a:r>
            <a:r>
              <a:rPr lang="es-AR" b="1" u="sng" dirty="0">
                <a:latin typeface="Times New Roman" panose="02020603050405020304" pitchFamily="18" charset="0"/>
                <a:cs typeface="Times New Roman" panose="02020603050405020304" pitchFamily="18" charset="0"/>
              </a:rPr>
              <a:t> Americana de Consejería</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lnSpcReduction="10000"/>
          </a:bodyPr>
          <a:lstStyle/>
          <a:p>
            <a:r>
              <a:rPr lang="es-ES" sz="4000" b="1" dirty="0">
                <a:latin typeface="Times New Roman" panose="02020603050405020304" pitchFamily="18" charset="0"/>
                <a:cs typeface="Times New Roman" panose="02020603050405020304" pitchFamily="18" charset="0"/>
              </a:rPr>
              <a:t>La Asociación Americana de Consejería aborda el deber de mantener confidencialidad en su código de ética de la siguiente manera:</a:t>
            </a:r>
          </a:p>
          <a:p>
            <a:r>
              <a:rPr lang="es-ES" sz="4000" b="1" dirty="0">
                <a:latin typeface="Times New Roman" panose="02020603050405020304" pitchFamily="18" charset="0"/>
                <a:cs typeface="Times New Roman" panose="02020603050405020304" pitchFamily="18" charset="0"/>
              </a:rPr>
              <a:t>“Los Cristianos consejeros mantienen la confidencialidad de sus clientes en su máxima capacidad de lo que permite la ley, su ética profesional, y las reglas organizacionales de su iglesia. La comunicación confidencial del cliente incluye todo lo verbal, escrito, telefónico, audio y video, o comunicación electrónica que se recopila cuando se hace cuando se da la relación de ayuda entre consejero y cliente…</a:t>
            </a:r>
            <a:endParaRPr lang="es-E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9171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00C8D-3800-4D44-8E47-55A439741ACB}"/>
              </a:ext>
            </a:extLst>
          </p:cNvPr>
          <p:cNvSpPr>
            <a:spLocks noGrp="1"/>
          </p:cNvSpPr>
          <p:nvPr>
            <p:ph type="title"/>
          </p:nvPr>
        </p:nvSpPr>
        <p:spPr>
          <a:xfrm>
            <a:off x="0" y="1"/>
            <a:ext cx="12192000" cy="762000"/>
          </a:xfrm>
        </p:spPr>
        <p:txBody>
          <a:bodyPr>
            <a:normAutofit/>
          </a:bodyPr>
          <a:lstStyle/>
          <a:p>
            <a:pPr algn="ctr"/>
            <a:r>
              <a:rPr lang="es-AR" b="1" u="sng" dirty="0">
                <a:latin typeface="Times New Roman" panose="02020603050405020304" pitchFamily="18" charset="0"/>
                <a:cs typeface="Times New Roman" panose="02020603050405020304" pitchFamily="18" charset="0"/>
              </a:rPr>
              <a:t>La </a:t>
            </a:r>
            <a:r>
              <a:rPr lang="es-AR" b="1" u="sng" dirty="0" err="1">
                <a:latin typeface="Times New Roman" panose="02020603050405020304" pitchFamily="18" charset="0"/>
                <a:cs typeface="Times New Roman" panose="02020603050405020304" pitchFamily="18" charset="0"/>
              </a:rPr>
              <a:t>Asociacion</a:t>
            </a:r>
            <a:r>
              <a:rPr lang="es-AR" b="1" u="sng" dirty="0">
                <a:latin typeface="Times New Roman" panose="02020603050405020304" pitchFamily="18" charset="0"/>
                <a:cs typeface="Times New Roman" panose="02020603050405020304" pitchFamily="18" charset="0"/>
              </a:rPr>
              <a:t> Americana de Consejería</a:t>
            </a:r>
          </a:p>
        </p:txBody>
      </p:sp>
      <p:sp>
        <p:nvSpPr>
          <p:cNvPr id="3" name="Content Placeholder 2">
            <a:extLst>
              <a:ext uri="{FF2B5EF4-FFF2-40B4-BE49-F238E27FC236}">
                <a16:creationId xmlns:a16="http://schemas.microsoft.com/office/drawing/2014/main" id="{7181D1C8-3126-4F47-8F01-B57F0389E19E}"/>
              </a:ext>
            </a:extLst>
          </p:cNvPr>
          <p:cNvSpPr>
            <a:spLocks noGrp="1"/>
          </p:cNvSpPr>
          <p:nvPr>
            <p:ph idx="1"/>
          </p:nvPr>
        </p:nvSpPr>
        <p:spPr>
          <a:xfrm>
            <a:off x="0" y="762001"/>
            <a:ext cx="12192000" cy="6095999"/>
          </a:xfrm>
        </p:spPr>
        <p:txBody>
          <a:bodyPr>
            <a:normAutofit/>
          </a:bodyPr>
          <a:lstStyle/>
          <a:p>
            <a:r>
              <a:rPr lang="es-ES" sz="4800" b="1" dirty="0">
                <a:latin typeface="Times New Roman" panose="02020603050405020304" pitchFamily="18" charset="0"/>
                <a:cs typeface="Times New Roman" panose="02020603050405020304" pitchFamily="18" charset="0"/>
              </a:rPr>
              <a:t>Aparte de las excepciones mencionadas, los consejeros cristianos no deben revelar la comunicación confidencial del cliente sin primero discutir la intención de revelar esa información y el consejero debe asegurarse de recibir un consentimiento por escrito de su cliente o del representante de su cliente.” Regla 1-140</a:t>
            </a:r>
            <a:endParaRPr lang="es-E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32903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979</TotalTime>
  <Words>1535</Words>
  <Application>Microsoft Office PowerPoint</Application>
  <PresentationFormat>Widescreen</PresentationFormat>
  <Paragraphs>77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Times New Roman</vt:lpstr>
      <vt:lpstr>Office Theme</vt:lpstr>
      <vt:lpstr>Unidad 11: Confidencialidad (Presentacion 31)</vt:lpstr>
      <vt:lpstr>Introducción</vt:lpstr>
      <vt:lpstr>Declaración de la renuncia de las responsabilidades</vt:lpstr>
      <vt:lpstr>1) Confidencialidad</vt:lpstr>
      <vt:lpstr>1) Confidencialidad</vt:lpstr>
      <vt:lpstr>¿Porque confidencialidad importa?</vt:lpstr>
      <vt:lpstr>¿Que pasa en el peor de los casos de romper la confidencialidad?</vt:lpstr>
      <vt:lpstr>La Asociacion Americana de Consejería</vt:lpstr>
      <vt:lpstr>La Asociacion Americana de Consejería</vt:lpstr>
      <vt:lpstr>Esta Regla aplica para consejeros certificados </vt:lpstr>
      <vt:lpstr>Hay algunas excepciones y limitaciones para la confidencialidad</vt:lpstr>
      <vt:lpstr>Tres excepciones para la Confidencialidad</vt:lpstr>
      <vt:lpstr>1) Reporte Mandatorio del abuso</vt:lpstr>
      <vt:lpstr>2) Orden de la Corte para Revelar la Información</vt:lpstr>
      <vt:lpstr>El privilegio penitente del clerigo</vt:lpstr>
      <vt:lpstr>El privilegio penitente del clerigo</vt:lpstr>
      <vt:lpstr>El privilegio penitente del clerigo</vt:lpstr>
      <vt:lpstr>Revisemos la Lista para saber si el privilegio aplica</vt:lpstr>
      <vt:lpstr>Revisemos la Lista para saber si el privilegio aplica</vt:lpstr>
      <vt:lpstr>Para Cerrar la clase quiero compartir animo de la palabra de Dios en cuando a la confidencialidad</vt:lpstr>
      <vt:lpstr>Pasajes finales:</vt:lpstr>
      <vt:lpstr>Nota final: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Encontrando Descanso en un Mundo lleno de Ansiedad</dc:title>
  <dc:creator>Aaron Moreno</dc:creator>
  <cp:lastModifiedBy>Aaron Moreno</cp:lastModifiedBy>
  <cp:revision>35</cp:revision>
  <dcterms:created xsi:type="dcterms:W3CDTF">2017-10-25T18:30:10Z</dcterms:created>
  <dcterms:modified xsi:type="dcterms:W3CDTF">2017-11-08T05:30:55Z</dcterms:modified>
</cp:coreProperties>
</file>