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38" name="V. tipos…"/>
          <p:cNvSpPr txBox="1"/>
          <p:nvPr>
            <p:ph type="title"/>
          </p:nvPr>
        </p:nvSpPr>
        <p:spPr>
          <a:xfrm>
            <a:off x="914400" y="6032500"/>
            <a:ext cx="11176000" cy="1625600"/>
          </a:xfrm>
          <a:prstGeom prst="rect">
            <a:avLst/>
          </a:prstGeom>
        </p:spPr>
        <p:txBody>
          <a:bodyPr/>
          <a:lstStyle/>
          <a:p>
            <a:pPr defTabSz="508254">
              <a:defRPr b="1" spc="200" sz="5000">
                <a:effectLst>
                  <a:outerShdw sx="100000" sy="100000" kx="0" ky="0" algn="b" rotWithShape="0" blurRad="25400" dist="22098" dir="16200000">
                    <a:srgbClr val="000000">
                      <a:alpha val="50000"/>
                    </a:srgbClr>
                  </a:outerShdw>
                </a:effectLst>
              </a:defRPr>
            </a:pPr>
            <a:r>
              <a:t>V. tipos </a:t>
            </a:r>
            <a:endParaRPr spc="201"/>
          </a:p>
          <a:p>
            <a:pPr defTabSz="508254">
              <a:defRPr b="1" spc="200" sz="5000">
                <a:effectLst>
                  <a:outerShdw sx="100000" sy="100000" kx="0" ky="0" algn="b" rotWithShape="0" blurRad="25400" dist="22098" dir="16200000">
                    <a:srgbClr val="000000">
                      <a:alpha val="50000"/>
                    </a:srgbClr>
                  </a:outerShdw>
                </a:effectLst>
              </a:defRPr>
            </a:pPr>
            <a:r>
              <a:t>de comprensiÓN</a:t>
            </a:r>
          </a:p>
        </p:txBody>
      </p:sp>
      <p:sp>
        <p:nvSpPr>
          <p:cNvPr id="139" name="Lección 14. La Comprensión Inferida"/>
          <p:cNvSpPr txBox="1"/>
          <p:nvPr>
            <p:ph type="body" sz="quarter" idx="1"/>
          </p:nvPr>
        </p:nvSpPr>
        <p:spPr>
          <a:xfrm>
            <a:off x="1079500" y="7562850"/>
            <a:ext cx="11176000" cy="1308100"/>
          </a:xfrm>
          <a:prstGeom prst="rect">
            <a:avLst/>
          </a:prstGeom>
        </p:spPr>
        <p:txBody>
          <a:bodyPr/>
          <a:lstStyle>
            <a:lvl1pPr>
              <a:defRPr b="1" spc="100">
                <a:solidFill>
                  <a:srgbClr val="D4FB79"/>
                </a:solidFill>
              </a:defRPr>
            </a:lvl1pPr>
          </a:lstStyle>
          <a:p>
            <a:pPr/>
            <a:r>
              <a:t>Lección 2. La Comprensión Inferida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La comprensión inferencial es muy diferente de la comprensión literal. Se refiere a establecer relaciones entre partes del texto para inferir relaciones, información, conclusiones o aspectos que no están escritos en el texto.…"/>
          <p:cNvSpPr txBox="1"/>
          <p:nvPr/>
        </p:nvSpPr>
        <p:spPr>
          <a:xfrm>
            <a:off x="708967" y="912105"/>
            <a:ext cx="11586866" cy="79293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000">
                <a:latin typeface="Arial Black"/>
                <a:ea typeface="Arial Black"/>
                <a:cs typeface="Arial Black"/>
                <a:sym typeface="Arial Black"/>
              </a:defRPr>
            </a:pPr>
            <a:r>
              <a:t>La </a:t>
            </a:r>
            <a:r>
              <a:rPr>
                <a:solidFill>
                  <a:srgbClr val="D4FB79"/>
                </a:solidFill>
              </a:rPr>
              <a:t>comprensión inferencial</a:t>
            </a:r>
            <a:r>
              <a:t> es muy diferente de la comprensión literal. Se refiere a </a:t>
            </a:r>
            <a:r>
              <a:rPr>
                <a:solidFill>
                  <a:srgbClr val="D4FB79"/>
                </a:solidFill>
              </a:rPr>
              <a:t>establecer relaciones</a:t>
            </a:r>
            <a:r>
              <a:t> entre partes del texto para inferir relaciones, información, conclusiones o aspectos que no están escritos en el texto. </a:t>
            </a:r>
          </a:p>
          <a:p>
            <a:pPr algn="l" defTabSz="457200">
              <a:defRPr b="0" sz="2000">
                <a:latin typeface="Arial Black"/>
                <a:ea typeface="Arial Black"/>
                <a:cs typeface="Arial Black"/>
                <a:sym typeface="Arial Black"/>
              </a:defRPr>
            </a:pPr>
          </a:p>
          <a:p>
            <a:pPr algn="l" defTabSz="457200">
              <a:defRPr b="0" sz="2000">
                <a:latin typeface="Arial Black"/>
                <a:ea typeface="Arial Black"/>
                <a:cs typeface="Arial Black"/>
                <a:sym typeface="Arial Black"/>
              </a:defRPr>
            </a:pPr>
            <a:r>
              <a:t>Como resulta evidente, la comprensión inferencial no es posible si la comprensión literal es </a:t>
            </a:r>
            <a:r>
              <a:rPr>
                <a:solidFill>
                  <a:srgbClr val="73FDFF"/>
                </a:solidFill>
              </a:rPr>
              <a:t>pobre</a:t>
            </a:r>
            <a:r>
              <a:t>. ¿Cómo podemos pensar, inferir, sacar conclusiones y establecer causas y efectos, </a:t>
            </a:r>
            <a:r>
              <a:rPr>
                <a:solidFill>
                  <a:srgbClr val="73FDFF"/>
                </a:solidFill>
              </a:rPr>
              <a:t>si no recordamos</a:t>
            </a:r>
            <a:r>
              <a:t> los datos o la información del texto? Si hacemos comprensión inferencial a partir de una comprensión literal pobre, lo más probable es que tengamos una comprensión inferencial también </a:t>
            </a:r>
            <a:r>
              <a:rPr>
                <a:solidFill>
                  <a:srgbClr val="73FDFF"/>
                </a:solidFill>
              </a:rPr>
              <a:t>pobre</a:t>
            </a:r>
            <a:r>
              <a:t>. </a:t>
            </a:r>
          </a:p>
          <a:p>
            <a:pPr algn="l" defTabSz="457200">
              <a:defRPr b="0" sz="2000">
                <a:latin typeface="Arial Black"/>
                <a:ea typeface="Arial Black"/>
                <a:cs typeface="Arial Black"/>
                <a:sym typeface="Arial Black"/>
              </a:defRPr>
            </a:pPr>
          </a:p>
          <a:p>
            <a:pPr algn="l" defTabSz="457200">
              <a:defRPr b="0" sz="2000">
                <a:latin typeface="Arial Black"/>
                <a:ea typeface="Arial Black"/>
                <a:cs typeface="Arial Black"/>
                <a:sym typeface="Arial Black"/>
              </a:defRPr>
            </a:pPr>
            <a:r>
              <a:t>Por ello, lo primero que se debe hacer es asegurarse de que la comprensión literal es buena. Una vez logrado esto, se comienza a trabajar la con comprensión inferencial. </a:t>
            </a:r>
          </a:p>
          <a:p>
            <a:pPr algn="l" defTabSz="457200">
              <a:defRPr b="0" sz="2000">
                <a:latin typeface="Arial Black"/>
                <a:ea typeface="Arial Black"/>
                <a:cs typeface="Arial Black"/>
                <a:sym typeface="Arial Black"/>
              </a:defRPr>
            </a:pPr>
          </a:p>
          <a:p>
            <a:pPr algn="l" defTabSz="457200">
              <a:defRPr b="0" sz="2000">
                <a:latin typeface="Arial Black"/>
                <a:ea typeface="Arial Black"/>
                <a:cs typeface="Arial Black"/>
                <a:sym typeface="Arial Black"/>
              </a:defRPr>
            </a:pPr>
            <a:r>
              <a:t>Cuando el lector ya ha desarrollado una buena lectura y una buena memoria de corto plazo que le permite recordar con comodidad lo que se ha leído, no es necesario verificar la comprensión literal, pues </a:t>
            </a:r>
            <a:r>
              <a:rPr>
                <a:solidFill>
                  <a:srgbClr val="D4FB79"/>
                </a:solidFill>
              </a:rPr>
              <a:t>se asume</a:t>
            </a:r>
            <a:r>
              <a:t> que la puede lograr sin problemas. </a:t>
            </a:r>
          </a:p>
          <a:p>
            <a:pPr algn="l" defTabSz="457200">
              <a:defRPr b="0" sz="2000">
                <a:latin typeface="Arial Black"/>
                <a:ea typeface="Arial Black"/>
                <a:cs typeface="Arial Black"/>
                <a:sym typeface="Arial Black"/>
              </a:defRPr>
            </a:pPr>
          </a:p>
          <a:p>
            <a:pPr algn="l" defTabSz="457200">
              <a:defRPr b="0" sz="2000">
                <a:latin typeface="Comic Sans MS"/>
                <a:ea typeface="Comic Sans MS"/>
                <a:cs typeface="Comic Sans MS"/>
                <a:sym typeface="Comic Sans MS"/>
              </a:defRPr>
            </a:pPr>
            <a:r>
              <a:rPr>
                <a:latin typeface="Arial Black"/>
                <a:ea typeface="Arial Black"/>
                <a:cs typeface="Arial Black"/>
                <a:sym typeface="Arial Black"/>
              </a:rPr>
              <a:t>NOTA. </a:t>
            </a:r>
            <a:r>
              <a:t>La mayoría de los autores sólo mencionan estos dos tipos de comprensión. Pero hay algunos aspectos de la comprensión inferencial que se pueden tratar por separado. Estos serían niveles más sofisticados de comprensión inferencial que deben trabajarse de manera intensiva.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