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22" r:id="rId1"/>
  </p:sldMasterIdLst>
  <p:sldIdLst>
    <p:sldId id="256" r:id="rId2"/>
    <p:sldId id="257" r:id="rId3"/>
    <p:sldId id="259" r:id="rId4"/>
    <p:sldId id="286" r:id="rId5"/>
    <p:sldId id="262" r:id="rId6"/>
    <p:sldId id="287" r:id="rId7"/>
    <p:sldId id="288" r:id="rId8"/>
    <p:sldId id="289" r:id="rId9"/>
    <p:sldId id="290" r:id="rId10"/>
    <p:sldId id="291" r:id="rId11"/>
    <p:sldId id="292" r:id="rId12"/>
    <p:sldId id="293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69"/>
    <p:restoredTop sz="94559"/>
  </p:normalViewPr>
  <p:slideViewPr>
    <p:cSldViewPr snapToGrid="0" snapToObjects="1">
      <p:cViewPr>
        <p:scale>
          <a:sx n="80" d="100"/>
          <a:sy n="80" d="100"/>
        </p:scale>
        <p:origin x="1368" y="30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01CB4968-E823-5C4B-80B7-BA6A39EE854C}" type="datetimeFigureOut">
              <a:rPr lang="en-US" smtClean="0"/>
              <a:t>2/15/17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40299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4968-E823-5C4B-80B7-BA6A39EE854C}" type="datetimeFigureOut">
              <a:rPr lang="en-US" smtClean="0"/>
              <a:t>2/15/17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899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1CB4968-E823-5C4B-80B7-BA6A39EE854C}" type="datetimeFigureOut">
              <a:rPr lang="en-US" smtClean="0"/>
              <a:t>2/15/17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7269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1CB4968-E823-5C4B-80B7-BA6A39EE854C}" type="datetimeFigureOut">
              <a:rPr lang="en-US" smtClean="0"/>
              <a:t>2/15/17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754238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1CB4968-E823-5C4B-80B7-BA6A39EE854C}" type="datetimeFigureOut">
              <a:rPr lang="en-US" smtClean="0"/>
              <a:t>2/15/17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015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4968-E823-5C4B-80B7-BA6A39EE854C}" type="datetimeFigureOut">
              <a:rPr lang="en-US" smtClean="0"/>
              <a:t>2/15/17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9319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4968-E823-5C4B-80B7-BA6A39EE854C}" type="datetimeFigureOut">
              <a:rPr lang="en-US" smtClean="0"/>
              <a:t>2/15/17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3199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4968-E823-5C4B-80B7-BA6A39EE854C}" type="datetimeFigureOut">
              <a:rPr lang="en-US" smtClean="0"/>
              <a:t>2/15/17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1392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1CB4968-E823-5C4B-80B7-BA6A39EE854C}" type="datetimeFigureOut">
              <a:rPr lang="en-US" smtClean="0"/>
              <a:t>2/15/17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6962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4968-E823-5C4B-80B7-BA6A39EE854C}" type="datetimeFigureOut">
              <a:rPr lang="en-US" smtClean="0"/>
              <a:t>2/15/17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957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1CB4968-E823-5C4B-80B7-BA6A39EE854C}" type="datetimeFigureOut">
              <a:rPr lang="en-US" smtClean="0"/>
              <a:t>2/15/17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238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4968-E823-5C4B-80B7-BA6A39EE854C}" type="datetimeFigureOut">
              <a:rPr lang="en-US" smtClean="0"/>
              <a:t>2/15/17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140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4968-E823-5C4B-80B7-BA6A39EE854C}" type="datetimeFigureOut">
              <a:rPr lang="en-US" smtClean="0"/>
              <a:t>2/15/17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832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4968-E823-5C4B-80B7-BA6A39EE854C}" type="datetimeFigureOut">
              <a:rPr lang="en-US" smtClean="0"/>
              <a:t>2/15/17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853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4968-E823-5C4B-80B7-BA6A39EE854C}" type="datetimeFigureOut">
              <a:rPr lang="en-US" smtClean="0"/>
              <a:t>2/15/17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62362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4968-E823-5C4B-80B7-BA6A39EE854C}" type="datetimeFigureOut">
              <a:rPr lang="en-US" smtClean="0"/>
              <a:t>2/15/17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34536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B4968-E823-5C4B-80B7-BA6A39EE854C}" type="datetimeFigureOut">
              <a:rPr lang="en-US" smtClean="0"/>
              <a:t>2/15/17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895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CB4968-E823-5C4B-80B7-BA6A39EE854C}" type="datetimeFigureOut">
              <a:rPr lang="en-US" smtClean="0"/>
              <a:t>2/15/17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52E9E8-D19F-FC49-A503-E35909F53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36681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  <p:sldLayoutId id="2147483834" r:id="rId12"/>
    <p:sldLayoutId id="2147483835" r:id="rId13"/>
    <p:sldLayoutId id="2147483836" r:id="rId14"/>
    <p:sldLayoutId id="2147483837" r:id="rId15"/>
    <p:sldLayoutId id="2147483838" r:id="rId16"/>
    <p:sldLayoutId id="214748383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1398" y="26434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/>
              <a:t>LECCIÓN 9 LO QUE LA BIBLIA ENSEÑA ACERCA DEL MATRIMONIO Y LA FAMILIA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1398" y="4386181"/>
            <a:ext cx="7315200" cy="685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El </a:t>
            </a:r>
            <a:r>
              <a:rPr lang="en-US" dirty="0" err="1" smtClean="0"/>
              <a:t>Escritor</a:t>
            </a:r>
            <a:r>
              <a:rPr lang="en-US" dirty="0" smtClean="0"/>
              <a:t>: Edwin D. </a:t>
            </a:r>
            <a:r>
              <a:rPr lang="en-US" dirty="0" err="1" smtClean="0"/>
              <a:t>Roels</a:t>
            </a:r>
            <a:r>
              <a:rPr lang="en-US" dirty="0" smtClean="0"/>
              <a:t>, PHD</a:t>
            </a:r>
          </a:p>
          <a:p>
            <a:r>
              <a:rPr lang="en-US" dirty="0" err="1" smtClean="0"/>
              <a:t>Presentado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: Armando Fonseca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8841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523761"/>
            <a:ext cx="8229600" cy="893877"/>
          </a:xfrm>
        </p:spPr>
        <p:txBody>
          <a:bodyPr>
            <a:normAutofit/>
          </a:bodyPr>
          <a:lstStyle/>
          <a:p>
            <a:r>
              <a:rPr lang="es-ES_tradnl" b="1" u="sng" dirty="0"/>
              <a:t>Referencias Bíblicas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793883"/>
            <a:ext cx="8229600" cy="4332280"/>
          </a:xfrm>
        </p:spPr>
        <p:txBody>
          <a:bodyPr>
            <a:noAutofit/>
          </a:bodyPr>
          <a:lstStyle/>
          <a:p>
            <a:r>
              <a:rPr lang="es-ES_tradnl" sz="2400" i="1" dirty="0"/>
              <a:t>“Las casadas estén sujetas a sus propios maridos, como al Señor.” Efesios 5:22</a:t>
            </a:r>
            <a:endParaRPr lang="es-ES_tradnl" sz="2400" dirty="0"/>
          </a:p>
          <a:p>
            <a:r>
              <a:rPr lang="es-ES_tradnl" sz="2400" i="1" dirty="0"/>
              <a:t>“Vuestro atavío no sea el externo. . . sino el interno, el del corazón, en el incorruptible ornato de un espíritu afable y apacible. . . Porque así también se ataviaban en otro tiempo aquellas santas mujeres que esperaban en Dios, estando sujetas a sus maridos.” 1 Pedro 3:3-5</a:t>
            </a:r>
            <a:endParaRPr lang="es-ES_tradnl" sz="2400" dirty="0"/>
          </a:p>
        </p:txBody>
      </p:sp>
    </p:spTree>
    <p:extLst>
      <p:ext uri="{BB962C8B-B14F-4D97-AF65-F5344CB8AC3E}">
        <p14:creationId xmlns:p14="http://schemas.microsoft.com/office/powerpoint/2010/main" val="4994701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1188764"/>
            <a:ext cx="8229600" cy="893877"/>
          </a:xfrm>
        </p:spPr>
        <p:txBody>
          <a:bodyPr>
            <a:normAutofit fontScale="90000"/>
          </a:bodyPr>
          <a:lstStyle/>
          <a:p>
            <a:pPr lvl="0"/>
            <a:r>
              <a:rPr lang="es-ES_tradnl" b="1"/>
              <a:t>¿</a:t>
            </a:r>
            <a:r>
              <a:rPr lang="es-ES_tradnl" b="1" u="sng"/>
              <a:t>Cómo es que la relación entre esposo y esposa se parece a la relación entre Dios y su pueblo escogido y a la relación entre Cristo y los creyentes</a:t>
            </a:r>
            <a:r>
              <a:rPr lang="es-ES_tradnl" b="1"/>
              <a:t>? 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3093293"/>
            <a:ext cx="8229600" cy="4332280"/>
          </a:xfrm>
        </p:spPr>
        <p:txBody>
          <a:bodyPr>
            <a:noAutofit/>
          </a:bodyPr>
          <a:lstStyle/>
          <a:p>
            <a:r>
              <a:rPr lang="es-ES_tradnl" sz="2400" dirty="0"/>
              <a:t>Dios se refirió a sí mismo como el “esposo” del pueblo de Israel.  Él los amaba, los bendecía, los protegía, hizo un pacto con ellos, y les dio promesas especiales.  En el Nuevo Testamento, se refiere a la iglesia como la “novia” de Cristo.  Cristo amaba a la iglesia, oraba por ella, y dio su vida por ella.  Este amor y cuidado especial es un ejemplo maravilloso de la clase de amor que los esposos deben de tener por sus esposas.  </a:t>
            </a:r>
          </a:p>
          <a:p>
            <a:r>
              <a:rPr lang="es-ES_tradnl" sz="2400" dirty="0"/>
              <a:t/>
            </a:r>
            <a:br>
              <a:rPr lang="es-ES_tradnl" sz="2400" dirty="0"/>
            </a:br>
            <a:endParaRPr lang="es-ES_tradnl" sz="2400" dirty="0"/>
          </a:p>
        </p:txBody>
      </p:sp>
    </p:spTree>
    <p:extLst>
      <p:ext uri="{BB962C8B-B14F-4D97-AF65-F5344CB8AC3E}">
        <p14:creationId xmlns:p14="http://schemas.microsoft.com/office/powerpoint/2010/main" val="7946917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523761"/>
            <a:ext cx="8229600" cy="893877"/>
          </a:xfrm>
        </p:spPr>
        <p:txBody>
          <a:bodyPr>
            <a:normAutofit/>
          </a:bodyPr>
          <a:lstStyle/>
          <a:p>
            <a:r>
              <a:rPr lang="es-ES_tradnl" b="1" u="sng" dirty="0"/>
              <a:t>Referencias Bíblicas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793883"/>
            <a:ext cx="8229600" cy="4332280"/>
          </a:xfrm>
        </p:spPr>
        <p:txBody>
          <a:bodyPr>
            <a:noAutofit/>
          </a:bodyPr>
          <a:lstStyle/>
          <a:p>
            <a:r>
              <a:rPr lang="es-ES_tradnl" sz="2400" i="1" dirty="0"/>
              <a:t>“Porque tu marido es tu Hacedor. . . y tu Redentor, el Santo de Israel.” Isaías 54:5</a:t>
            </a:r>
            <a:endParaRPr lang="es-ES_tradnl" sz="2400" dirty="0"/>
          </a:p>
          <a:p>
            <a:r>
              <a:rPr lang="es-ES_tradnl" sz="2400" i="1" dirty="0"/>
              <a:t>“Con amor eterno te he amado. . . fui yo un marido para ellos, dice Jehová.” Jeremías 31:3,32</a:t>
            </a:r>
            <a:endParaRPr lang="es-ES_tradnl" sz="2400" dirty="0"/>
          </a:p>
          <a:p>
            <a:r>
              <a:rPr lang="es-ES_tradnl" sz="2400" i="1"/>
              <a:t>“Ven acá, yo te mostraré la desposada, la esposa del Cordero.” Apocalipsis 21:9</a:t>
            </a:r>
            <a:endParaRPr lang="es-ES_tradnl" sz="2400"/>
          </a:p>
        </p:txBody>
      </p:sp>
    </p:spTree>
    <p:extLst>
      <p:ext uri="{BB962C8B-B14F-4D97-AF65-F5344CB8AC3E}">
        <p14:creationId xmlns:p14="http://schemas.microsoft.com/office/powerpoint/2010/main" val="126006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587910"/>
            <a:ext cx="8610600" cy="1293028"/>
          </a:xfrm>
        </p:spPr>
        <p:txBody>
          <a:bodyPr>
            <a:normAutofit/>
          </a:bodyPr>
          <a:lstStyle/>
          <a:p>
            <a:r>
              <a:rPr lang="es-ES_tradnl" dirty="0" smtClean="0"/>
              <a:t>Introducción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80938"/>
            <a:ext cx="10820400" cy="4024125"/>
          </a:xfrm>
        </p:spPr>
        <p:txBody>
          <a:bodyPr>
            <a:noAutofit/>
          </a:bodyPr>
          <a:lstStyle/>
          <a:p>
            <a:r>
              <a:rPr lang="es-ES_tradnl" sz="2800" dirty="0"/>
              <a:t>Un aspecto importante de la vida cristiana es el aspecto del matrimonio y la familia.  Aún los que no se casan tienen interacciones con padres, hermanos, hermanas y otros quienes están casados, así que todos pueden sacar provecho de aprender lo que la Biblia enseña acerca de este tema. Las costumbres matrimoniales varían mucho de un lugar a otro y de una época a otra, pero hay algunas verdades fundamentales que son relevantes para toda persona en todo lugar. </a:t>
            </a:r>
          </a:p>
          <a:p>
            <a:r>
              <a:rPr lang="es-ES_tradnl" sz="2800" dirty="0"/>
              <a:t>Lea pensativamente lo que la Biblia dice acerca de la relación apropiada entre esposos y esposas y entre padres e hijos. </a:t>
            </a:r>
          </a:p>
          <a:p>
            <a:r>
              <a:rPr lang="es-ES_tradnl" sz="2800" dirty="0"/>
              <a:t/>
            </a:r>
            <a:br>
              <a:rPr lang="es-ES_tradnl" sz="2800" dirty="0"/>
            </a:br>
            <a:endParaRPr lang="es-ES_tradnl" sz="2800" dirty="0"/>
          </a:p>
        </p:txBody>
      </p:sp>
    </p:spTree>
    <p:extLst>
      <p:ext uri="{BB962C8B-B14F-4D97-AF65-F5344CB8AC3E}">
        <p14:creationId xmlns:p14="http://schemas.microsoft.com/office/powerpoint/2010/main" val="567755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523761"/>
            <a:ext cx="8229600" cy="893877"/>
          </a:xfrm>
        </p:spPr>
        <p:txBody>
          <a:bodyPr>
            <a:normAutofit fontScale="90000"/>
          </a:bodyPr>
          <a:lstStyle/>
          <a:p>
            <a:r>
              <a:rPr lang="es-ES_tradnl" b="1" dirty="0"/>
              <a:t>¿</a:t>
            </a:r>
            <a:r>
              <a:rPr lang="es-ES_tradnl" b="1" u="sng" dirty="0"/>
              <a:t>De dónde vino la idea del matrimonio</a:t>
            </a:r>
            <a:r>
              <a:rPr lang="es-ES_tradnl" b="1" dirty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793883"/>
            <a:ext cx="8229600" cy="4332280"/>
          </a:xfrm>
        </p:spPr>
        <p:txBody>
          <a:bodyPr>
            <a:noAutofit/>
          </a:bodyPr>
          <a:lstStyle/>
          <a:p>
            <a:r>
              <a:rPr lang="es-ES_tradnl" sz="2400" dirty="0"/>
              <a:t>De Dios mismo.  En el principio Dios creó un hombre y una mujer quienes se juntarían en una relación amorosa y eventualmente procrearían hijos e hijas. </a:t>
            </a:r>
          </a:p>
          <a:p>
            <a:endParaRPr lang="es-ES_tradnl" sz="2400" dirty="0"/>
          </a:p>
        </p:txBody>
      </p:sp>
    </p:spTree>
    <p:extLst>
      <p:ext uri="{BB962C8B-B14F-4D97-AF65-F5344CB8AC3E}">
        <p14:creationId xmlns:p14="http://schemas.microsoft.com/office/powerpoint/2010/main" val="214757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523761"/>
            <a:ext cx="8229600" cy="893877"/>
          </a:xfrm>
        </p:spPr>
        <p:txBody>
          <a:bodyPr>
            <a:normAutofit/>
          </a:bodyPr>
          <a:lstStyle/>
          <a:p>
            <a:r>
              <a:rPr lang="es-ES_tradnl" b="1" u="sng" dirty="0"/>
              <a:t>Referencias Bíblicas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793883"/>
            <a:ext cx="8229600" cy="4332280"/>
          </a:xfrm>
        </p:spPr>
        <p:txBody>
          <a:bodyPr>
            <a:noAutofit/>
          </a:bodyPr>
          <a:lstStyle/>
          <a:p>
            <a:r>
              <a:rPr lang="es-ES_tradnl" sz="2400" i="1" dirty="0"/>
              <a:t>“Y creó Dios al hombre a su imagen, a imagen de Dios lo creó; varón y hembra los creó. . . Y les dijo: Fructificad y multiplicaos; llenad la tierra, y sojuzgadla, y señoread en los peces del mar, en las aves de los cielos, y en todas las bestias que se mueven sobre la tierra.”  Génesis 1:27-28</a:t>
            </a:r>
            <a:endParaRPr lang="es-ES_tradnl" sz="2400" dirty="0"/>
          </a:p>
          <a:p>
            <a:r>
              <a:rPr lang="es-ES_tradnl" sz="2400" i="1" dirty="0"/>
              <a:t>“Él, respondiendo, les dijo: ¿No habéis leído que el que los hizo al principio, varón y hembra los hizo, y dijo: Por esto el hombre dejará padre y madre, y se unirá a su mujer, y los dos serán una sola carne?  Así que no son ya más dos, sino una sola carne; por tanto, lo que Dios juntó, no lo separe el hombre.” Mateo 19:4-6</a:t>
            </a:r>
            <a:endParaRPr lang="es-ES_tradnl" sz="2400" dirty="0"/>
          </a:p>
        </p:txBody>
      </p:sp>
    </p:spTree>
    <p:extLst>
      <p:ext uri="{BB962C8B-B14F-4D97-AF65-F5344CB8AC3E}">
        <p14:creationId xmlns:p14="http://schemas.microsoft.com/office/powerpoint/2010/main" val="18181601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523761"/>
            <a:ext cx="8229600" cy="893877"/>
          </a:xfrm>
        </p:spPr>
        <p:txBody>
          <a:bodyPr>
            <a:normAutofit fontScale="90000"/>
          </a:bodyPr>
          <a:lstStyle/>
          <a:p>
            <a:pPr lvl="0"/>
            <a:r>
              <a:rPr lang="es-ES_tradnl" b="1" dirty="0"/>
              <a:t>¿</a:t>
            </a:r>
            <a:r>
              <a:rPr lang="es-ES_tradnl" b="1" u="sng" dirty="0"/>
              <a:t>Deben todos procurar casarse</a:t>
            </a:r>
            <a:r>
              <a:rPr lang="es-ES_tradnl" b="1" dirty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2082641"/>
            <a:ext cx="8229600" cy="4332280"/>
          </a:xfrm>
        </p:spPr>
        <p:txBody>
          <a:bodyPr>
            <a:noAutofit/>
          </a:bodyPr>
          <a:lstStyle/>
          <a:p>
            <a:r>
              <a:rPr lang="es-ES_tradnl" sz="2800" dirty="0"/>
              <a:t>No necesariamente.  La Biblia recomienda el matrimonio pero también reconoce que algunas personas deciden no casarse por razones que son aceptables a Dios. </a:t>
            </a:r>
          </a:p>
          <a:p>
            <a:r>
              <a:rPr lang="es-ES_tradnl" sz="2800" dirty="0"/>
              <a:t/>
            </a:r>
            <a:br>
              <a:rPr lang="es-ES_tradnl" sz="2800" dirty="0"/>
            </a:br>
            <a:endParaRPr lang="es-ES_tradnl" sz="2800" dirty="0"/>
          </a:p>
        </p:txBody>
      </p:sp>
    </p:spTree>
    <p:extLst>
      <p:ext uri="{BB962C8B-B14F-4D97-AF65-F5344CB8AC3E}">
        <p14:creationId xmlns:p14="http://schemas.microsoft.com/office/powerpoint/2010/main" val="15043698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523761"/>
            <a:ext cx="8229600" cy="893877"/>
          </a:xfrm>
        </p:spPr>
        <p:txBody>
          <a:bodyPr>
            <a:normAutofit/>
          </a:bodyPr>
          <a:lstStyle/>
          <a:p>
            <a:r>
              <a:rPr lang="es-ES_tradnl" b="1" u="sng" dirty="0"/>
              <a:t>Referencias Bíblicas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793883"/>
            <a:ext cx="8229600" cy="4332280"/>
          </a:xfrm>
        </p:spPr>
        <p:txBody>
          <a:bodyPr>
            <a:noAutofit/>
          </a:bodyPr>
          <a:lstStyle/>
          <a:p>
            <a:r>
              <a:rPr lang="es-ES_tradnl" sz="2400" i="1" dirty="0"/>
              <a:t>Pablo escribió: “Quisiera más bien que todos los hombres fuesen como yo; pero cada uno tiene su propio don de Dios, uno a la verdad de un modo, y otro de otro.  Digo, pues, a los solteros y a las viudas, que bueno les fuera quedarse como yo;  pero si no tienen don de continencia, cásense, pues mejor es casarse que estarse quemando.” 1 Corintios </a:t>
            </a:r>
            <a:r>
              <a:rPr lang="es-ES_tradnl" sz="2400" i="1" dirty="0" smtClean="0"/>
              <a:t>7:7-9</a:t>
            </a:r>
            <a:endParaRPr lang="es-ES_tradnl" sz="2400" dirty="0"/>
          </a:p>
        </p:txBody>
      </p:sp>
    </p:spTree>
    <p:extLst>
      <p:ext uri="{BB962C8B-B14F-4D97-AF65-F5344CB8AC3E}">
        <p14:creationId xmlns:p14="http://schemas.microsoft.com/office/powerpoint/2010/main" val="1377700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1188764"/>
            <a:ext cx="8229600" cy="893877"/>
          </a:xfrm>
        </p:spPr>
        <p:txBody>
          <a:bodyPr>
            <a:normAutofit fontScale="90000"/>
          </a:bodyPr>
          <a:lstStyle/>
          <a:p>
            <a:r>
              <a:rPr lang="es-ES_tradnl" b="1" smtClean="0"/>
              <a:t>¿</a:t>
            </a:r>
            <a:r>
              <a:rPr lang="es-ES_tradnl" b="1" u="sng" smtClean="0"/>
              <a:t>Qué </a:t>
            </a:r>
            <a:r>
              <a:rPr lang="es-ES_tradnl" b="1" u="sng"/>
              <a:t>enseña la Biblia acerca del rol del esposo en el matrimonio</a:t>
            </a:r>
            <a:r>
              <a:rPr lang="es-ES_tradnl" b="1"/>
              <a:t>?</a:t>
            </a:r>
            <a:r>
              <a:rPr lang="es-ES_tradnl"/>
              <a:t/>
            </a:r>
            <a:br>
              <a:rPr lang="es-ES_tradnl"/>
            </a:br>
            <a:r>
              <a:rPr lang="es-ES_tradnl"/>
              <a:t/>
            </a:r>
            <a:br>
              <a:rPr lang="es-ES_tradnl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2082641"/>
            <a:ext cx="8229600" cy="4332280"/>
          </a:xfrm>
        </p:spPr>
        <p:txBody>
          <a:bodyPr>
            <a:noAutofit/>
          </a:bodyPr>
          <a:lstStyle/>
          <a:p>
            <a:r>
              <a:rPr lang="es-ES_tradnl" sz="3200" dirty="0"/>
              <a:t>El esposo es la cabeza de la casa y debe amar a su esposa como Cristo amó a la iglesia, su esposa espiritual, y sacrificó su vida por ella. </a:t>
            </a:r>
          </a:p>
          <a:p>
            <a:r>
              <a:rPr lang="es-ES_tradnl" sz="3200" dirty="0"/>
              <a:t/>
            </a:r>
            <a:br>
              <a:rPr lang="es-ES_tradnl" sz="3200" dirty="0"/>
            </a:br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13316350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523761"/>
            <a:ext cx="8229600" cy="893877"/>
          </a:xfrm>
        </p:spPr>
        <p:txBody>
          <a:bodyPr>
            <a:normAutofit/>
          </a:bodyPr>
          <a:lstStyle/>
          <a:p>
            <a:r>
              <a:rPr lang="es-ES_tradnl" b="1" u="sng" dirty="0"/>
              <a:t>Referencias Bíblicas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793883"/>
            <a:ext cx="8229600" cy="4332280"/>
          </a:xfrm>
        </p:spPr>
        <p:txBody>
          <a:bodyPr>
            <a:noAutofit/>
          </a:bodyPr>
          <a:lstStyle/>
          <a:p>
            <a:r>
              <a:rPr lang="es-ES_tradnl" sz="2400" i="1" dirty="0"/>
              <a:t>Porque el marido es cabeza de la mujer, así como Cristo es cabeza de la iglesia. . . . Maridos, amad a vuestras mujeres, así como Cristo amó a la iglesia, y se entregó a sí mismo por ella. . . . Los maridos deben amar a sus mujeres como a sus mismos cuerpos. El que ama a su mujer, a sí mismo se ama.”  Efesios 5: 23, 25, 28</a:t>
            </a:r>
            <a:endParaRPr lang="es-ES_tradnl" sz="2400" dirty="0"/>
          </a:p>
          <a:p>
            <a:r>
              <a:rPr lang="es-ES_tradnl" sz="2400" i="1" dirty="0"/>
              <a:t>“Vosotros, maridos, igualmente, vivid con ellas sabiamente, dando honor a la mujer como a vaso más frágil, y como a coherederas de la gracia de la vida, para que vuestras oraciones no tengan estorbo.” 1 Pedro 3:7</a:t>
            </a:r>
            <a:endParaRPr lang="es-ES_tradnl" sz="2400" dirty="0"/>
          </a:p>
        </p:txBody>
      </p:sp>
    </p:spTree>
    <p:extLst>
      <p:ext uri="{BB962C8B-B14F-4D97-AF65-F5344CB8AC3E}">
        <p14:creationId xmlns:p14="http://schemas.microsoft.com/office/powerpoint/2010/main" val="18053087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603972"/>
            <a:ext cx="8229600" cy="893877"/>
          </a:xfrm>
        </p:spPr>
        <p:txBody>
          <a:bodyPr>
            <a:normAutofit fontScale="90000"/>
          </a:bodyPr>
          <a:lstStyle/>
          <a:p>
            <a:pPr lvl="0"/>
            <a:r>
              <a:rPr lang="es-ES_tradnl" b="1"/>
              <a:t>¿</a:t>
            </a:r>
            <a:r>
              <a:rPr lang="es-ES_tradnl" b="1" u="sng"/>
              <a:t>Qué enseña la Biblia acerca del rol de la esposa en el matrimonio</a:t>
            </a:r>
            <a:r>
              <a:rPr lang="es-ES_tradnl" b="1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2082641"/>
            <a:ext cx="8229600" cy="4332280"/>
          </a:xfrm>
        </p:spPr>
        <p:txBody>
          <a:bodyPr>
            <a:noAutofit/>
          </a:bodyPr>
          <a:lstStyle/>
          <a:p>
            <a:r>
              <a:rPr lang="es-ES_tradnl" sz="2800" dirty="0"/>
              <a:t>Las esposas deben de amar a sus esposos y sujetarse a ellos tanto como los creyentes se sujetan a Cristo, su esposo espiritual.  Si los esposos aman a sus esposas con un amor sacrificial y de todo corazón—como Cristo amó a la iglesia—usualmente no sería difícil para las esposas sujetarse a sus esposos porque estarán confiadas que sus esposos siempre estarán buscando lo mejor para ellas. </a:t>
            </a:r>
          </a:p>
          <a:p>
            <a:r>
              <a:rPr lang="es-ES_tradnl" sz="2800" dirty="0"/>
              <a:t/>
            </a:r>
            <a:br>
              <a:rPr lang="es-ES_tradnl" sz="2800" dirty="0"/>
            </a:br>
            <a:endParaRPr lang="es-ES_tradnl" sz="2800" dirty="0"/>
          </a:p>
        </p:txBody>
      </p:sp>
    </p:spTree>
    <p:extLst>
      <p:ext uri="{BB962C8B-B14F-4D97-AF65-F5344CB8AC3E}">
        <p14:creationId xmlns:p14="http://schemas.microsoft.com/office/powerpoint/2010/main" val="224126194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01D17D"/>
      </a:accent1>
      <a:accent2>
        <a:srgbClr val="84C72A"/>
      </a:accent2>
      <a:accent3>
        <a:srgbClr val="E1D126"/>
      </a:accent3>
      <a:accent4>
        <a:srgbClr val="E29932"/>
      </a:accent4>
      <a:accent5>
        <a:srgbClr val="E56526"/>
      </a:accent5>
      <a:accent6>
        <a:srgbClr val="D63731"/>
      </a:accent6>
      <a:hlink>
        <a:srgbClr val="35FA7F"/>
      </a:hlink>
      <a:folHlink>
        <a:srgbClr val="BAFC85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2B2A868B-6BC2-4B3E-98B9-1258F41035D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Vapor Trail</Template>
  <TotalTime>291</TotalTime>
  <Words>396</Words>
  <Application>Microsoft Macintosh PowerPoint</Application>
  <PresentationFormat>Widescreen</PresentationFormat>
  <Paragraphs>36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Century Gothic</vt:lpstr>
      <vt:lpstr>Arial</vt:lpstr>
      <vt:lpstr>Vapor Trail</vt:lpstr>
      <vt:lpstr>LECCIÓN 9 LO QUE LA BIBLIA ENSEÑA ACERCA DEL MATRIMONIO Y LA FAMILIA</vt:lpstr>
      <vt:lpstr>Introducción </vt:lpstr>
      <vt:lpstr>¿De dónde vino la idea del matrimonio?</vt:lpstr>
      <vt:lpstr>Referencias Bíblicas</vt:lpstr>
      <vt:lpstr>¿Deben todos procurar casarse?</vt:lpstr>
      <vt:lpstr>Referencias Bíblicas</vt:lpstr>
      <vt:lpstr>¿Qué enseña la Biblia acerca del rol del esposo en el matrimonio?  </vt:lpstr>
      <vt:lpstr>Referencias Bíblicas</vt:lpstr>
      <vt:lpstr>¿Qué enseña la Biblia acerca del rol de la esposa en el matrimonio?</vt:lpstr>
      <vt:lpstr>Referencias Bíblicas</vt:lpstr>
      <vt:lpstr>¿Cómo es que la relación entre esposo y esposa se parece a la relación entre Dios y su pueblo escogido y a la relación entre Cristo y los creyentes? </vt:lpstr>
      <vt:lpstr>Referencias Bíblicas</vt:lpstr>
    </vt:vector>
  </TitlesOfParts>
  <Company>Christian Leaders Institute</Company>
  <LinksUpToDate>false</LinksUpToDate>
  <SharedDoc>false</SharedDoc>
  <HyperlinksChanged>false</HyperlinksChanged>
  <AppVersion>15.0023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Fundamentos Cristianos Lección 1: La Biblia</dc:title>
  <dc:creator>Wally De La Fuente</dc:creator>
  <cp:lastModifiedBy>Microsoft Office User</cp:lastModifiedBy>
  <cp:revision>21</cp:revision>
  <dcterms:created xsi:type="dcterms:W3CDTF">2017-02-07T06:18:44Z</dcterms:created>
  <dcterms:modified xsi:type="dcterms:W3CDTF">2017-02-15T13:55:57Z</dcterms:modified>
</cp:coreProperties>
</file>