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5" r:id="rId3"/>
    <p:sldId id="285" r:id="rId4"/>
    <p:sldId id="284" r:id="rId5"/>
    <p:sldId id="266" r:id="rId6"/>
    <p:sldId id="283" r:id="rId7"/>
    <p:sldId id="286" r:id="rId8"/>
    <p:sldId id="287" r:id="rId9"/>
    <p:sldId id="288" r:id="rId10"/>
    <p:sldId id="290" r:id="rId11"/>
    <p:sldId id="289" r:id="rId12"/>
    <p:sldId id="292" r:id="rId13"/>
    <p:sldId id="29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Being a coach that listens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3366FF"/>
                </a:solidFill>
              </a:rPr>
              <a:t>Basic listening questions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602" y="1739505"/>
            <a:ext cx="7734197" cy="4386658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 smtClean="0"/>
              <a:t>“Could you say more about that?”</a:t>
            </a:r>
          </a:p>
          <a:p>
            <a:pPr marL="457200" indent="-457200"/>
            <a:r>
              <a:rPr lang="en-US" dirty="0" smtClean="0"/>
              <a:t>“I am not sure I know what you mean. Could you explain more about that?</a:t>
            </a:r>
          </a:p>
          <a:p>
            <a:pPr marL="457200" indent="-457200"/>
            <a:r>
              <a:rPr lang="en-US" dirty="0" smtClean="0"/>
              <a:t>The statement ________ is very interesting. Could you elaborate more on that?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71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3366FF"/>
                </a:solidFill>
              </a:rPr>
              <a:t>Basic listening questions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986" y="1739505"/>
            <a:ext cx="7654813" cy="4386658"/>
          </a:xfrm>
        </p:spPr>
        <p:txBody>
          <a:bodyPr>
            <a:normAutofit/>
          </a:bodyPr>
          <a:lstStyle/>
          <a:p>
            <a:pPr marL="457200" indent="-457200"/>
            <a:r>
              <a:rPr lang="en-US" dirty="0" smtClean="0"/>
              <a:t>“Why </a:t>
            </a:r>
            <a:r>
              <a:rPr lang="is-IS" dirty="0" smtClean="0"/>
              <a:t>….?”</a:t>
            </a:r>
          </a:p>
          <a:p>
            <a:pPr marL="457200" indent="-457200"/>
            <a:r>
              <a:rPr lang="is-IS" dirty="0" smtClean="0"/>
              <a:t>“How ....?”</a:t>
            </a:r>
          </a:p>
          <a:p>
            <a:pPr marL="457200" indent="-457200"/>
            <a:r>
              <a:rPr lang="is-IS" dirty="0" smtClean="0"/>
              <a:t>“Where ...?”</a:t>
            </a:r>
          </a:p>
          <a:p>
            <a:pPr marL="457200" indent="-457200"/>
            <a:r>
              <a:rPr lang="is-IS" dirty="0" smtClean="0"/>
              <a:t>“When ....?”</a:t>
            </a:r>
          </a:p>
          <a:p>
            <a:pPr marL="457200" indent="-457200"/>
            <a:r>
              <a:rPr lang="is-IS" dirty="0" smtClean="0"/>
              <a:t>“What ...?”</a:t>
            </a:r>
          </a:p>
          <a:p>
            <a:pPr marL="457200" indent="-457200"/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725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3366FF"/>
                </a:solidFill>
              </a:rPr>
              <a:t>The first goal of listening is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986" y="1739505"/>
            <a:ext cx="7654813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 keep the client talking!</a:t>
            </a:r>
            <a:endParaRPr lang="is-IS" dirty="0" smtClean="0"/>
          </a:p>
          <a:p>
            <a:pPr marL="457200" indent="-457200"/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879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9436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b="1" dirty="0">
                <a:solidFill>
                  <a:srgbClr val="3366FF"/>
                </a:solidFill>
              </a:rPr>
              <a:t>The </a:t>
            </a:r>
            <a:r>
              <a:rPr lang="en-US" b="1" dirty="0" smtClean="0">
                <a:solidFill>
                  <a:srgbClr val="3366FF"/>
                </a:solidFill>
              </a:rPr>
              <a:t>second goal </a:t>
            </a:r>
            <a:r>
              <a:rPr lang="en-US" b="1" dirty="0">
                <a:solidFill>
                  <a:srgbClr val="3366FF"/>
                </a:solidFill>
              </a:rPr>
              <a:t>of listening is to help the client </a:t>
            </a:r>
            <a:r>
              <a:rPr lang="is-IS" b="1" dirty="0">
                <a:solidFill>
                  <a:srgbClr val="3366FF"/>
                </a:solidFill>
              </a:rPr>
              <a:t>…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140" y="2301709"/>
            <a:ext cx="7674659" cy="3824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go deeper into his/her needs and or wants. </a:t>
            </a:r>
            <a:endParaRPr lang="is-IS" dirty="0" smtClean="0"/>
          </a:p>
          <a:p>
            <a:pPr marL="457200" indent="-457200"/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155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9436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b="1" dirty="0">
                <a:solidFill>
                  <a:srgbClr val="3366FF"/>
                </a:solidFill>
              </a:rPr>
              <a:t>The third goal of listening </a:t>
            </a:r>
            <a:r>
              <a:rPr lang="en-US" b="1" dirty="0" smtClean="0">
                <a:solidFill>
                  <a:srgbClr val="3366FF"/>
                </a:solidFill>
              </a:rPr>
              <a:t>is to help the client </a:t>
            </a:r>
            <a:r>
              <a:rPr lang="is-IS" b="1" dirty="0" smtClean="0">
                <a:solidFill>
                  <a:srgbClr val="3366FF"/>
                </a:solidFill>
              </a:rPr>
              <a:t>…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140" y="2301709"/>
            <a:ext cx="7674659" cy="38244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Decide on a course of 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 plan to carry out a course of action.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progress carrying out a plan of a course of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action</a:t>
            </a:r>
            <a:r>
              <a:rPr lang="en-US" dirty="0" smtClean="0"/>
              <a:t>.</a:t>
            </a:r>
            <a:endParaRPr lang="is-IS" dirty="0" smtClean="0"/>
          </a:p>
          <a:p>
            <a:pPr marL="457200" indent="-457200"/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095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765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Since coaching is client-centered a coach must listen if any coaching is going to take place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524" y="1739505"/>
            <a:ext cx="7595275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>
                <a:solidFill>
                  <a:srgbClr val="D99694"/>
                </a:solidFill>
              </a:rPr>
              <a:t>When you pray </a:t>
            </a:r>
            <a:r>
              <a:rPr lang="en-US" i="1" dirty="0">
                <a:solidFill>
                  <a:srgbClr val="D99694"/>
                </a:solidFill>
              </a:rPr>
              <a:t>who is doing most of the talking? Is God giving </a:t>
            </a:r>
            <a:r>
              <a:rPr lang="en-US" i="1" dirty="0" smtClean="0">
                <a:solidFill>
                  <a:srgbClr val="D99694"/>
                </a:solidFill>
              </a:rPr>
              <a:t>you a </a:t>
            </a:r>
            <a:r>
              <a:rPr lang="en-US" i="1" dirty="0">
                <a:solidFill>
                  <a:srgbClr val="D99694"/>
                </a:solidFill>
              </a:rPr>
              <a:t>constant stream of advice and telling </a:t>
            </a:r>
            <a:r>
              <a:rPr lang="en-US" i="1" dirty="0" smtClean="0">
                <a:solidFill>
                  <a:srgbClr val="D99694"/>
                </a:solidFill>
              </a:rPr>
              <a:t>you what </a:t>
            </a:r>
            <a:r>
              <a:rPr lang="en-US" i="1" dirty="0">
                <a:solidFill>
                  <a:srgbClr val="D99694"/>
                </a:solidFill>
              </a:rPr>
              <a:t>to do, or is he mostly listening? God is great listener.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63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>
                <a:solidFill>
                  <a:srgbClr val="3366FF"/>
                </a:solidFill>
              </a:rPr>
              <a:t>Listening communicates that you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1062" y="1739505"/>
            <a:ext cx="7535738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True listening comes from caring about what another person says.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428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3366FF"/>
                </a:solidFill>
              </a:rPr>
              <a:t>Listening communicates that </a:t>
            </a:r>
            <a:r>
              <a:rPr lang="en-US" b="1" dirty="0" smtClean="0">
                <a:solidFill>
                  <a:srgbClr val="3366FF"/>
                </a:solidFill>
              </a:rPr>
              <a:t>you believe </a:t>
            </a:r>
            <a:r>
              <a:rPr lang="en-US" b="1" dirty="0" smtClean="0">
                <a:solidFill>
                  <a:srgbClr val="3366FF"/>
                </a:solidFill>
              </a:rPr>
              <a:t>in the person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602" y="1739505"/>
            <a:ext cx="7734197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D99694"/>
                </a:solidFill>
              </a:rPr>
              <a:t>Listening is one of the most powerful, compelling ways to say “You are a great person – I have confidence in you</a:t>
            </a:r>
            <a:r>
              <a:rPr lang="en-US" i="1" dirty="0" smtClean="0">
                <a:solidFill>
                  <a:srgbClr val="D99694"/>
                </a:solidFill>
              </a:rPr>
              <a:t>.”</a:t>
            </a:r>
            <a:endParaRPr lang="en-US" i="1" dirty="0">
              <a:solidFill>
                <a:srgbClr val="D99694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3366FF"/>
                </a:solidFill>
              </a:rPr>
              <a:t>Listening for possible deep wells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220" y="1739505"/>
            <a:ext cx="781358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D99694"/>
                </a:solidFill>
              </a:rPr>
              <a:t>The coach </a:t>
            </a:r>
            <a:r>
              <a:rPr lang="en-US" i="1" dirty="0" smtClean="0">
                <a:solidFill>
                  <a:srgbClr val="D99694"/>
                </a:solidFill>
              </a:rPr>
              <a:t>hones </a:t>
            </a:r>
            <a:r>
              <a:rPr lang="en-US" i="1" dirty="0">
                <a:solidFill>
                  <a:srgbClr val="D99694"/>
                </a:solidFill>
              </a:rPr>
              <a:t>in on the most interesting, unusual or significant thing the client </a:t>
            </a:r>
            <a:r>
              <a:rPr lang="en-US" i="1" dirty="0" smtClean="0">
                <a:solidFill>
                  <a:srgbClr val="D99694"/>
                </a:solidFill>
              </a:rPr>
              <a:t>shares. This is </a:t>
            </a:r>
            <a:r>
              <a:rPr lang="en-US" i="1" dirty="0">
                <a:solidFill>
                  <a:srgbClr val="D99694"/>
                </a:solidFill>
              </a:rPr>
              <a:t>called intuitive </a:t>
            </a:r>
            <a:r>
              <a:rPr lang="en-US" i="1" dirty="0" smtClean="0">
                <a:solidFill>
                  <a:srgbClr val="D99694"/>
                </a:solidFill>
              </a:rPr>
              <a:t>listening. </a:t>
            </a:r>
            <a:r>
              <a:rPr lang="en-US" i="1" dirty="0">
                <a:solidFill>
                  <a:srgbClr val="D99694"/>
                </a:solidFill>
              </a:rPr>
              <a:t>A</a:t>
            </a:r>
            <a:r>
              <a:rPr lang="en-US" i="1" dirty="0" smtClean="0">
                <a:solidFill>
                  <a:srgbClr val="D99694"/>
                </a:solidFill>
              </a:rPr>
              <a:t>sks </a:t>
            </a:r>
            <a:r>
              <a:rPr lang="en-US" i="1" dirty="0">
                <a:solidFill>
                  <a:srgbClr val="D99694"/>
                </a:solidFill>
              </a:rPr>
              <a:t>the client to go deeper at that </a:t>
            </a:r>
            <a:r>
              <a:rPr lang="en-US" i="1" dirty="0" smtClean="0">
                <a:solidFill>
                  <a:srgbClr val="D99694"/>
                </a:solidFill>
              </a:rPr>
              <a:t>point</a:t>
            </a:r>
            <a:r>
              <a:rPr lang="en-US" i="1" dirty="0">
                <a:solidFill>
                  <a:srgbClr val="D99694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17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3366FF"/>
                </a:solidFill>
              </a:rPr>
              <a:t>Listening for </a:t>
            </a:r>
            <a:r>
              <a:rPr lang="is-IS" b="1" dirty="0" smtClean="0">
                <a:solidFill>
                  <a:srgbClr val="3366FF"/>
                </a:solidFill>
              </a:rPr>
              <a:t>…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220" y="1739505"/>
            <a:ext cx="7813580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Emotion</a:t>
            </a:r>
          </a:p>
          <a:p>
            <a:pPr marL="400050" lvl="1" indent="0">
              <a:buNone/>
            </a:pPr>
            <a:r>
              <a:rPr lang="en-US" dirty="0" smtClean="0"/>
              <a:t>Voice, body language (joy, sadness, depression, guilt, fear), words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State of being words</a:t>
            </a:r>
          </a:p>
          <a:p>
            <a:pPr marL="400050" lvl="1" indent="0">
              <a:buNone/>
            </a:pPr>
            <a:r>
              <a:rPr lang="en-US" dirty="0" smtClean="0"/>
              <a:t>“I feel unmotivated, tired, worn out, incapable of getting things done, angry, fearful, stressed.”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45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3366FF"/>
                </a:solidFill>
              </a:rPr>
              <a:t>Listening for </a:t>
            </a:r>
            <a:r>
              <a:rPr lang="is-IS" b="1" dirty="0" smtClean="0">
                <a:solidFill>
                  <a:srgbClr val="3366FF"/>
                </a:solidFill>
              </a:rPr>
              <a:t>…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602" y="1417638"/>
            <a:ext cx="7734197" cy="48723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Statements that are out of the ordinary</a:t>
            </a:r>
          </a:p>
          <a:p>
            <a:pPr marL="400050" lvl="1" indent="0">
              <a:buNone/>
            </a:pPr>
            <a:r>
              <a:rPr lang="en-US" sz="3200" dirty="0" smtClean="0"/>
              <a:t>“I just didn’t get to what I wanted to do last week because my oldest son came home for a few days.”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Statements that are interesting</a:t>
            </a:r>
          </a:p>
          <a:p>
            <a:pPr marL="400050" lvl="1" indent="0">
              <a:buNone/>
            </a:pPr>
            <a:r>
              <a:rPr lang="en-US" sz="3200" dirty="0" smtClean="0"/>
              <a:t>“Sometimes I wish I could just start a new career.”  </a:t>
            </a:r>
          </a:p>
          <a:p>
            <a:pPr marL="857250" lvl="1" indent="-457200"/>
            <a:r>
              <a:rPr lang="en-US" sz="3200" dirty="0" smtClean="0"/>
              <a:t>Note: Look for statements that have the word “interesting” in it.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822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3366FF"/>
                </a:solidFill>
              </a:rPr>
              <a:t>Listening for </a:t>
            </a:r>
            <a:r>
              <a:rPr lang="is-IS" b="1" dirty="0" smtClean="0">
                <a:solidFill>
                  <a:srgbClr val="3366FF"/>
                </a:solidFill>
              </a:rPr>
              <a:t>…</a:t>
            </a:r>
            <a:endParaRPr lang="en-US" b="1" dirty="0">
              <a:solidFill>
                <a:srgbClr val="3366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066" y="1739505"/>
            <a:ext cx="7793734" cy="438665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Statements that require more information</a:t>
            </a:r>
          </a:p>
          <a:p>
            <a:pPr marL="400050" lvl="1" indent="0">
              <a:buNone/>
            </a:pPr>
            <a:r>
              <a:rPr lang="en-US" sz="3200" dirty="0" smtClean="0"/>
              <a:t>“I feel like I am wasting my time.”</a:t>
            </a:r>
          </a:p>
          <a:p>
            <a:pPr marL="400050" lvl="1" indent="0">
              <a:buNone/>
            </a:pPr>
            <a:r>
              <a:rPr lang="en-US" sz="3200" dirty="0" smtClean="0"/>
              <a:t>“I would like to do something that is important.”</a:t>
            </a:r>
          </a:p>
          <a:p>
            <a:pPr marL="400050" lvl="1" indent="0">
              <a:buNone/>
            </a:pPr>
            <a:r>
              <a:rPr lang="en-US" sz="3200" dirty="0" smtClean="0"/>
              <a:t>“I think I need to spend more time with my wife.”</a:t>
            </a:r>
          </a:p>
          <a:p>
            <a:pPr marL="400050" lvl="1" indent="0">
              <a:buNone/>
            </a:pPr>
            <a:r>
              <a:rPr lang="en-US" sz="3200" dirty="0" smtClean="0"/>
              <a:t>“All I do is work.”</a:t>
            </a:r>
          </a:p>
          <a:p>
            <a:pPr marL="400050" lvl="1" indent="0">
              <a:buNone/>
            </a:pPr>
            <a:r>
              <a:rPr lang="en-US" sz="3200" dirty="0" smtClean="0"/>
              <a:t>“My wife and I don’t seem to be getting along very well.”</a:t>
            </a:r>
          </a:p>
          <a:p>
            <a:pPr marL="400050" lvl="1" indent="0">
              <a:buNone/>
            </a:pPr>
            <a:endParaRPr lang="en-US" dirty="0" smtClean="0"/>
          </a:p>
          <a:p>
            <a:pPr marL="40005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874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12856</TotalTime>
  <Words>492</Words>
  <Application>Microsoft Macintosh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Black</vt:lpstr>
      <vt:lpstr>Being a coach that listens</vt:lpstr>
      <vt:lpstr>PowerPoint Presentation</vt:lpstr>
      <vt:lpstr>PowerPoint Presentation</vt:lpstr>
      <vt:lpstr>Listening communicates that you care</vt:lpstr>
      <vt:lpstr>Listening communicates that you believe in the person</vt:lpstr>
      <vt:lpstr>Listening for possible deep wells</vt:lpstr>
      <vt:lpstr>Listening for …</vt:lpstr>
      <vt:lpstr>Listening for …</vt:lpstr>
      <vt:lpstr>Listening for …</vt:lpstr>
      <vt:lpstr>Basic listening questions</vt:lpstr>
      <vt:lpstr>Basic listening questions</vt:lpstr>
      <vt:lpstr>The first goal of listening is</vt:lpstr>
      <vt:lpstr>The second goal of listening is to help the client …</vt:lpstr>
      <vt:lpstr>The third goal of listening is to help the client …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44</cp:revision>
  <dcterms:created xsi:type="dcterms:W3CDTF">2019-03-01T19:59:18Z</dcterms:created>
  <dcterms:modified xsi:type="dcterms:W3CDTF">2019-06-24T15:03:12Z</dcterms:modified>
</cp:coreProperties>
</file>