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66" r:id="rId5"/>
    <p:sldId id="272" r:id="rId6"/>
    <p:sldId id="273" r:id="rId7"/>
    <p:sldId id="267" r:id="rId8"/>
    <p:sldId id="274" r:id="rId9"/>
    <p:sldId id="275" r:id="rId10"/>
    <p:sldId id="257" r:id="rId11"/>
    <p:sldId id="276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27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4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7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03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00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51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03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99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105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09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37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9F80A-14D4-40BA-9284-B985B2B1C666}" type="datetimeFigureOut">
              <a:rPr lang="ru-RU" smtClean="0"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12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064896" cy="4176464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700" dirty="0" smtClean="0">
                <a:solidFill>
                  <a:schemeClr val="tx1"/>
                </a:solidFill>
              </a:rPr>
              <a:t>Закон не-противоречия – </a:t>
            </a:r>
            <a:r>
              <a:rPr lang="en-US" sz="2700" dirty="0" smtClean="0">
                <a:solidFill>
                  <a:schemeClr val="tx1"/>
                </a:solidFill>
              </a:rPr>
              <a:t>A</a:t>
            </a:r>
            <a:r>
              <a:rPr lang="ru-RU" sz="2700" dirty="0" smtClean="0">
                <a:solidFill>
                  <a:schemeClr val="tx1"/>
                </a:solidFill>
              </a:rPr>
              <a:t> не может быть </a:t>
            </a:r>
            <a:r>
              <a:rPr lang="en-US" sz="2700" dirty="0" smtClean="0">
                <a:solidFill>
                  <a:schemeClr val="tx1"/>
                </a:solidFill>
              </a:rPr>
              <a:t>A</a:t>
            </a:r>
            <a:r>
              <a:rPr lang="ru-RU" sz="2700" dirty="0" smtClean="0">
                <a:solidFill>
                  <a:schemeClr val="tx1"/>
                </a:solidFill>
              </a:rPr>
              <a:t> и не-</a:t>
            </a:r>
            <a:r>
              <a:rPr lang="en-US" sz="2700" dirty="0" smtClean="0">
                <a:solidFill>
                  <a:schemeClr val="tx1"/>
                </a:solidFill>
              </a:rPr>
              <a:t>A</a:t>
            </a:r>
            <a:r>
              <a:rPr lang="ru-RU" sz="2700" dirty="0" smtClean="0">
                <a:solidFill>
                  <a:schemeClr val="tx1"/>
                </a:solidFill>
              </a:rPr>
              <a:t> в то же самое время и в том же отношении.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3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8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Два важных вопроса в философии.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rmAutofit/>
          </a:bodyPr>
          <a:lstStyle/>
          <a:p>
            <a:pPr lvl="0" algn="l"/>
            <a:r>
              <a:rPr lang="ru-RU" sz="1800" dirty="0">
                <a:solidFill>
                  <a:schemeClr val="tx1"/>
                </a:solidFill>
              </a:rPr>
              <a:t>Познаваем ли объективный мир?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Существует </a:t>
            </a:r>
            <a:r>
              <a:rPr lang="ru-RU" sz="1800" dirty="0">
                <a:solidFill>
                  <a:schemeClr val="tx1"/>
                </a:solidFill>
              </a:rPr>
              <a:t>ли он сам по себе независимо </a:t>
            </a:r>
            <a:r>
              <a:rPr lang="ru-RU" sz="1800" dirty="0" smtClean="0">
                <a:solidFill>
                  <a:schemeClr val="tx1"/>
                </a:solidFill>
              </a:rPr>
              <a:t>от </a:t>
            </a:r>
            <a:r>
              <a:rPr lang="ru-RU" sz="1800" dirty="0">
                <a:solidFill>
                  <a:schemeClr val="tx1"/>
                </a:solidFill>
              </a:rPr>
              <a:t>нашего познания?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7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8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Два важных вопроса в философии.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rmAutofit/>
          </a:bodyPr>
          <a:lstStyle/>
          <a:p>
            <a:pPr lvl="0" algn="l"/>
            <a:r>
              <a:rPr lang="ru-RU" sz="1800" dirty="0">
                <a:solidFill>
                  <a:schemeClr val="tx1"/>
                </a:solidFill>
              </a:rPr>
              <a:t>Познаваем ли объективный мир?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Существует </a:t>
            </a:r>
            <a:r>
              <a:rPr lang="ru-RU" sz="1800" dirty="0">
                <a:solidFill>
                  <a:schemeClr val="tx1"/>
                </a:solidFill>
              </a:rPr>
              <a:t>ли он сам по себе независимо </a:t>
            </a:r>
            <a:r>
              <a:rPr lang="ru-RU" sz="1800" dirty="0" smtClean="0">
                <a:solidFill>
                  <a:schemeClr val="tx1"/>
                </a:solidFill>
              </a:rPr>
              <a:t>от </a:t>
            </a:r>
            <a:r>
              <a:rPr lang="ru-RU" sz="1800" dirty="0">
                <a:solidFill>
                  <a:schemeClr val="tx1"/>
                </a:solidFill>
              </a:rPr>
              <a:t>нашего познания?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 smtClean="0">
              <a:solidFill>
                <a:schemeClr val="tx1"/>
              </a:solidFill>
            </a:endParaRPr>
          </a:p>
          <a:p>
            <a:pPr lvl="0" algn="l"/>
            <a:endParaRPr lang="ru-RU" sz="1800" dirty="0">
              <a:solidFill>
                <a:schemeClr val="tx1"/>
              </a:solidFill>
            </a:endParaRPr>
          </a:p>
          <a:p>
            <a:pPr lvl="0" algn="l"/>
            <a:r>
              <a:rPr lang="ru-RU" sz="1800" dirty="0" smtClean="0">
                <a:solidFill>
                  <a:schemeClr val="tx1"/>
                </a:solidFill>
              </a:rPr>
              <a:t>Есть </a:t>
            </a:r>
            <a:r>
              <a:rPr lang="ru-RU" sz="1800" dirty="0">
                <a:solidFill>
                  <a:schemeClr val="tx1"/>
                </a:solidFill>
              </a:rPr>
              <a:t>три варианта </a:t>
            </a:r>
            <a:r>
              <a:rPr lang="ru-RU" sz="1800" dirty="0" smtClean="0">
                <a:solidFill>
                  <a:schemeClr val="tx1"/>
                </a:solidFill>
              </a:rPr>
              <a:t>ответа: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0" algn="l"/>
            <a:endParaRPr lang="en-US" sz="1800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lphaLcParenR"/>
            </a:pPr>
            <a:r>
              <a:rPr lang="ru-RU" sz="1800" dirty="0" smtClean="0">
                <a:solidFill>
                  <a:schemeClr val="tx1"/>
                </a:solidFill>
              </a:rPr>
              <a:t>Да</a:t>
            </a:r>
            <a:r>
              <a:rPr lang="ru-RU" sz="1800" dirty="0">
                <a:solidFill>
                  <a:schemeClr val="tx1"/>
                </a:solidFill>
              </a:rPr>
              <a:t>, мир познаваем.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74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Два важных вопроса в философии.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Autofit/>
          </a:bodyPr>
          <a:lstStyle/>
          <a:p>
            <a:pPr lvl="0" algn="l"/>
            <a:r>
              <a:rPr lang="ru-RU" sz="1800" dirty="0">
                <a:solidFill>
                  <a:schemeClr val="tx1"/>
                </a:solidFill>
              </a:rPr>
              <a:t>Познаваем ли объективный мир?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1800" dirty="0" smtClean="0">
                <a:solidFill>
                  <a:schemeClr val="tx1"/>
                </a:solidFill>
              </a:rPr>
              <a:t>Существует </a:t>
            </a:r>
            <a:r>
              <a:rPr lang="ru-RU" sz="1800" dirty="0">
                <a:solidFill>
                  <a:schemeClr val="tx1"/>
                </a:solidFill>
              </a:rPr>
              <a:t>ли он сам по себе </a:t>
            </a:r>
            <a:r>
              <a:rPr lang="ru-RU" sz="1800" dirty="0" smtClean="0">
                <a:solidFill>
                  <a:schemeClr val="tx1"/>
                </a:solidFill>
              </a:rPr>
              <a:t>независимоот </a:t>
            </a:r>
            <a:r>
              <a:rPr lang="ru-RU" sz="1800" dirty="0">
                <a:solidFill>
                  <a:schemeClr val="tx1"/>
                </a:solidFill>
              </a:rPr>
              <a:t>нашего познания?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1800" dirty="0" smtClean="0">
                <a:solidFill>
                  <a:schemeClr val="tx1"/>
                </a:solidFill>
              </a:rPr>
              <a:t>Есть </a:t>
            </a:r>
            <a:r>
              <a:rPr lang="ru-RU" sz="1800" dirty="0">
                <a:solidFill>
                  <a:schemeClr val="tx1"/>
                </a:solidFill>
              </a:rPr>
              <a:t>три варианта </a:t>
            </a:r>
            <a:r>
              <a:rPr lang="ru-RU" sz="1800" dirty="0" smtClean="0">
                <a:solidFill>
                  <a:schemeClr val="tx1"/>
                </a:solidFill>
              </a:rPr>
              <a:t>ответа: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0" algn="l"/>
            <a:endParaRPr lang="en-US" sz="18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1800" dirty="0" smtClean="0">
                <a:solidFill>
                  <a:schemeClr val="tx1"/>
                </a:solidFill>
              </a:rPr>
              <a:t>a)       </a:t>
            </a:r>
            <a:r>
              <a:rPr lang="ru-RU" sz="1800" dirty="0" smtClean="0">
                <a:solidFill>
                  <a:schemeClr val="tx1"/>
                </a:solidFill>
              </a:rPr>
              <a:t>Да</a:t>
            </a:r>
            <a:r>
              <a:rPr lang="ru-RU" sz="1800" dirty="0">
                <a:solidFill>
                  <a:schemeClr val="tx1"/>
                </a:solidFill>
              </a:rPr>
              <a:t>, мир познаваем.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b)      </a:t>
            </a:r>
            <a:r>
              <a:rPr lang="ru-RU" sz="1800" dirty="0" smtClean="0">
                <a:solidFill>
                  <a:schemeClr val="tx1"/>
                </a:solidFill>
              </a:rPr>
              <a:t>Нет</a:t>
            </a:r>
            <a:r>
              <a:rPr lang="ru-RU" sz="1800" dirty="0">
                <a:solidFill>
                  <a:schemeClr val="tx1"/>
                </a:solidFill>
              </a:rPr>
              <a:t>, мир не </a:t>
            </a:r>
            <a:r>
              <a:rPr lang="ru-RU" sz="1800" dirty="0" smtClean="0">
                <a:solidFill>
                  <a:schemeClr val="tx1"/>
                </a:solidFill>
              </a:rPr>
              <a:t>познаваем.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1800" dirty="0" smtClean="0">
                <a:solidFill>
                  <a:schemeClr val="tx1"/>
                </a:solidFill>
              </a:rPr>
              <a:t>          Эта </a:t>
            </a:r>
            <a:r>
              <a:rPr lang="ru-RU" sz="1800" dirty="0">
                <a:solidFill>
                  <a:schemeClr val="tx1"/>
                </a:solidFill>
              </a:rPr>
              <a:t>позиция получила название «агностицизм», что значит неопознанный, </a:t>
            </a:r>
            <a:r>
              <a:rPr lang="ru-RU" sz="1800" dirty="0" smtClean="0">
                <a:solidFill>
                  <a:schemeClr val="tx1"/>
                </a:solidFill>
              </a:rPr>
              <a:t>  </a:t>
            </a:r>
          </a:p>
          <a:p>
            <a:pPr lvl="0" algn="l"/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         </a:t>
            </a:r>
            <a:r>
              <a:rPr lang="ru-RU" sz="1800" dirty="0" smtClean="0">
                <a:solidFill>
                  <a:schemeClr val="tx1"/>
                </a:solidFill>
              </a:rPr>
              <a:t>неизвестный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6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8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Два важных вопроса в философии.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rmAutofit fontScale="62500" lnSpcReduction="20000"/>
          </a:bodyPr>
          <a:lstStyle/>
          <a:p>
            <a:pPr lvl="0" algn="l"/>
            <a:r>
              <a:rPr lang="ru-RU" dirty="0">
                <a:solidFill>
                  <a:schemeClr val="tx1"/>
                </a:solidFill>
              </a:rPr>
              <a:t>Познаваем ли объективный мир?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Существует </a:t>
            </a:r>
            <a:r>
              <a:rPr lang="ru-RU" dirty="0">
                <a:solidFill>
                  <a:schemeClr val="tx1"/>
                </a:solidFill>
              </a:rPr>
              <a:t>ли он сам по себе независимо </a:t>
            </a:r>
            <a:r>
              <a:rPr lang="ru-RU" dirty="0" smtClean="0">
                <a:solidFill>
                  <a:schemeClr val="tx1"/>
                </a:solidFill>
              </a:rPr>
              <a:t>от </a:t>
            </a:r>
            <a:r>
              <a:rPr lang="ru-RU" dirty="0">
                <a:solidFill>
                  <a:schemeClr val="tx1"/>
                </a:solidFill>
              </a:rPr>
              <a:t>нашего познания?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Есть три варианта </a:t>
            </a:r>
            <a:r>
              <a:rPr lang="ru-RU" dirty="0" smtClean="0">
                <a:solidFill>
                  <a:schemeClr val="tx1"/>
                </a:solidFill>
              </a:rPr>
              <a:t>ответа:</a:t>
            </a:r>
            <a:endParaRPr lang="en-US" dirty="0" smtClean="0">
              <a:solidFill>
                <a:schemeClr val="tx1"/>
              </a:solidFill>
            </a:endParaRPr>
          </a:p>
          <a:p>
            <a:pPr lvl="0" algn="l"/>
            <a:endParaRPr lang="en-US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lphaLcParenR"/>
            </a:pPr>
            <a:r>
              <a:rPr lang="ru-RU" dirty="0" smtClean="0">
                <a:solidFill>
                  <a:schemeClr val="tx1"/>
                </a:solidFill>
              </a:rPr>
              <a:t>Да</a:t>
            </a:r>
            <a:r>
              <a:rPr lang="ru-RU" dirty="0">
                <a:solidFill>
                  <a:schemeClr val="tx1"/>
                </a:solidFill>
              </a:rPr>
              <a:t>, мир познаваем.</a:t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lphaLcParenR"/>
            </a:pPr>
            <a:r>
              <a:rPr lang="ru-RU" dirty="0" smtClean="0">
                <a:solidFill>
                  <a:schemeClr val="tx1"/>
                </a:solidFill>
              </a:rPr>
              <a:t>Нет</a:t>
            </a:r>
            <a:r>
              <a:rPr lang="ru-RU" dirty="0">
                <a:solidFill>
                  <a:schemeClr val="tx1"/>
                </a:solidFill>
              </a:rPr>
              <a:t>, мир не </a:t>
            </a:r>
            <a:r>
              <a:rPr lang="ru-RU" dirty="0" smtClean="0">
                <a:solidFill>
                  <a:schemeClr val="tx1"/>
                </a:solidFill>
              </a:rPr>
              <a:t>познаваем.</a:t>
            </a:r>
            <a:endParaRPr lang="en-US" dirty="0" smtClean="0">
              <a:solidFill>
                <a:schemeClr val="tx1"/>
              </a:solidFill>
            </a:endParaRPr>
          </a:p>
          <a:p>
            <a:pPr lvl="0" algn="l"/>
            <a:r>
              <a:rPr lang="en-US" dirty="0" smtClean="0">
                <a:solidFill>
                  <a:schemeClr val="tx1"/>
                </a:solidFill>
              </a:rPr>
              <a:t>         </a:t>
            </a:r>
            <a:r>
              <a:rPr lang="ru-RU" dirty="0" smtClean="0">
                <a:solidFill>
                  <a:schemeClr val="tx1"/>
                </a:solidFill>
              </a:rPr>
              <a:t>Эта </a:t>
            </a:r>
            <a:r>
              <a:rPr lang="ru-RU" dirty="0">
                <a:solidFill>
                  <a:schemeClr val="tx1"/>
                </a:solidFill>
              </a:rPr>
              <a:t>позиция получила название «агностицизм», что значит неопознанный, 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</a:p>
          <a:p>
            <a:pPr lvl="0"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  <a:r>
              <a:rPr lang="ru-RU" dirty="0" smtClean="0">
                <a:solidFill>
                  <a:schemeClr val="tx1"/>
                </a:solidFill>
              </a:rPr>
              <a:t>неизвестный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c)      </a:t>
            </a:r>
            <a:r>
              <a:rPr lang="ru-RU" dirty="0" smtClean="0">
                <a:solidFill>
                  <a:schemeClr val="tx1"/>
                </a:solidFill>
              </a:rPr>
              <a:t>Мы </a:t>
            </a:r>
            <a:r>
              <a:rPr lang="ru-RU" dirty="0">
                <a:solidFill>
                  <a:schemeClr val="tx1"/>
                </a:solidFill>
              </a:rPr>
              <a:t>не знаем, познаваем ли мир или не познаваем.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        </a:t>
            </a:r>
            <a:r>
              <a:rPr lang="ru-RU" dirty="0" smtClean="0">
                <a:solidFill>
                  <a:schemeClr val="tx1"/>
                </a:solidFill>
              </a:rPr>
              <a:t>Эта </a:t>
            </a:r>
            <a:r>
              <a:rPr lang="ru-RU" dirty="0">
                <a:solidFill>
                  <a:schemeClr val="tx1"/>
                </a:solidFill>
              </a:rPr>
              <a:t>позиция получила название «скептицизма», что значит,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  <a:r>
              <a:rPr lang="ru-RU" dirty="0" smtClean="0">
                <a:solidFill>
                  <a:schemeClr val="tx1"/>
                </a:solidFill>
              </a:rPr>
              <a:t>рассматривающий</a:t>
            </a:r>
            <a:r>
              <a:rPr lang="ru-RU" dirty="0">
                <a:solidFill>
                  <a:schemeClr val="tx1"/>
                </a:solidFill>
              </a:rPr>
              <a:t>, исследующий. </a:t>
            </a:r>
          </a:p>
        </p:txBody>
      </p:sp>
    </p:spTree>
    <p:extLst>
      <p:ext uri="{BB962C8B-B14F-4D97-AF65-F5344CB8AC3E}">
        <p14:creationId xmlns:p14="http://schemas.microsoft.com/office/powerpoint/2010/main" val="232666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064896" cy="4176464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900" dirty="0" smtClean="0">
                <a:solidFill>
                  <a:schemeClr val="tx1"/>
                </a:solidFill>
              </a:rPr>
              <a:t>Закон не-противоречия – </a:t>
            </a:r>
            <a:r>
              <a:rPr lang="en-US" sz="2900" dirty="0" smtClean="0">
                <a:solidFill>
                  <a:schemeClr val="tx1"/>
                </a:solidFill>
              </a:rPr>
              <a:t>A</a:t>
            </a:r>
            <a:r>
              <a:rPr lang="ru-RU" sz="2900" dirty="0" smtClean="0">
                <a:solidFill>
                  <a:schemeClr val="tx1"/>
                </a:solidFill>
              </a:rPr>
              <a:t> не может быть </a:t>
            </a:r>
            <a:r>
              <a:rPr lang="en-US" sz="2900" dirty="0" smtClean="0">
                <a:solidFill>
                  <a:schemeClr val="tx1"/>
                </a:solidFill>
              </a:rPr>
              <a:t>A</a:t>
            </a:r>
            <a:r>
              <a:rPr lang="ru-RU" sz="2900" dirty="0" smtClean="0">
                <a:solidFill>
                  <a:schemeClr val="tx1"/>
                </a:solidFill>
              </a:rPr>
              <a:t> и не-</a:t>
            </a:r>
            <a:r>
              <a:rPr lang="en-US" sz="2900" dirty="0" smtClean="0">
                <a:solidFill>
                  <a:schemeClr val="tx1"/>
                </a:solidFill>
              </a:rPr>
              <a:t>A</a:t>
            </a:r>
            <a:r>
              <a:rPr lang="ru-RU" sz="2900" dirty="0" smtClean="0">
                <a:solidFill>
                  <a:schemeClr val="tx1"/>
                </a:solidFill>
              </a:rPr>
              <a:t> в то же самое время и в том же отношении.</a:t>
            </a:r>
            <a:br>
              <a:rPr lang="ru-RU" sz="2900" dirty="0" smtClean="0">
                <a:solidFill>
                  <a:schemeClr val="tx1"/>
                </a:solidFill>
              </a:rPr>
            </a:br>
            <a:endParaRPr lang="ru-RU" sz="2900" dirty="0" smtClean="0">
              <a:solidFill>
                <a:schemeClr val="tx1"/>
              </a:solidFill>
            </a:endParaRPr>
          </a:p>
          <a:p>
            <a:pPr algn="l"/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smtClean="0">
                <a:solidFill>
                  <a:schemeClr val="tx1"/>
                </a:solidFill>
              </a:rPr>
              <a:t>     Иоанна 1:22 Сказали </a:t>
            </a:r>
            <a:r>
              <a:rPr lang="ru-RU" sz="2900" dirty="0">
                <a:solidFill>
                  <a:schemeClr val="tx1"/>
                </a:solidFill>
              </a:rPr>
              <a:t>ему: кто же ты? чтобы </a:t>
            </a:r>
            <a:r>
              <a:rPr lang="ru-RU" sz="2900" dirty="0" smtClean="0">
                <a:solidFill>
                  <a:schemeClr val="tx1"/>
                </a:solidFill>
              </a:rPr>
              <a:t>    </a:t>
            </a:r>
          </a:p>
          <a:p>
            <a:pPr algn="l"/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smtClean="0">
                <a:solidFill>
                  <a:schemeClr val="tx1"/>
                </a:solidFill>
              </a:rPr>
              <a:t>     нам </a:t>
            </a:r>
            <a:r>
              <a:rPr lang="ru-RU" sz="2900" dirty="0">
                <a:solidFill>
                  <a:schemeClr val="tx1"/>
                </a:solidFill>
              </a:rPr>
              <a:t>дать ответ пославшим нас: что ты </a:t>
            </a:r>
            <a:r>
              <a:rPr lang="ru-RU" sz="29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smtClean="0">
                <a:solidFill>
                  <a:schemeClr val="tx1"/>
                </a:solidFill>
              </a:rPr>
              <a:t>     скажешь </a:t>
            </a:r>
            <a:r>
              <a:rPr lang="ru-RU" sz="2900" dirty="0">
                <a:solidFill>
                  <a:schemeClr val="tx1"/>
                </a:solidFill>
              </a:rPr>
              <a:t>о себе самом?</a:t>
            </a:r>
          </a:p>
          <a:p>
            <a:pPr algn="l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20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064896" cy="4176464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Закон не-противоречия –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ru-RU" dirty="0" smtClean="0">
                <a:solidFill>
                  <a:schemeClr val="tx1"/>
                </a:solidFill>
              </a:rPr>
              <a:t> не может быть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ru-RU" dirty="0" smtClean="0">
                <a:solidFill>
                  <a:schemeClr val="tx1"/>
                </a:solidFill>
              </a:rPr>
              <a:t> и не-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ru-RU" dirty="0" smtClean="0">
                <a:solidFill>
                  <a:schemeClr val="tx1"/>
                </a:solidFill>
              </a:rPr>
              <a:t> в то же самое время и в том же отношении.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Иоанна 1:22 </a:t>
            </a:r>
            <a:r>
              <a:rPr lang="ru-RU" dirty="0">
                <a:solidFill>
                  <a:schemeClr val="tx1"/>
                </a:solidFill>
              </a:rPr>
              <a:t>Сказали ему: кто же ты? чтобы нам дать ответ пославшим нас: что ты скажешь о себе самом?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 Одно и то же свойство не может одновременно   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dirty="0" smtClean="0">
                <a:solidFill>
                  <a:schemeClr val="tx1"/>
                </a:solidFill>
              </a:rPr>
              <a:t>принадлежать, и не принадлежать, одному и тому  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dirty="0" smtClean="0">
                <a:solidFill>
                  <a:schemeClr val="tx1"/>
                </a:solidFill>
              </a:rPr>
              <a:t>же предмету в том же самом отношении.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16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/>
          </a:bodyPr>
          <a:lstStyle/>
          <a:p>
            <a:pPr algn="l"/>
            <a:r>
              <a:rPr lang="en-US" sz="2700" dirty="0" smtClean="0">
                <a:solidFill>
                  <a:schemeClr val="tx1"/>
                </a:solidFill>
              </a:rPr>
              <a:t>2.    </a:t>
            </a:r>
            <a:r>
              <a:rPr lang="ru-RU" sz="2700" dirty="0" smtClean="0">
                <a:solidFill>
                  <a:schemeClr val="tx1"/>
                </a:solidFill>
              </a:rPr>
              <a:t>Закон </a:t>
            </a:r>
            <a:r>
              <a:rPr lang="ru-RU" sz="2700" dirty="0">
                <a:solidFill>
                  <a:schemeClr val="tx1"/>
                </a:solidFill>
              </a:rPr>
              <a:t>причинно-следственной связи – каждое </a:t>
            </a:r>
            <a:r>
              <a:rPr lang="en-US" sz="2700" dirty="0" smtClean="0">
                <a:solidFill>
                  <a:schemeClr val="tx1"/>
                </a:solidFill>
              </a:rPr>
              <a:t>                                                   </a:t>
            </a:r>
          </a:p>
          <a:p>
            <a:pPr algn="l"/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smtClean="0">
                <a:solidFill>
                  <a:schemeClr val="tx1"/>
                </a:solidFill>
              </a:rPr>
              <a:t>      </a:t>
            </a:r>
            <a:r>
              <a:rPr lang="ru-RU" sz="2700" dirty="0" smtClean="0">
                <a:solidFill>
                  <a:schemeClr val="tx1"/>
                </a:solidFill>
              </a:rPr>
              <a:t>следствие </a:t>
            </a:r>
            <a:r>
              <a:rPr lang="ru-RU" sz="2700" dirty="0">
                <a:solidFill>
                  <a:schemeClr val="tx1"/>
                </a:solidFill>
              </a:rPr>
              <a:t>имеет свою причину.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9600" dirty="0">
                <a:solidFill>
                  <a:schemeClr val="tx1"/>
                </a:solidFill>
              </a:rPr>
              <a:t/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en-US" sz="9600" dirty="0" smtClean="0">
                <a:solidFill>
                  <a:schemeClr val="tx1"/>
                </a:solidFill>
              </a:rPr>
              <a:t>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30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dirty="0" smtClean="0">
                <a:solidFill>
                  <a:schemeClr val="tx1"/>
                </a:solidFill>
              </a:rPr>
              <a:t>2.    </a:t>
            </a:r>
            <a:r>
              <a:rPr lang="ru-RU" sz="10800" dirty="0" smtClean="0">
                <a:solidFill>
                  <a:schemeClr val="tx1"/>
                </a:solidFill>
              </a:rPr>
              <a:t>Закон </a:t>
            </a:r>
            <a:r>
              <a:rPr lang="ru-RU" sz="10800" dirty="0">
                <a:solidFill>
                  <a:schemeClr val="tx1"/>
                </a:solidFill>
              </a:rPr>
              <a:t>причинно-следственной связи – каждое </a:t>
            </a:r>
            <a:r>
              <a:rPr lang="en-US" sz="10800" dirty="0" smtClean="0">
                <a:solidFill>
                  <a:schemeClr val="tx1"/>
                </a:solidFill>
              </a:rPr>
              <a:t>                                                   </a:t>
            </a:r>
          </a:p>
          <a:p>
            <a:pPr algn="l"/>
            <a:r>
              <a:rPr lang="en-US" sz="10800" dirty="0">
                <a:solidFill>
                  <a:schemeClr val="tx1"/>
                </a:solidFill>
              </a:rPr>
              <a:t> </a:t>
            </a:r>
            <a:r>
              <a:rPr lang="en-US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следствие </a:t>
            </a:r>
            <a:r>
              <a:rPr lang="ru-RU" sz="10800" dirty="0">
                <a:solidFill>
                  <a:schemeClr val="tx1"/>
                </a:solidFill>
              </a:rPr>
              <a:t>имеет свою причину.</a:t>
            </a:r>
            <a:br>
              <a:rPr lang="ru-RU" sz="10800" dirty="0">
                <a:solidFill>
                  <a:schemeClr val="tx1"/>
                </a:solidFill>
              </a:rPr>
            </a:br>
            <a:r>
              <a:rPr lang="ru-RU" sz="10800" dirty="0">
                <a:solidFill>
                  <a:schemeClr val="tx1"/>
                </a:solidFill>
              </a:rPr>
              <a:t/>
            </a:r>
            <a:br>
              <a:rPr lang="ru-RU" sz="10800" dirty="0">
                <a:solidFill>
                  <a:schemeClr val="tx1"/>
                </a:solidFill>
              </a:rPr>
            </a:br>
            <a:r>
              <a:rPr lang="en-US" sz="10800" dirty="0" smtClean="0">
                <a:solidFill>
                  <a:schemeClr val="tx1"/>
                </a:solidFill>
              </a:rPr>
              <a:t>       </a:t>
            </a:r>
            <a:r>
              <a:rPr lang="ru-RU" sz="10800" dirty="0" smtClean="0">
                <a:solidFill>
                  <a:schemeClr val="tx1"/>
                </a:solidFill>
              </a:rPr>
              <a:t>Иоанна</a:t>
            </a:r>
            <a:r>
              <a:rPr lang="ru-RU" sz="10800" dirty="0">
                <a:solidFill>
                  <a:schemeClr val="tx1"/>
                </a:solidFill>
              </a:rPr>
              <a:t>. 3:2 Он пришел к Иисусу ночью и сказал Ему: </a:t>
            </a:r>
            <a:r>
              <a:rPr lang="en-US" sz="10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en-US" sz="10800" dirty="0">
                <a:solidFill>
                  <a:schemeClr val="tx1"/>
                </a:solidFill>
              </a:rPr>
              <a:t> </a:t>
            </a:r>
            <a:r>
              <a:rPr lang="en-US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Равви</a:t>
            </a:r>
            <a:r>
              <a:rPr lang="ru-RU" sz="10800" dirty="0">
                <a:solidFill>
                  <a:schemeClr val="tx1"/>
                </a:solidFill>
              </a:rPr>
              <a:t>! мы знаем, что Ты учитель, пришедший от Бога; </a:t>
            </a:r>
            <a:r>
              <a:rPr lang="ru-RU" sz="108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ибо таких </a:t>
            </a:r>
            <a:r>
              <a:rPr lang="ru-RU" sz="10800" dirty="0">
                <a:solidFill>
                  <a:schemeClr val="tx1"/>
                </a:solidFill>
              </a:rPr>
              <a:t>чудес, какие Ты творишь, никто не может </a:t>
            </a:r>
            <a:r>
              <a:rPr lang="ru-RU" sz="108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творить</a:t>
            </a:r>
            <a:r>
              <a:rPr lang="ru-RU" sz="10800" dirty="0">
                <a:solidFill>
                  <a:schemeClr val="tx1"/>
                </a:solidFill>
              </a:rPr>
              <a:t>, </a:t>
            </a:r>
            <a:r>
              <a:rPr lang="ru-RU" sz="10800" dirty="0" smtClean="0">
                <a:solidFill>
                  <a:schemeClr val="tx1"/>
                </a:solidFill>
              </a:rPr>
              <a:t>если</a:t>
            </a:r>
            <a:r>
              <a:rPr lang="en-US" sz="10800" dirty="0" smtClean="0">
                <a:solidFill>
                  <a:schemeClr val="tx1"/>
                </a:solidFill>
              </a:rPr>
              <a:t> </a:t>
            </a:r>
            <a:r>
              <a:rPr lang="ru-RU" sz="10800" dirty="0" smtClean="0">
                <a:solidFill>
                  <a:schemeClr val="tx1"/>
                </a:solidFill>
              </a:rPr>
              <a:t>не </a:t>
            </a:r>
            <a:r>
              <a:rPr lang="ru-RU" sz="10800" dirty="0">
                <a:solidFill>
                  <a:schemeClr val="tx1"/>
                </a:solidFill>
              </a:rPr>
              <a:t>будет с ним Бог. </a:t>
            </a:r>
            <a:r>
              <a:rPr lang="ru-RU" sz="9600" dirty="0">
                <a:solidFill>
                  <a:schemeClr val="tx1"/>
                </a:solidFill>
              </a:rPr>
              <a:t/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38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17646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0800" dirty="0" smtClean="0">
                <a:solidFill>
                  <a:schemeClr val="tx1"/>
                </a:solidFill>
              </a:rPr>
              <a:t>2.    </a:t>
            </a:r>
            <a:r>
              <a:rPr lang="ru-RU" sz="10800" dirty="0" smtClean="0">
                <a:solidFill>
                  <a:schemeClr val="tx1"/>
                </a:solidFill>
              </a:rPr>
              <a:t>Закон </a:t>
            </a:r>
            <a:r>
              <a:rPr lang="ru-RU" sz="10800" dirty="0">
                <a:solidFill>
                  <a:schemeClr val="tx1"/>
                </a:solidFill>
              </a:rPr>
              <a:t>причинно-следственной связи – каждое </a:t>
            </a:r>
            <a:r>
              <a:rPr lang="en-US" sz="10800" dirty="0" smtClean="0">
                <a:solidFill>
                  <a:schemeClr val="tx1"/>
                </a:solidFill>
              </a:rPr>
              <a:t>                                                   </a:t>
            </a:r>
          </a:p>
          <a:p>
            <a:pPr algn="l"/>
            <a:r>
              <a:rPr lang="en-US" sz="10800" dirty="0">
                <a:solidFill>
                  <a:schemeClr val="tx1"/>
                </a:solidFill>
              </a:rPr>
              <a:t> </a:t>
            </a:r>
            <a:r>
              <a:rPr lang="en-US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следствие </a:t>
            </a:r>
            <a:r>
              <a:rPr lang="ru-RU" sz="10800" dirty="0">
                <a:solidFill>
                  <a:schemeClr val="tx1"/>
                </a:solidFill>
              </a:rPr>
              <a:t>имеет свою причину.</a:t>
            </a:r>
            <a:br>
              <a:rPr lang="ru-RU" sz="10800" dirty="0">
                <a:solidFill>
                  <a:schemeClr val="tx1"/>
                </a:solidFill>
              </a:rPr>
            </a:br>
            <a:r>
              <a:rPr lang="ru-RU" sz="10800" dirty="0">
                <a:solidFill>
                  <a:schemeClr val="tx1"/>
                </a:solidFill>
              </a:rPr>
              <a:t/>
            </a:r>
            <a:br>
              <a:rPr lang="ru-RU" sz="10800" dirty="0">
                <a:solidFill>
                  <a:schemeClr val="tx1"/>
                </a:solidFill>
              </a:rPr>
            </a:br>
            <a:r>
              <a:rPr lang="en-US" sz="10800" dirty="0" smtClean="0">
                <a:solidFill>
                  <a:schemeClr val="tx1"/>
                </a:solidFill>
              </a:rPr>
              <a:t>       </a:t>
            </a:r>
            <a:r>
              <a:rPr lang="ru-RU" sz="10800" dirty="0" smtClean="0">
                <a:solidFill>
                  <a:schemeClr val="tx1"/>
                </a:solidFill>
              </a:rPr>
              <a:t>Иоанна</a:t>
            </a:r>
            <a:r>
              <a:rPr lang="ru-RU" sz="10800" dirty="0">
                <a:solidFill>
                  <a:schemeClr val="tx1"/>
                </a:solidFill>
              </a:rPr>
              <a:t>. 3:2 Он пришел к Иисусу ночью и сказал Ему: </a:t>
            </a:r>
            <a:r>
              <a:rPr lang="en-US" sz="10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en-US" sz="10800" dirty="0">
                <a:solidFill>
                  <a:schemeClr val="tx1"/>
                </a:solidFill>
              </a:rPr>
              <a:t> </a:t>
            </a:r>
            <a:r>
              <a:rPr lang="en-US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Равви</a:t>
            </a:r>
            <a:r>
              <a:rPr lang="ru-RU" sz="10800" dirty="0">
                <a:solidFill>
                  <a:schemeClr val="tx1"/>
                </a:solidFill>
              </a:rPr>
              <a:t>! мы знаем, что Ты учитель, пришедший от Бога; </a:t>
            </a:r>
            <a:r>
              <a:rPr lang="ru-RU" sz="10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ибо таких </a:t>
            </a:r>
            <a:r>
              <a:rPr lang="ru-RU" sz="10800" dirty="0">
                <a:solidFill>
                  <a:schemeClr val="tx1"/>
                </a:solidFill>
              </a:rPr>
              <a:t>чудес, какие Ты творишь, никто не может </a:t>
            </a:r>
            <a:r>
              <a:rPr lang="ru-RU" sz="108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творить</a:t>
            </a:r>
            <a:r>
              <a:rPr lang="ru-RU" sz="10800" dirty="0">
                <a:solidFill>
                  <a:schemeClr val="tx1"/>
                </a:solidFill>
              </a:rPr>
              <a:t>, если </a:t>
            </a:r>
            <a:r>
              <a:rPr lang="ru-RU" sz="10800" dirty="0" smtClean="0">
                <a:solidFill>
                  <a:schemeClr val="tx1"/>
                </a:solidFill>
              </a:rPr>
              <a:t>не </a:t>
            </a:r>
            <a:r>
              <a:rPr lang="ru-RU" sz="10800" dirty="0">
                <a:solidFill>
                  <a:schemeClr val="tx1"/>
                </a:solidFill>
              </a:rPr>
              <a:t>будет с ним Бог. </a:t>
            </a:r>
            <a:br>
              <a:rPr lang="ru-RU" sz="10800" dirty="0">
                <a:solidFill>
                  <a:schemeClr val="tx1"/>
                </a:solidFill>
              </a:rPr>
            </a:br>
            <a:r>
              <a:rPr lang="ru-RU" sz="10800" dirty="0">
                <a:solidFill>
                  <a:schemeClr val="tx1"/>
                </a:solidFill>
              </a:rPr>
              <a:t/>
            </a:r>
            <a:br>
              <a:rPr lang="ru-RU" sz="10800" dirty="0">
                <a:solidFill>
                  <a:schemeClr val="tx1"/>
                </a:solidFill>
              </a:rPr>
            </a:br>
            <a:r>
              <a:rPr lang="en-US" sz="10800" dirty="0" smtClean="0">
                <a:solidFill>
                  <a:schemeClr val="tx1"/>
                </a:solidFill>
              </a:rPr>
              <a:t>       </a:t>
            </a:r>
            <a:r>
              <a:rPr lang="ru-RU" sz="10800" dirty="0" smtClean="0">
                <a:solidFill>
                  <a:schemeClr val="tx1"/>
                </a:solidFill>
              </a:rPr>
              <a:t>Согласно </a:t>
            </a:r>
            <a:r>
              <a:rPr lang="ru-RU" sz="10800" dirty="0">
                <a:solidFill>
                  <a:schemeClr val="tx1"/>
                </a:solidFill>
              </a:rPr>
              <a:t>законам термодинамики, в физическом </a:t>
            </a:r>
            <a:endParaRPr lang="ru-RU" sz="10800" dirty="0" smtClean="0">
              <a:solidFill>
                <a:schemeClr val="tx1"/>
              </a:solidFill>
            </a:endParaRPr>
          </a:p>
          <a:p>
            <a:pPr algn="l"/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smtClean="0">
                <a:solidFill>
                  <a:schemeClr val="tx1"/>
                </a:solidFill>
              </a:rPr>
              <a:t>      </a:t>
            </a:r>
            <a:r>
              <a:rPr lang="ru-RU" sz="10800" dirty="0" smtClean="0">
                <a:solidFill>
                  <a:schemeClr val="tx1"/>
                </a:solidFill>
              </a:rPr>
              <a:t>мире причина </a:t>
            </a:r>
            <a:r>
              <a:rPr lang="ru-RU" sz="10800" dirty="0">
                <a:solidFill>
                  <a:schemeClr val="tx1"/>
                </a:solidFill>
              </a:rPr>
              <a:t>должна быть больше, или по крайней </a:t>
            </a:r>
            <a:r>
              <a:rPr lang="ru-RU" sz="108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0800" dirty="0" smtClean="0">
                <a:solidFill>
                  <a:schemeClr val="tx1"/>
                </a:solidFill>
              </a:rPr>
              <a:t>       мере</a:t>
            </a:r>
            <a:r>
              <a:rPr lang="ru-RU" sz="10800" dirty="0">
                <a:solidFill>
                  <a:schemeClr val="tx1"/>
                </a:solidFill>
              </a:rPr>
              <a:t>, равна </a:t>
            </a:r>
            <a:r>
              <a:rPr lang="ru-RU" sz="10800" dirty="0" smtClean="0">
                <a:solidFill>
                  <a:schemeClr val="tx1"/>
                </a:solidFill>
              </a:rPr>
              <a:t>следствию</a:t>
            </a:r>
            <a:r>
              <a:rPr lang="ru-RU" sz="10800" dirty="0">
                <a:solidFill>
                  <a:schemeClr val="tx1"/>
                </a:solidFill>
              </a:rPr>
              <a:t>. </a:t>
            </a:r>
            <a:r>
              <a:rPr lang="ru-RU" sz="10800" dirty="0"/>
              <a:t/>
            </a:r>
            <a:br>
              <a:rPr lang="ru-RU" sz="108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24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3"/>
            </a:pPr>
            <a:r>
              <a:rPr lang="ru-RU" sz="2700" dirty="0" smtClean="0">
                <a:solidFill>
                  <a:schemeClr val="tx1"/>
                </a:solidFill>
              </a:rPr>
              <a:t>Достоверность </a:t>
            </a:r>
            <a:r>
              <a:rPr lang="ru-RU" sz="2700" dirty="0">
                <a:solidFill>
                  <a:schemeClr val="tx1"/>
                </a:solidFill>
              </a:rPr>
              <a:t>знаний, полученных через органы </a:t>
            </a:r>
            <a:r>
              <a:rPr lang="ru-RU" sz="27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2700" dirty="0" smtClean="0">
                <a:solidFill>
                  <a:schemeClr val="tx1"/>
                </a:solidFill>
              </a:rPr>
              <a:t>      </a:t>
            </a:r>
            <a:r>
              <a:rPr lang="ru-RU" sz="2700" dirty="0" smtClean="0">
                <a:solidFill>
                  <a:schemeClr val="tx1"/>
                </a:solidFill>
              </a:rPr>
              <a:t>чувств</a:t>
            </a:r>
            <a:r>
              <a:rPr lang="ru-RU" sz="2700" dirty="0">
                <a:solidFill>
                  <a:schemeClr val="tx1"/>
                </a:solidFill>
              </a:rPr>
              <a:t>.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5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5700" dirty="0" smtClean="0">
                <a:solidFill>
                  <a:schemeClr val="tx1"/>
                </a:solidFill>
              </a:rPr>
              <a:t>3.     </a:t>
            </a:r>
            <a:r>
              <a:rPr lang="ru-RU" sz="5700" dirty="0" smtClean="0">
                <a:solidFill>
                  <a:schemeClr val="tx1"/>
                </a:solidFill>
              </a:rPr>
              <a:t>Достоверность </a:t>
            </a:r>
            <a:r>
              <a:rPr lang="ru-RU" sz="5700" dirty="0">
                <a:solidFill>
                  <a:schemeClr val="tx1"/>
                </a:solidFill>
              </a:rPr>
              <a:t>знаний, полученных через органы </a:t>
            </a:r>
            <a:r>
              <a:rPr lang="ru-RU" sz="57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5700" dirty="0">
                <a:solidFill>
                  <a:schemeClr val="tx1"/>
                </a:solidFill>
              </a:rPr>
              <a:t> </a:t>
            </a:r>
            <a:r>
              <a:rPr lang="ru-RU" sz="5700" dirty="0" smtClean="0">
                <a:solidFill>
                  <a:schemeClr val="tx1"/>
                </a:solidFill>
              </a:rPr>
              <a:t>       </a:t>
            </a:r>
            <a:r>
              <a:rPr lang="ru-RU" sz="5700" dirty="0" smtClean="0">
                <a:solidFill>
                  <a:schemeClr val="tx1"/>
                </a:solidFill>
              </a:rPr>
              <a:t>чувств</a:t>
            </a:r>
            <a:r>
              <a:rPr lang="ru-RU" sz="5700" dirty="0">
                <a:solidFill>
                  <a:schemeClr val="tx1"/>
                </a:solidFill>
              </a:rPr>
              <a:t>.</a:t>
            </a:r>
            <a:br>
              <a:rPr lang="ru-RU" sz="5700" dirty="0">
                <a:solidFill>
                  <a:schemeClr val="tx1"/>
                </a:solidFill>
              </a:rPr>
            </a:br>
            <a:r>
              <a:rPr lang="ru-RU" sz="5700" dirty="0">
                <a:solidFill>
                  <a:schemeClr val="tx1"/>
                </a:solidFill>
              </a:rPr>
              <a:t/>
            </a:r>
            <a:br>
              <a:rPr lang="ru-RU" sz="5700" dirty="0">
                <a:solidFill>
                  <a:schemeClr val="tx1"/>
                </a:solidFill>
              </a:rPr>
            </a:br>
            <a:r>
              <a:rPr lang="en-US" sz="5700" dirty="0" smtClean="0">
                <a:solidFill>
                  <a:schemeClr val="tx1"/>
                </a:solidFill>
              </a:rPr>
              <a:t>      </a:t>
            </a:r>
            <a:r>
              <a:rPr lang="ru-RU" sz="5700" dirty="0" smtClean="0">
                <a:solidFill>
                  <a:schemeClr val="tx1"/>
                </a:solidFill>
              </a:rPr>
              <a:t>  1 </a:t>
            </a:r>
            <a:r>
              <a:rPr lang="ru-RU" sz="5700" dirty="0">
                <a:solidFill>
                  <a:schemeClr val="tx1"/>
                </a:solidFill>
              </a:rPr>
              <a:t>Кор. 15:5-6 и что явился Кифе, потом двенадцати; </a:t>
            </a:r>
            <a:r>
              <a:rPr lang="ru-RU" sz="5700" dirty="0" smtClean="0">
                <a:solidFill>
                  <a:schemeClr val="tx1"/>
                </a:solidFill>
              </a:rPr>
              <a:t> </a:t>
            </a:r>
            <a:r>
              <a:rPr lang="ru-RU" sz="57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5700" dirty="0">
                <a:solidFill>
                  <a:schemeClr val="tx1"/>
                </a:solidFill>
              </a:rPr>
              <a:t> </a:t>
            </a:r>
            <a:r>
              <a:rPr lang="ru-RU" sz="5700" dirty="0" smtClean="0">
                <a:solidFill>
                  <a:schemeClr val="tx1"/>
                </a:solidFill>
              </a:rPr>
              <a:t>       </a:t>
            </a:r>
            <a:r>
              <a:rPr lang="ru-RU" sz="5700" dirty="0" smtClean="0">
                <a:solidFill>
                  <a:schemeClr val="tx1"/>
                </a:solidFill>
              </a:rPr>
              <a:t>потом явился </a:t>
            </a:r>
            <a:r>
              <a:rPr lang="ru-RU" sz="5700" dirty="0">
                <a:solidFill>
                  <a:schemeClr val="tx1"/>
                </a:solidFill>
              </a:rPr>
              <a:t>более нежели пятистам братий в одно </a:t>
            </a:r>
            <a:r>
              <a:rPr lang="ru-RU" sz="57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5700" dirty="0">
                <a:solidFill>
                  <a:schemeClr val="tx1"/>
                </a:solidFill>
              </a:rPr>
              <a:t> </a:t>
            </a:r>
            <a:r>
              <a:rPr lang="ru-RU" sz="5700" dirty="0" smtClean="0">
                <a:solidFill>
                  <a:schemeClr val="tx1"/>
                </a:solidFill>
              </a:rPr>
              <a:t>       </a:t>
            </a:r>
            <a:r>
              <a:rPr lang="ru-RU" sz="5700" dirty="0" smtClean="0">
                <a:solidFill>
                  <a:schemeClr val="tx1"/>
                </a:solidFill>
              </a:rPr>
              <a:t>время</a:t>
            </a:r>
            <a:r>
              <a:rPr lang="ru-RU" sz="5700" dirty="0">
                <a:solidFill>
                  <a:schemeClr val="tx1"/>
                </a:solidFill>
              </a:rPr>
              <a:t>, из </a:t>
            </a:r>
            <a:r>
              <a:rPr lang="ru-RU" sz="5700" dirty="0" smtClean="0">
                <a:solidFill>
                  <a:schemeClr val="tx1"/>
                </a:solidFill>
              </a:rPr>
              <a:t>которых </a:t>
            </a:r>
            <a:r>
              <a:rPr lang="ru-RU" sz="5700" dirty="0">
                <a:solidFill>
                  <a:schemeClr val="tx1"/>
                </a:solidFill>
              </a:rPr>
              <a:t>большая часть доныне в живых, а </a:t>
            </a:r>
            <a:r>
              <a:rPr lang="ru-RU" sz="57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5700" dirty="0">
                <a:solidFill>
                  <a:schemeClr val="tx1"/>
                </a:solidFill>
              </a:rPr>
              <a:t> </a:t>
            </a:r>
            <a:r>
              <a:rPr lang="ru-RU" sz="5700" dirty="0" smtClean="0">
                <a:solidFill>
                  <a:schemeClr val="tx1"/>
                </a:solidFill>
              </a:rPr>
              <a:t>       </a:t>
            </a:r>
            <a:r>
              <a:rPr lang="ru-RU" sz="5700" dirty="0" smtClean="0">
                <a:solidFill>
                  <a:schemeClr val="tx1"/>
                </a:solidFill>
              </a:rPr>
              <a:t>некоторые </a:t>
            </a:r>
            <a:r>
              <a:rPr lang="ru-RU" sz="5700" dirty="0">
                <a:solidFill>
                  <a:schemeClr val="tx1"/>
                </a:solidFill>
              </a:rPr>
              <a:t>и </a:t>
            </a:r>
            <a:r>
              <a:rPr lang="ru-RU" sz="5700" dirty="0" smtClean="0">
                <a:solidFill>
                  <a:schemeClr val="tx1"/>
                </a:solidFill>
              </a:rPr>
              <a:t>почили</a:t>
            </a:r>
            <a:r>
              <a:rPr lang="ru-RU" sz="5700" dirty="0">
                <a:solidFill>
                  <a:schemeClr val="tx1"/>
                </a:solidFill>
              </a:rPr>
              <a:t>. 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264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ru-RU" dirty="0"/>
              <a:t>Три важных эпистемологических принципа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450912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dirty="0" smtClean="0">
                <a:solidFill>
                  <a:schemeClr val="tx1"/>
                </a:solidFill>
              </a:rPr>
              <a:t>3.     Достоверность </a:t>
            </a:r>
            <a:r>
              <a:rPr lang="ru-RU" sz="11200" dirty="0">
                <a:solidFill>
                  <a:schemeClr val="tx1"/>
                </a:solidFill>
              </a:rPr>
              <a:t>знаний, полученных через органы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1200" dirty="0" smtClean="0">
                <a:solidFill>
                  <a:schemeClr val="tx1"/>
                </a:solidFill>
              </a:rPr>
              <a:t>        чувств</a:t>
            </a:r>
            <a:r>
              <a:rPr lang="ru-RU" sz="11200" dirty="0">
                <a:solidFill>
                  <a:schemeClr val="tx1"/>
                </a:solidFill>
              </a:rPr>
              <a:t>.</a:t>
            </a:r>
            <a:br>
              <a:rPr lang="ru-RU" sz="11200" dirty="0">
                <a:solidFill>
                  <a:schemeClr val="tx1"/>
                </a:solidFill>
              </a:rPr>
            </a:br>
            <a:r>
              <a:rPr lang="ru-RU" sz="11200" dirty="0">
                <a:solidFill>
                  <a:schemeClr val="tx1"/>
                </a:solidFill>
              </a:rPr>
              <a:t/>
            </a:r>
            <a:br>
              <a:rPr lang="ru-RU" sz="11200" dirty="0">
                <a:solidFill>
                  <a:schemeClr val="tx1"/>
                </a:solidFill>
              </a:rPr>
            </a:br>
            <a:r>
              <a:rPr lang="en-US" sz="11200" dirty="0" smtClean="0">
                <a:solidFill>
                  <a:schemeClr val="tx1"/>
                </a:solidFill>
              </a:rPr>
              <a:t>        </a:t>
            </a:r>
            <a:r>
              <a:rPr lang="ru-RU" sz="11200" dirty="0" smtClean="0">
                <a:solidFill>
                  <a:schemeClr val="tx1"/>
                </a:solidFill>
              </a:rPr>
              <a:t>1 </a:t>
            </a:r>
            <a:r>
              <a:rPr lang="ru-RU" sz="11200" dirty="0">
                <a:solidFill>
                  <a:schemeClr val="tx1"/>
                </a:solidFill>
              </a:rPr>
              <a:t>Кор. 15:5-6 и что явился Кифе, потом двенадцати;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       </a:t>
            </a:r>
            <a:r>
              <a:rPr lang="ru-RU" sz="11200" dirty="0" smtClean="0">
                <a:solidFill>
                  <a:schemeClr val="tx1"/>
                </a:solidFill>
              </a:rPr>
              <a:t>потом 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явился </a:t>
            </a:r>
            <a:r>
              <a:rPr lang="ru-RU" sz="11200" dirty="0">
                <a:solidFill>
                  <a:schemeClr val="tx1"/>
                </a:solidFill>
              </a:rPr>
              <a:t>более нежели пятистам братий в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       </a:t>
            </a:r>
            <a:r>
              <a:rPr lang="ru-RU" sz="11200" dirty="0" smtClean="0">
                <a:solidFill>
                  <a:schemeClr val="tx1"/>
                </a:solidFill>
              </a:rPr>
              <a:t>одно </a:t>
            </a:r>
            <a:r>
              <a:rPr lang="ru-RU" sz="11200" dirty="0">
                <a:solidFill>
                  <a:schemeClr val="tx1"/>
                </a:solidFill>
              </a:rPr>
              <a:t>время, из </a:t>
            </a:r>
            <a:r>
              <a:rPr lang="ru-RU" sz="11200" dirty="0" smtClean="0">
                <a:solidFill>
                  <a:schemeClr val="tx1"/>
                </a:solidFill>
              </a:rPr>
              <a:t>которых </a:t>
            </a:r>
            <a:r>
              <a:rPr lang="ru-RU" sz="11200" dirty="0">
                <a:solidFill>
                  <a:schemeClr val="tx1"/>
                </a:solidFill>
              </a:rPr>
              <a:t>большая часть доныне в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       </a:t>
            </a:r>
            <a:r>
              <a:rPr lang="ru-RU" sz="11200" dirty="0" smtClean="0">
                <a:solidFill>
                  <a:schemeClr val="tx1"/>
                </a:solidFill>
              </a:rPr>
              <a:t>живых</a:t>
            </a:r>
            <a:r>
              <a:rPr lang="ru-RU" sz="11200" dirty="0">
                <a:solidFill>
                  <a:schemeClr val="tx1"/>
                </a:solidFill>
              </a:rPr>
              <a:t>, а некоторые </a:t>
            </a:r>
            <a:r>
              <a:rPr lang="ru-RU" sz="11200" dirty="0" smtClean="0">
                <a:solidFill>
                  <a:schemeClr val="tx1"/>
                </a:solidFill>
              </a:rPr>
              <a:t>и почили</a:t>
            </a:r>
            <a:r>
              <a:rPr lang="ru-RU" sz="11200" dirty="0">
                <a:solidFill>
                  <a:schemeClr val="tx1"/>
                </a:solidFill>
              </a:rPr>
              <a:t>. </a:t>
            </a:r>
            <a:br>
              <a:rPr lang="ru-RU" sz="11200" dirty="0">
                <a:solidFill>
                  <a:schemeClr val="tx1"/>
                </a:solidFill>
              </a:rPr>
            </a:br>
            <a:r>
              <a:rPr lang="ru-RU" sz="11200" dirty="0">
                <a:solidFill>
                  <a:schemeClr val="tx1"/>
                </a:solidFill>
              </a:rPr>
              <a:t/>
            </a:r>
            <a:br>
              <a:rPr lang="ru-RU" sz="11200" dirty="0">
                <a:solidFill>
                  <a:schemeClr val="tx1"/>
                </a:solidFill>
              </a:rPr>
            </a:br>
            <a:r>
              <a:rPr lang="en-US" sz="11200" dirty="0" smtClean="0">
                <a:solidFill>
                  <a:schemeClr val="tx1"/>
                </a:solidFill>
              </a:rPr>
              <a:t>        </a:t>
            </a:r>
            <a:r>
              <a:rPr lang="ru-RU" sz="11200" dirty="0" smtClean="0">
                <a:solidFill>
                  <a:schemeClr val="tx1"/>
                </a:solidFill>
              </a:rPr>
              <a:t>Если </a:t>
            </a:r>
            <a:r>
              <a:rPr lang="ru-RU" sz="11200" dirty="0">
                <a:solidFill>
                  <a:schemeClr val="tx1"/>
                </a:solidFill>
              </a:rPr>
              <a:t>мы игнорируем информацию, полученную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       </a:t>
            </a:r>
            <a:r>
              <a:rPr lang="ru-RU" sz="11200" dirty="0" smtClean="0">
                <a:solidFill>
                  <a:schemeClr val="tx1"/>
                </a:solidFill>
              </a:rPr>
              <a:t>через 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органы</a:t>
            </a:r>
            <a:r>
              <a:rPr lang="en-US" sz="11200" dirty="0" smtClean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чувств</a:t>
            </a:r>
            <a:r>
              <a:rPr lang="ru-RU" sz="11200" dirty="0">
                <a:solidFill>
                  <a:schemeClr val="tx1"/>
                </a:solidFill>
              </a:rPr>
              <a:t>, то мы ничего не можем </a:t>
            </a:r>
            <a:r>
              <a:rPr lang="ru-RU" sz="1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smtClean="0">
                <a:solidFill>
                  <a:schemeClr val="tx1"/>
                </a:solidFill>
              </a:rPr>
              <a:t>       </a:t>
            </a:r>
            <a:r>
              <a:rPr lang="ru-RU" sz="11200" dirty="0" smtClean="0">
                <a:solidFill>
                  <a:schemeClr val="tx1"/>
                </a:solidFill>
              </a:rPr>
              <a:t>сказать </a:t>
            </a:r>
            <a:r>
              <a:rPr lang="ru-RU" sz="11200" dirty="0">
                <a:solidFill>
                  <a:schemeClr val="tx1"/>
                </a:solidFill>
              </a:rPr>
              <a:t>о мире </a:t>
            </a:r>
            <a:r>
              <a:rPr lang="ru-RU" sz="11200" dirty="0" smtClean="0">
                <a:solidFill>
                  <a:schemeClr val="tx1"/>
                </a:solidFill>
              </a:rPr>
              <a:t>вне нашего </a:t>
            </a:r>
            <a:r>
              <a:rPr lang="ru-RU" sz="11200" dirty="0" smtClean="0">
                <a:solidFill>
                  <a:schemeClr val="tx1"/>
                </a:solidFill>
              </a:rPr>
              <a:t>разума</a:t>
            </a:r>
            <a:r>
              <a:rPr lang="ru-RU" sz="11200" dirty="0">
                <a:solidFill>
                  <a:schemeClr val="tx1"/>
                </a:solidFill>
              </a:rPr>
              <a:t>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2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216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Три важных эпистемологических принципа</vt:lpstr>
      <vt:lpstr>Два важных вопроса в философии. </vt:lpstr>
      <vt:lpstr>Два важных вопроса в философии. </vt:lpstr>
      <vt:lpstr>Два важных вопроса в философии. </vt:lpstr>
      <vt:lpstr>Два важных вопроса в философии.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 важных эпистемологических принципа</dc:title>
  <dc:creator>Admin</dc:creator>
  <cp:lastModifiedBy>Admin</cp:lastModifiedBy>
  <cp:revision>6</cp:revision>
  <dcterms:created xsi:type="dcterms:W3CDTF">2020-06-06T19:38:38Z</dcterms:created>
  <dcterms:modified xsi:type="dcterms:W3CDTF">2020-06-08T12:06:30Z</dcterms:modified>
</cp:coreProperties>
</file>